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4" r:id="rId11"/>
    <p:sldId id="266" r:id="rId12"/>
    <p:sldId id="268" r:id="rId13"/>
    <p:sldId id="267" r:id="rId14"/>
    <p:sldId id="269" r:id="rId15"/>
    <p:sldId id="271" r:id="rId16"/>
    <p:sldId id="270" r:id="rId17"/>
    <p:sldId id="273" r:id="rId18"/>
    <p:sldId id="272" r:id="rId19"/>
    <p:sldId id="274" r:id="rId20"/>
    <p:sldId id="275" r:id="rId21"/>
    <p:sldId id="278" r:id="rId22"/>
    <p:sldId id="277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994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761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609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360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375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60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233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091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274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62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946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B9FF-E2B9-4664-9E70-31F4E9DE9FEC}" type="datetimeFigureOut">
              <a:rPr lang="en-IE" smtClean="0"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7ABA8-3481-476C-BBFC-910FF2B4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168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Y3mfAGVn1c" TargetMode="Externa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tube.com/viewVideo.php?video_id=159713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IE" sz="8000" dirty="0" err="1" smtClean="0">
                <a:solidFill>
                  <a:srgbClr val="FF0000"/>
                </a:solidFill>
              </a:rPr>
              <a:t>Fisic</a:t>
            </a:r>
            <a:r>
              <a:rPr lang="en-IE" sz="8000" dirty="0" smtClean="0">
                <a:solidFill>
                  <a:srgbClr val="FF0000"/>
                </a:solidFill>
              </a:rPr>
              <a:t>- Teas</a:t>
            </a:r>
            <a:endParaRPr lang="en-IE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76400"/>
            <a:ext cx="7848872" cy="1752600"/>
          </a:xfrm>
        </p:spPr>
        <p:txBody>
          <a:bodyPr/>
          <a:lstStyle/>
          <a:p>
            <a:r>
              <a:rPr lang="en-IE" sz="4000" b="1" dirty="0">
                <a:solidFill>
                  <a:srgbClr val="0070C0"/>
                </a:solidFill>
              </a:rPr>
              <a:t>Teas = </a:t>
            </a:r>
            <a:r>
              <a:rPr lang="en-IE" sz="4000" b="1" dirty="0" err="1">
                <a:solidFill>
                  <a:srgbClr val="0070C0"/>
                </a:solidFill>
              </a:rPr>
              <a:t>Fuinneamh</a:t>
            </a:r>
            <a:r>
              <a:rPr lang="en-IE" sz="4000" b="1" dirty="0">
                <a:solidFill>
                  <a:srgbClr val="0070C0"/>
                </a:solidFill>
              </a:rPr>
              <a:t> </a:t>
            </a:r>
            <a:r>
              <a:rPr lang="en-IE" sz="4000" b="1" dirty="0" err="1">
                <a:solidFill>
                  <a:srgbClr val="0070C0"/>
                </a:solidFill>
              </a:rPr>
              <a:t>faoi</a:t>
            </a:r>
            <a:r>
              <a:rPr lang="en-IE" sz="4000" b="1" dirty="0">
                <a:solidFill>
                  <a:srgbClr val="0070C0"/>
                </a:solidFill>
              </a:rPr>
              <a:t> </a:t>
            </a:r>
            <a:r>
              <a:rPr lang="en-IE" sz="4000" b="1" dirty="0" err="1">
                <a:solidFill>
                  <a:srgbClr val="0070C0"/>
                </a:solidFill>
              </a:rPr>
              <a:t>ghné</a:t>
            </a:r>
            <a:r>
              <a:rPr lang="en-IE" sz="4000" b="1" dirty="0">
                <a:solidFill>
                  <a:srgbClr val="0070C0"/>
                </a:solidFill>
              </a:rPr>
              <a:t> (form) </a:t>
            </a:r>
            <a:r>
              <a:rPr lang="en-IE" sz="4000" b="1" dirty="0" err="1">
                <a:solidFill>
                  <a:srgbClr val="0070C0"/>
                </a:solidFill>
              </a:rPr>
              <a:t>ar</a:t>
            </a:r>
            <a:r>
              <a:rPr lang="en-IE" sz="4000" b="1" dirty="0">
                <a:solidFill>
                  <a:srgbClr val="0070C0"/>
                </a:solidFill>
              </a:rPr>
              <a:t> </a:t>
            </a:r>
            <a:r>
              <a:rPr lang="en-IE" sz="4000" b="1" dirty="0" err="1">
                <a:solidFill>
                  <a:srgbClr val="0070C0"/>
                </a:solidFill>
              </a:rPr>
              <a:t>leith</a:t>
            </a:r>
            <a:endParaRPr lang="en-IE" sz="4000" dirty="0">
              <a:solidFill>
                <a:srgbClr val="0070C0"/>
              </a:solidFill>
            </a:endParaRPr>
          </a:p>
          <a:p>
            <a:endParaRPr lang="en-IE" dirty="0"/>
          </a:p>
        </p:txBody>
      </p:sp>
      <p:pic>
        <p:nvPicPr>
          <p:cNvPr id="1026" name="Picture 2" descr="http://www.valdosta.edu/~mbpierce/volca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763284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8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" y="272713"/>
            <a:ext cx="8229600" cy="1143000"/>
          </a:xfrm>
        </p:spPr>
        <p:txBody>
          <a:bodyPr/>
          <a:lstStyle/>
          <a:p>
            <a:pPr algn="l"/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Aistriú</a:t>
            </a:r>
            <a:r>
              <a:rPr lang="en-GB" b="1" u="sng" dirty="0">
                <a:solidFill>
                  <a:srgbClr val="FF0000"/>
                </a:solidFill>
              </a:rPr>
              <a:t> (Transfer) </a:t>
            </a:r>
            <a:r>
              <a:rPr lang="en-GB" b="1" u="sng" dirty="0" err="1" smtClean="0">
                <a:solidFill>
                  <a:srgbClr val="FF0000"/>
                </a:solidFill>
              </a:rPr>
              <a:t>Teasa</a:t>
            </a:r>
            <a:r>
              <a:rPr lang="en-GB" b="1" u="sng" dirty="0" smtClean="0">
                <a:solidFill>
                  <a:srgbClr val="FF0000"/>
                </a:solidFill>
              </a:rPr>
              <a:t>: </a:t>
            </a:r>
            <a:endParaRPr lang="en-IE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83663"/>
            <a:ext cx="5220072" cy="24654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3 </a:t>
            </a:r>
            <a:r>
              <a:rPr lang="en-GB" b="1" dirty="0" err="1"/>
              <a:t>saghasanna</a:t>
            </a:r>
            <a:r>
              <a:rPr lang="en-GB" b="1" dirty="0"/>
              <a:t> </a:t>
            </a:r>
            <a:r>
              <a:rPr lang="en-GB" b="1" dirty="0" err="1"/>
              <a:t>aistriu</a:t>
            </a:r>
            <a:r>
              <a:rPr lang="en-GB" b="1" dirty="0"/>
              <a:t> </a:t>
            </a:r>
            <a:r>
              <a:rPr lang="en-GB" b="1" dirty="0" err="1"/>
              <a:t>teasa</a:t>
            </a:r>
            <a:r>
              <a:rPr lang="en-GB" b="1" dirty="0"/>
              <a:t>.</a:t>
            </a:r>
            <a:endParaRPr lang="en-IE" dirty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0070C0"/>
                </a:solidFill>
              </a:rPr>
              <a:t>1.Seoladh </a:t>
            </a:r>
            <a:r>
              <a:rPr lang="en-GB" b="1" u="sng" dirty="0">
                <a:solidFill>
                  <a:srgbClr val="0070C0"/>
                </a:solidFill>
              </a:rPr>
              <a:t>(Conduction)</a:t>
            </a:r>
            <a:endParaRPr lang="en-IE" b="1" dirty="0">
              <a:solidFill>
                <a:srgbClr val="0070C0"/>
              </a:solidFill>
            </a:endParaRPr>
          </a:p>
          <a:p>
            <a:r>
              <a:rPr lang="en-GB" b="1" dirty="0" err="1" smtClean="0">
                <a:solidFill>
                  <a:srgbClr val="FF0066"/>
                </a:solidFill>
              </a:rPr>
              <a:t>Bogadh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>
                <a:solidFill>
                  <a:srgbClr val="FF0066"/>
                </a:solidFill>
              </a:rPr>
              <a:t>teas </a:t>
            </a:r>
            <a:r>
              <a:rPr lang="en-GB" b="1" dirty="0" err="1" smtClean="0">
                <a:solidFill>
                  <a:srgbClr val="FF0066"/>
                </a:solidFill>
              </a:rPr>
              <a:t>trí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SOLAID</a:t>
            </a:r>
            <a:r>
              <a:rPr lang="en-GB" b="1" dirty="0" smtClean="0">
                <a:solidFill>
                  <a:srgbClr val="FF0066"/>
                </a:solidFill>
              </a:rPr>
              <a:t> ó </a:t>
            </a:r>
            <a:r>
              <a:rPr lang="en-GB" b="1" dirty="0" err="1" smtClean="0">
                <a:solidFill>
                  <a:srgbClr val="FF0066"/>
                </a:solidFill>
              </a:rPr>
              <a:t>pháirteagáil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>
                <a:solidFill>
                  <a:srgbClr val="FF0066"/>
                </a:solidFill>
              </a:rPr>
              <a:t>go </a:t>
            </a:r>
            <a:r>
              <a:rPr lang="en-GB" b="1" dirty="0" err="1" smtClean="0">
                <a:solidFill>
                  <a:srgbClr val="FF0066"/>
                </a:solidFill>
              </a:rPr>
              <a:t>páirteagáil</a:t>
            </a:r>
            <a:r>
              <a:rPr lang="en-GB" b="1" dirty="0">
                <a:solidFill>
                  <a:srgbClr val="FF0066"/>
                </a:solidFill>
              </a:rPr>
              <a:t>.</a:t>
            </a:r>
            <a:endParaRPr lang="en-IE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IE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931774" y="1268760"/>
            <a:ext cx="4200217" cy="4752528"/>
            <a:chOff x="4672" y="10080"/>
            <a:chExt cx="7073" cy="283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0" y="10080"/>
              <a:ext cx="6345" cy="2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672" y="10381"/>
              <a:ext cx="2910" cy="3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IE" sz="2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rial" pitchFamily="34" charset="0"/>
                </a:rPr>
                <a:t>Seoladh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3528" y="4077072"/>
            <a:ext cx="547228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err="1"/>
              <a:t>Nuair</a:t>
            </a:r>
            <a:r>
              <a:rPr lang="en-GB" sz="2400" dirty="0"/>
              <a:t> a </a:t>
            </a:r>
            <a:r>
              <a:rPr lang="en-GB" sz="2400" dirty="0" err="1"/>
              <a:t>fhaigheann</a:t>
            </a:r>
            <a:r>
              <a:rPr lang="en-GB" sz="2400" dirty="0"/>
              <a:t> </a:t>
            </a:r>
            <a:r>
              <a:rPr lang="en-GB" sz="2400" dirty="0" err="1"/>
              <a:t>páirteagáil</a:t>
            </a:r>
            <a:r>
              <a:rPr lang="en-GB" sz="2400" dirty="0"/>
              <a:t> </a:t>
            </a:r>
          </a:p>
          <a:p>
            <a:r>
              <a:rPr lang="en-GB" sz="2400" dirty="0"/>
              <a:t>Teas (</a:t>
            </a:r>
            <a:r>
              <a:rPr lang="en-GB" sz="2400" dirty="0" err="1"/>
              <a:t>fuinneamh</a:t>
            </a:r>
            <a:r>
              <a:rPr lang="en-GB" sz="2400" dirty="0"/>
              <a:t>) </a:t>
            </a:r>
            <a:r>
              <a:rPr lang="en-GB" sz="2400" dirty="0" err="1"/>
              <a:t>tosnaíonn</a:t>
            </a:r>
            <a:r>
              <a:rPr lang="en-GB" sz="2400" dirty="0"/>
              <a:t> </a:t>
            </a:r>
            <a:r>
              <a:rPr lang="en-GB" sz="2400" dirty="0" err="1"/>
              <a:t>siad</a:t>
            </a:r>
            <a:r>
              <a:rPr lang="en-GB" sz="2400" dirty="0"/>
              <a:t> </a:t>
            </a:r>
            <a:r>
              <a:rPr lang="en-GB" sz="2400" dirty="0" err="1"/>
              <a:t>ag</a:t>
            </a:r>
            <a:r>
              <a:rPr lang="en-GB" sz="2400" dirty="0"/>
              <a:t> </a:t>
            </a:r>
            <a:r>
              <a:rPr lang="en-GB" sz="2400" dirty="0" err="1"/>
              <a:t>creathadh</a:t>
            </a:r>
            <a:r>
              <a:rPr lang="en-GB" sz="2400" dirty="0"/>
              <a:t>(vibrating) &amp; </a:t>
            </a:r>
            <a:r>
              <a:rPr lang="en-GB" sz="2400" dirty="0" err="1"/>
              <a:t>nuair</a:t>
            </a:r>
            <a:r>
              <a:rPr lang="en-GB" sz="2400" dirty="0"/>
              <a:t> a </a:t>
            </a:r>
            <a:r>
              <a:rPr lang="en-GB" sz="2400" dirty="0" err="1"/>
              <a:t>bhuaileann</a:t>
            </a:r>
            <a:r>
              <a:rPr lang="en-GB" sz="2400" dirty="0"/>
              <a:t> </a:t>
            </a:r>
            <a:r>
              <a:rPr lang="en-GB" sz="2400" dirty="0" err="1"/>
              <a:t>siad</a:t>
            </a:r>
            <a:r>
              <a:rPr lang="en-GB" sz="2400" dirty="0"/>
              <a:t> le </a:t>
            </a:r>
            <a:r>
              <a:rPr lang="en-GB" sz="2400" dirty="0" err="1"/>
              <a:t>páirteagáil</a:t>
            </a:r>
            <a:r>
              <a:rPr lang="en-GB" sz="2400" dirty="0"/>
              <a:t> </a:t>
            </a:r>
            <a:r>
              <a:rPr lang="en-GB" sz="2400" dirty="0" err="1"/>
              <a:t>eile</a:t>
            </a:r>
            <a:r>
              <a:rPr lang="en-GB" sz="2400" dirty="0"/>
              <a:t> </a:t>
            </a:r>
            <a:r>
              <a:rPr lang="en-GB" sz="2400" dirty="0" err="1"/>
              <a:t>tosnaíonn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páirteagáil</a:t>
            </a:r>
            <a:r>
              <a:rPr lang="en-GB" sz="2400" dirty="0"/>
              <a:t> </a:t>
            </a:r>
            <a:r>
              <a:rPr lang="en-GB" sz="2400" dirty="0" err="1"/>
              <a:t>eile</a:t>
            </a:r>
            <a:r>
              <a:rPr lang="en-GB" sz="2400" dirty="0"/>
              <a:t> </a:t>
            </a:r>
            <a:r>
              <a:rPr lang="en-GB" sz="2400" dirty="0" err="1"/>
              <a:t>ag</a:t>
            </a:r>
            <a:r>
              <a:rPr lang="en-GB" sz="2400" dirty="0"/>
              <a:t> </a:t>
            </a:r>
            <a:r>
              <a:rPr lang="en-GB" sz="2400" dirty="0" err="1"/>
              <a:t>creathadh</a:t>
            </a:r>
            <a:r>
              <a:rPr lang="en-GB" sz="2400" dirty="0"/>
              <a:t>. 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119675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hlinkClick r:id="rId3"/>
              </a:rPr>
              <a:t>http://</a:t>
            </a:r>
            <a:r>
              <a:rPr lang="en-IE" dirty="0" smtClean="0">
                <a:hlinkClick r:id="rId3"/>
              </a:rPr>
              <a:t>www.youtube.com/watch?v=7Y3mfAGVn1c</a:t>
            </a:r>
            <a:r>
              <a:rPr lang="en-IE" dirty="0" smtClean="0"/>
              <a:t> Song!!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652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5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754" y="25791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3600" b="1" dirty="0" err="1" smtClean="0">
                <a:solidFill>
                  <a:srgbClr val="FF0000"/>
                </a:solidFill>
              </a:rPr>
              <a:t>Seoltóirí</a:t>
            </a:r>
            <a:r>
              <a:rPr lang="en-IE" sz="3600" b="1" dirty="0" smtClean="0">
                <a:solidFill>
                  <a:srgbClr val="FF0000"/>
                </a:solidFill>
              </a:rPr>
              <a:t> &amp; </a:t>
            </a:r>
            <a:r>
              <a:rPr lang="en-IE" sz="3600" b="1" dirty="0" err="1" smtClean="0">
                <a:solidFill>
                  <a:srgbClr val="FF0000"/>
                </a:solidFill>
              </a:rPr>
              <a:t>Inslitheoirí</a:t>
            </a:r>
            <a:r>
              <a:rPr lang="en-IE" sz="3600" b="1" dirty="0" smtClean="0">
                <a:solidFill>
                  <a:srgbClr val="FF0000"/>
                </a:solidFill>
              </a:rPr>
              <a:t> </a:t>
            </a:r>
            <a:endParaRPr lang="en-IE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4704603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err="1">
                <a:solidFill>
                  <a:srgbClr val="00B050"/>
                </a:solidFill>
              </a:rPr>
              <a:t>Seoltóirí</a:t>
            </a:r>
            <a:r>
              <a:rPr lang="en-GB" b="1" u="sng" dirty="0">
                <a:solidFill>
                  <a:srgbClr val="00B050"/>
                </a:solidFill>
              </a:rPr>
              <a:t> (conductors): </a:t>
            </a:r>
            <a:r>
              <a:rPr lang="en-GB" dirty="0" err="1"/>
              <a:t>Ábhair</a:t>
            </a:r>
            <a:r>
              <a:rPr lang="en-GB" dirty="0"/>
              <a:t> a </a:t>
            </a:r>
            <a:r>
              <a:rPr lang="en-GB" dirty="0" err="1"/>
              <a:t>ligeann</a:t>
            </a:r>
            <a:r>
              <a:rPr lang="en-GB" dirty="0"/>
              <a:t> teas </a:t>
            </a:r>
            <a:r>
              <a:rPr lang="en-GB" dirty="0" err="1"/>
              <a:t>tríd</a:t>
            </a:r>
            <a:r>
              <a:rPr lang="en-GB" dirty="0"/>
              <a:t> le </a:t>
            </a:r>
            <a:r>
              <a:rPr lang="en-GB" dirty="0" err="1"/>
              <a:t>seoladh</a:t>
            </a:r>
            <a:r>
              <a:rPr lang="en-GB" dirty="0"/>
              <a:t>. </a:t>
            </a:r>
            <a:r>
              <a:rPr lang="en-GB" dirty="0" err="1">
                <a:solidFill>
                  <a:srgbClr val="FF0066"/>
                </a:solidFill>
              </a:rPr>
              <a:t>m.s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 smtClean="0">
                <a:solidFill>
                  <a:srgbClr val="FF0066"/>
                </a:solidFill>
              </a:rPr>
              <a:t>Miotail</a:t>
            </a:r>
            <a:endParaRPr lang="en-IE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GB" b="1" u="sng" dirty="0" err="1">
                <a:solidFill>
                  <a:srgbClr val="00B050"/>
                </a:solidFill>
              </a:rPr>
              <a:t>Inslitheoirí</a:t>
            </a:r>
            <a:r>
              <a:rPr lang="en-GB" b="1" u="sng" dirty="0">
                <a:solidFill>
                  <a:srgbClr val="00B050"/>
                </a:solidFill>
              </a:rPr>
              <a:t> (</a:t>
            </a:r>
            <a:r>
              <a:rPr lang="en-GB" b="1" u="sng" dirty="0" err="1">
                <a:solidFill>
                  <a:srgbClr val="00B050"/>
                </a:solidFill>
              </a:rPr>
              <a:t>insultors</a:t>
            </a:r>
            <a:r>
              <a:rPr lang="en-GB" b="1" u="sng" dirty="0">
                <a:solidFill>
                  <a:srgbClr val="00B050"/>
                </a:solidFill>
              </a:rPr>
              <a:t>): </a:t>
            </a:r>
            <a:r>
              <a:rPr lang="en-GB" dirty="0" err="1"/>
              <a:t>Ábhair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ligeann</a:t>
            </a:r>
            <a:r>
              <a:rPr lang="en-GB" dirty="0"/>
              <a:t> teas </a:t>
            </a:r>
            <a:r>
              <a:rPr lang="en-GB" dirty="0" err="1" smtClean="0"/>
              <a:t>trí</a:t>
            </a:r>
            <a:r>
              <a:rPr lang="en-GB" dirty="0" smtClean="0"/>
              <a:t> </a:t>
            </a:r>
            <a:r>
              <a:rPr lang="en-GB" dirty="0" err="1"/>
              <a:t>seoladh</a:t>
            </a:r>
            <a:r>
              <a:rPr lang="en-GB" dirty="0"/>
              <a:t>. </a:t>
            </a:r>
            <a:r>
              <a:rPr lang="en-GB" dirty="0" err="1" smtClean="0">
                <a:solidFill>
                  <a:srgbClr val="FF0066"/>
                </a:solidFill>
              </a:rPr>
              <a:t>m.s</a:t>
            </a:r>
            <a:r>
              <a:rPr lang="en-GB" dirty="0" err="1">
                <a:solidFill>
                  <a:srgbClr val="FF0066"/>
                </a:solidFill>
              </a:rPr>
              <a:t>.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Aer</a:t>
            </a:r>
            <a:r>
              <a:rPr lang="en-GB" dirty="0">
                <a:solidFill>
                  <a:srgbClr val="FF0066"/>
                </a:solidFill>
              </a:rPr>
              <a:t>, </a:t>
            </a:r>
            <a:r>
              <a:rPr lang="en-GB" dirty="0" err="1">
                <a:solidFill>
                  <a:srgbClr val="FF0066"/>
                </a:solidFill>
              </a:rPr>
              <a:t>plaisteach</a:t>
            </a:r>
            <a:endParaRPr lang="en-IE" dirty="0">
              <a:solidFill>
                <a:srgbClr val="FF0066"/>
              </a:solidFill>
            </a:endParaRPr>
          </a:p>
          <a:p>
            <a:endParaRPr lang="en-IE" dirty="0"/>
          </a:p>
        </p:txBody>
      </p:sp>
      <p:pic>
        <p:nvPicPr>
          <p:cNvPr id="2050" name="Picture 2" descr="http://1.bp.blogspot.com/_N1FivQv1U4A/SXyE49dbMGI/AAAAAAAAADY/7aU8cq6mqM8/s320/8I+L3+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266" y="548680"/>
            <a:ext cx="471601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653136"/>
            <a:ext cx="4169746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</a:t>
            </a:r>
            <a:r>
              <a:rPr lang="en-GB" sz="2400" dirty="0" err="1" smtClean="0"/>
              <a:t>úsáideann</a:t>
            </a:r>
            <a:r>
              <a:rPr lang="en-GB" sz="2400" dirty="0" smtClean="0"/>
              <a:t> </a:t>
            </a:r>
            <a:r>
              <a:rPr lang="en-GB" sz="2400" dirty="0" err="1"/>
              <a:t>muid</a:t>
            </a:r>
            <a:r>
              <a:rPr lang="en-GB" sz="2400" dirty="0"/>
              <a:t> an </a:t>
            </a:r>
            <a:r>
              <a:rPr lang="en-GB" sz="2400" dirty="0" err="1"/>
              <a:t>eolas</a:t>
            </a:r>
            <a:r>
              <a:rPr lang="en-GB" sz="2400" dirty="0"/>
              <a:t> </a:t>
            </a:r>
            <a:r>
              <a:rPr lang="en-GB" sz="2400" dirty="0" err="1"/>
              <a:t>seo</a:t>
            </a:r>
            <a:r>
              <a:rPr lang="en-GB" sz="2400" dirty="0"/>
              <a:t> ‘</a:t>
            </a:r>
            <a:r>
              <a:rPr lang="en-GB" sz="2400" dirty="0" err="1"/>
              <a:t>aer</a:t>
            </a:r>
            <a:r>
              <a:rPr lang="en-GB" sz="2400" dirty="0"/>
              <a:t> </a:t>
            </a:r>
            <a:r>
              <a:rPr lang="en-GB" sz="2400" dirty="0" err="1" smtClean="0"/>
              <a:t>gaistaithe</a:t>
            </a:r>
            <a:r>
              <a:rPr lang="en-GB" sz="2400" dirty="0" smtClean="0"/>
              <a:t>(trapped)’ </a:t>
            </a:r>
            <a:r>
              <a:rPr lang="en-GB" sz="2400" dirty="0"/>
              <a:t>a </a:t>
            </a:r>
            <a:r>
              <a:rPr lang="en-GB" sz="2400" dirty="0" err="1"/>
              <a:t>bheith</a:t>
            </a:r>
            <a:r>
              <a:rPr lang="en-GB" sz="2400" dirty="0"/>
              <a:t> mar </a:t>
            </a:r>
            <a:r>
              <a:rPr lang="en-GB" sz="2400" dirty="0" err="1" smtClean="0"/>
              <a:t>inslitheoirí</a:t>
            </a:r>
            <a:r>
              <a:rPr lang="en-GB" sz="2400" dirty="0" smtClean="0"/>
              <a:t>’ </a:t>
            </a:r>
            <a:r>
              <a:rPr lang="en-GB" sz="2400" dirty="0" err="1"/>
              <a:t>chun</a:t>
            </a:r>
            <a:r>
              <a:rPr lang="en-GB" sz="2400" dirty="0"/>
              <a:t> ‘duvets, </a:t>
            </a:r>
            <a:r>
              <a:rPr lang="en-GB" sz="2400" dirty="0" err="1"/>
              <a:t>eadaí</a:t>
            </a:r>
            <a:r>
              <a:rPr lang="en-GB" sz="2400" dirty="0"/>
              <a:t>, </a:t>
            </a:r>
            <a:r>
              <a:rPr lang="en-GB" sz="2400" dirty="0" err="1"/>
              <a:t>fuinneoga</a:t>
            </a:r>
            <a:r>
              <a:rPr lang="en-GB" sz="2400" dirty="0"/>
              <a:t> ‘double glazed</a:t>
            </a:r>
            <a:r>
              <a:rPr lang="en-GB" sz="2400" dirty="0" smtClean="0"/>
              <a:t>’)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015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1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979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6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69" tmFilter="0, 0; 0.125,0.2665; 0.25,0.4; 0.375,0.465; 0.5,0.5;  0.625,0.535; 0.75,0.6; 0.875,0.7335; 1,1">
                                          <p:stCondLst>
                                            <p:cond delay="356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4" tmFilter="0, 0; 0.125,0.2665; 0.25,0.4; 0.375,0.465; 0.5,0.5;  0.625,0.535; 0.75,0.6; 0.875,0.7335; 1,1">
                                          <p:stCondLst>
                                            <p:cond delay="7117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82" tmFilter="0, 0; 0.125,0.2665; 0.25,0.4; 0.375,0.465; 0.5,0.5;  0.625,0.535; 0.75,0.6; 0.875,0.7335; 1,1">
                                          <p:stCondLst>
                                            <p:cond delay="8901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140">
                                          <p:stCondLst>
                                            <p:cond delay="349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892" decel="50000">
                                          <p:stCondLst>
                                            <p:cond delay="36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40">
                                          <p:stCondLst>
                                            <p:cond delay="705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892" decel="50000">
                                          <p:stCondLst>
                                            <p:cond delay="719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40">
                                          <p:stCondLst>
                                            <p:cond delay="882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892" decel="50000">
                                          <p:stCondLst>
                                            <p:cond delay="896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40">
                                          <p:stCondLst>
                                            <p:cond delay="971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892" decel="50000">
                                          <p:stCondLst>
                                            <p:cond delay="985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8229600" cy="103763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u="sng" dirty="0" smtClean="0">
                <a:solidFill>
                  <a:srgbClr val="FF0000"/>
                </a:solidFill>
              </a:rPr>
              <a:t>2. </a:t>
            </a:r>
            <a:r>
              <a:rPr lang="en-GB" b="1" u="sng" dirty="0" err="1">
                <a:solidFill>
                  <a:srgbClr val="FF0000"/>
                </a:solidFill>
              </a:rPr>
              <a:t>Comhiompar</a:t>
            </a:r>
            <a:r>
              <a:rPr lang="en-GB" b="1" u="sng" dirty="0">
                <a:solidFill>
                  <a:srgbClr val="FF0000"/>
                </a:solidFill>
              </a:rPr>
              <a:t> (Convection)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2603"/>
            <a:ext cx="5724128" cy="4133512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66"/>
                </a:solidFill>
              </a:rPr>
              <a:t>Aistriú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 err="1" smtClean="0">
                <a:solidFill>
                  <a:srgbClr val="FF0066"/>
                </a:solidFill>
              </a:rPr>
              <a:t>teasa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 err="1" smtClean="0">
                <a:solidFill>
                  <a:srgbClr val="FF0066"/>
                </a:solidFill>
              </a:rPr>
              <a:t>tríd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 err="1" smtClean="0">
                <a:solidFill>
                  <a:srgbClr val="FF0066"/>
                </a:solidFill>
              </a:rPr>
              <a:t>leacht</a:t>
            </a:r>
            <a:r>
              <a:rPr lang="en-GB" b="1" dirty="0" smtClean="0">
                <a:solidFill>
                  <a:srgbClr val="FF0066"/>
                </a:solidFill>
              </a:rPr>
              <a:t> &amp; </a:t>
            </a:r>
            <a:r>
              <a:rPr lang="en-GB" b="1" dirty="0" err="1" smtClean="0">
                <a:solidFill>
                  <a:srgbClr val="FF0066"/>
                </a:solidFill>
              </a:rPr>
              <a:t>gáiseanna</a:t>
            </a:r>
            <a:r>
              <a:rPr lang="en-GB" b="1" dirty="0" smtClean="0">
                <a:solidFill>
                  <a:srgbClr val="FF0066"/>
                </a:solidFill>
              </a:rPr>
              <a:t>.</a:t>
            </a:r>
            <a:endParaRPr lang="en-IE" dirty="0">
              <a:solidFill>
                <a:srgbClr val="FF0066"/>
              </a:solidFill>
            </a:endParaRPr>
          </a:p>
          <a:p>
            <a:r>
              <a:rPr lang="en-GB" dirty="0"/>
              <a:t> </a:t>
            </a:r>
            <a:r>
              <a:rPr lang="en-GB" dirty="0" err="1" smtClean="0"/>
              <a:t>Bogann</a:t>
            </a:r>
            <a:r>
              <a:rPr lang="en-GB" dirty="0" smtClean="0"/>
              <a:t> </a:t>
            </a:r>
            <a:r>
              <a:rPr lang="en-GB" dirty="0" err="1" smtClean="0"/>
              <a:t>páirteagáil</a:t>
            </a:r>
            <a:r>
              <a:rPr lang="en-GB" dirty="0" smtClean="0"/>
              <a:t> </a:t>
            </a:r>
            <a:r>
              <a:rPr lang="en-GB" dirty="0" err="1" smtClean="0"/>
              <a:t>suas</a:t>
            </a:r>
            <a:r>
              <a:rPr lang="en-GB" dirty="0" smtClean="0"/>
              <a:t> le </a:t>
            </a:r>
            <a:r>
              <a:rPr lang="en-GB" dirty="0"/>
              <a:t>teas </a:t>
            </a:r>
            <a:r>
              <a:rPr lang="en-GB" dirty="0" smtClean="0"/>
              <a:t> </a:t>
            </a:r>
            <a:r>
              <a:rPr lang="en-IE" dirty="0" smtClean="0"/>
              <a:t>&amp;</a:t>
            </a:r>
            <a:r>
              <a:rPr lang="en-GB" dirty="0" smtClean="0"/>
              <a:t> </a:t>
            </a:r>
            <a:r>
              <a:rPr lang="en-GB" dirty="0" err="1"/>
              <a:t>tagann</a:t>
            </a:r>
            <a:r>
              <a:rPr lang="en-GB" dirty="0"/>
              <a:t> </a:t>
            </a:r>
            <a:r>
              <a:rPr lang="en-GB" dirty="0" err="1"/>
              <a:t>pairteagáil</a:t>
            </a:r>
            <a:r>
              <a:rPr lang="en-GB" dirty="0"/>
              <a:t> </a:t>
            </a:r>
            <a:r>
              <a:rPr lang="en-GB" dirty="0" err="1"/>
              <a:t>eile</a:t>
            </a:r>
            <a:r>
              <a:rPr lang="en-GB" dirty="0"/>
              <a:t> le </a:t>
            </a:r>
            <a:r>
              <a:rPr lang="en-GB" dirty="0" err="1"/>
              <a:t>níos</a:t>
            </a:r>
            <a:r>
              <a:rPr lang="en-GB" dirty="0"/>
              <a:t> </a:t>
            </a:r>
            <a:r>
              <a:rPr lang="en-GB" dirty="0" err="1"/>
              <a:t>lú</a:t>
            </a:r>
            <a:r>
              <a:rPr lang="en-GB" dirty="0"/>
              <a:t> </a:t>
            </a:r>
            <a:r>
              <a:rPr lang="en-GB" dirty="0" err="1"/>
              <a:t>teasa</a:t>
            </a:r>
            <a:r>
              <a:rPr lang="en-GB" dirty="0"/>
              <a:t> </a:t>
            </a:r>
            <a:r>
              <a:rPr lang="en-GB" dirty="0" err="1" smtClean="0"/>
              <a:t>ina</a:t>
            </a:r>
            <a:r>
              <a:rPr lang="en-GB" dirty="0" smtClean="0"/>
              <a:t> </a:t>
            </a:r>
            <a:r>
              <a:rPr lang="en-GB" dirty="0" smtClean="0"/>
              <a:t>h-</a:t>
            </a:r>
            <a:r>
              <a:rPr lang="en-GB" dirty="0" err="1" smtClean="0"/>
              <a:t>áit</a:t>
            </a:r>
            <a:r>
              <a:rPr lang="en-GB" dirty="0" smtClean="0"/>
              <a:t> </a:t>
            </a:r>
            <a:r>
              <a:rPr lang="en-GB" dirty="0" smtClean="0"/>
              <a:t>&amp; </a:t>
            </a:r>
            <a:r>
              <a:rPr lang="en-GB" dirty="0" err="1" smtClean="0"/>
              <a:t>bogann</a:t>
            </a:r>
            <a:r>
              <a:rPr lang="en-GB" dirty="0" smtClean="0"/>
              <a:t> </a:t>
            </a:r>
            <a:r>
              <a:rPr lang="en-GB" dirty="0" err="1" smtClean="0"/>
              <a:t>siad</a:t>
            </a:r>
            <a:r>
              <a:rPr lang="en-GB" dirty="0" smtClean="0"/>
              <a:t>.</a:t>
            </a:r>
            <a:endParaRPr lang="en-IE" dirty="0"/>
          </a:p>
          <a:p>
            <a:pPr marL="0" indent="0">
              <a:buNone/>
            </a:pPr>
            <a:r>
              <a:rPr lang="en-GB" dirty="0" err="1" smtClean="0">
                <a:solidFill>
                  <a:srgbClr val="0070C0"/>
                </a:solidFill>
              </a:rPr>
              <a:t>Samplaí</a:t>
            </a:r>
            <a:r>
              <a:rPr lang="en-GB" dirty="0" smtClean="0">
                <a:solidFill>
                  <a:srgbClr val="0070C0"/>
                </a:solidFill>
              </a:rPr>
              <a:t>: </a:t>
            </a:r>
            <a:r>
              <a:rPr lang="en-GB" dirty="0" smtClean="0"/>
              <a:t>Sa </a:t>
            </a:r>
            <a:r>
              <a:rPr lang="en-GB" dirty="0" err="1" smtClean="0"/>
              <a:t>gciteal</a:t>
            </a:r>
            <a:r>
              <a:rPr lang="en-GB" dirty="0" smtClean="0"/>
              <a:t>, </a:t>
            </a:r>
            <a:r>
              <a:rPr lang="en-GB" dirty="0" err="1" smtClean="0"/>
              <a:t>radaitheoir</a:t>
            </a:r>
            <a:endParaRPr lang="en-IE" dirty="0"/>
          </a:p>
        </p:txBody>
      </p:sp>
      <p:pic>
        <p:nvPicPr>
          <p:cNvPr id="5124" name="Picture 4" descr="http://2.bp.blogspot.com/_yhsECU1rbe8/SkIrt1nqKPI/AAAAAAAAAJw/8UFsaiV9iDs/s320/heating+el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149" y="188640"/>
            <a:ext cx="2660339" cy="353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788024" y="1492513"/>
            <a:ext cx="1584176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755576" y="5626114"/>
            <a:ext cx="352839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 err="1"/>
              <a:t>Seo</a:t>
            </a:r>
            <a:r>
              <a:rPr lang="en-GB" dirty="0"/>
              <a:t> an </a:t>
            </a:r>
            <a:r>
              <a:rPr lang="en-GB" dirty="0" err="1"/>
              <a:t>bhealach</a:t>
            </a:r>
            <a:r>
              <a:rPr lang="en-GB" dirty="0"/>
              <a:t> </a:t>
            </a:r>
            <a:r>
              <a:rPr lang="en-GB" dirty="0" err="1"/>
              <a:t>ina</a:t>
            </a:r>
            <a:r>
              <a:rPr lang="en-GB" dirty="0"/>
              <a:t> </a:t>
            </a:r>
            <a:r>
              <a:rPr lang="en-GB" dirty="0" err="1"/>
              <a:t>ndéanann</a:t>
            </a:r>
            <a:r>
              <a:rPr lang="en-GB" dirty="0"/>
              <a:t> </a:t>
            </a:r>
            <a:r>
              <a:rPr lang="en-GB" dirty="0" err="1"/>
              <a:t>radaitheoirí</a:t>
            </a:r>
            <a:r>
              <a:rPr lang="en-GB" dirty="0"/>
              <a:t> </a:t>
            </a:r>
            <a:r>
              <a:rPr lang="en-GB" dirty="0" err="1"/>
              <a:t>seomra</a:t>
            </a:r>
            <a:r>
              <a:rPr lang="en-GB" dirty="0"/>
              <a:t> a </a:t>
            </a:r>
            <a:r>
              <a:rPr lang="en-GB" dirty="0" err="1"/>
              <a:t>théamh</a:t>
            </a:r>
            <a:r>
              <a:rPr lang="en-GB" dirty="0"/>
              <a:t>. </a:t>
            </a:r>
            <a:endParaRPr lang="en-IE" dirty="0"/>
          </a:p>
        </p:txBody>
      </p:sp>
      <p:pic>
        <p:nvPicPr>
          <p:cNvPr id="1026" name="Picture 2" descr="As the hot air above a radiator rises it pushes cooler air away from it. The cooler air eventually circulates back round to the radiator where it gets heated and the cycle continue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9649"/>
            <a:ext cx="3751876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8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4222" y="1837708"/>
            <a:ext cx="3521674" cy="426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sng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Astaíonn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gach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corp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n-IE" sz="240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Teas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trí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radaíocht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Níl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aon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pairteagáil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ag </a:t>
            </a:r>
            <a:r>
              <a:rPr kumimoji="0" lang="en-GB" sz="2400" i="0" u="none" strike="noStrike" cap="none" normalizeH="0" baseline="0" dirty="0" err="1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teastáil</a:t>
            </a:r>
            <a:r>
              <a:rPr kumimoji="0" lang="en-GB" sz="240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endParaRPr kumimoji="0" lang="en-GB" sz="240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Seo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an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bhealach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ina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thagann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fuinneamh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na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gréine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chuig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8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  </a:t>
            </a:r>
            <a:r>
              <a:rPr lang="en-GB" sz="28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D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omhain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n-GB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068" y="629336"/>
            <a:ext cx="810039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900" b="1" u="sng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b="1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3.Radaíocht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b="1" u="sng" dirty="0" smtClean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(Radiation</a:t>
            </a:r>
            <a:r>
              <a:rPr lang="en-GB" sz="3200" b="1" u="sng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endParaRPr lang="en-IE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E" dirty="0"/>
          </a:p>
        </p:txBody>
      </p:sp>
      <p:pic>
        <p:nvPicPr>
          <p:cNvPr id="1034" name="Picture 10" descr="http://3.bp.blogspot.com/_c8krM7IcNS4/TRrNO_zY4OI/AAAAAAAAAQI/xkhcH9ZnO3k/s1600/greenhouse-gass-eff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80000"/>
            <a:ext cx="5184576" cy="551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6259" y="6268371"/>
            <a:ext cx="724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66"/>
                </a:solidFill>
                <a:hlinkClick r:id="rId3"/>
              </a:rPr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90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42" y="188640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	</a:t>
            </a:r>
            <a:r>
              <a:rPr lang="en-IE" b="1" u="sng" dirty="0" err="1" smtClean="0">
                <a:solidFill>
                  <a:srgbClr val="FF0000"/>
                </a:solidFill>
              </a:rPr>
              <a:t>Seoladh</a:t>
            </a:r>
            <a:r>
              <a:rPr lang="en-IE" b="1" u="sng" dirty="0" smtClean="0">
                <a:solidFill>
                  <a:srgbClr val="FF0000"/>
                </a:solidFill>
              </a:rPr>
              <a:t>, </a:t>
            </a:r>
            <a:r>
              <a:rPr lang="en-IE" b="1" u="sng" dirty="0" err="1" smtClean="0">
                <a:solidFill>
                  <a:srgbClr val="FF0000"/>
                </a:solidFill>
              </a:rPr>
              <a:t>Comhiompar</a:t>
            </a:r>
            <a:r>
              <a:rPr lang="en-IE" b="1" u="sng" dirty="0" smtClean="0">
                <a:solidFill>
                  <a:srgbClr val="FF0000"/>
                </a:solidFill>
              </a:rPr>
              <a:t> &amp; </a:t>
            </a:r>
            <a:r>
              <a:rPr lang="en-IE" b="1" u="sng" dirty="0" err="1" smtClean="0">
                <a:solidFill>
                  <a:srgbClr val="FF0000"/>
                </a:solidFill>
              </a:rPr>
              <a:t>Radaíocht</a:t>
            </a:r>
            <a:endParaRPr lang="en-IE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098" name="Picture 2" descr="http://www.g9toengineering.com/resources/heattrans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41682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1628800"/>
            <a:ext cx="20882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2.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1410389"/>
            <a:ext cx="20882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3. 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924944"/>
            <a:ext cx="16921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1.</a:t>
            </a: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3115802"/>
            <a:ext cx="16921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1.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09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11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err="1">
                <a:solidFill>
                  <a:srgbClr val="FF0000"/>
                </a:solidFill>
              </a:rPr>
              <a:t>Turgnaimh</a:t>
            </a:r>
            <a:r>
              <a:rPr lang="en-GB" b="1" u="sng" dirty="0">
                <a:solidFill>
                  <a:srgbClr val="FF0000"/>
                </a:solidFill>
              </a:rPr>
              <a:t> a </a:t>
            </a:r>
            <a:r>
              <a:rPr lang="en-GB" b="1" u="sng" dirty="0" err="1">
                <a:solidFill>
                  <a:srgbClr val="FF0000"/>
                </a:solidFill>
              </a:rPr>
              <a:t>bhaineann</a:t>
            </a:r>
            <a:r>
              <a:rPr lang="en-GB" b="1" u="sng" dirty="0">
                <a:solidFill>
                  <a:srgbClr val="FF0000"/>
                </a:solidFill>
              </a:rPr>
              <a:t> le </a:t>
            </a:r>
            <a:r>
              <a:rPr lang="en-GB" b="1" u="sng" dirty="0" err="1" smtClean="0">
                <a:solidFill>
                  <a:srgbClr val="FF0000"/>
                </a:solidFill>
              </a:rPr>
              <a:t>aistriú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teasa</a:t>
            </a:r>
            <a:r>
              <a:rPr lang="en-GB" b="1" u="sng" dirty="0">
                <a:solidFill>
                  <a:srgbClr val="FF0000"/>
                </a:solidFill>
              </a:rPr>
              <a:t>:</a:t>
            </a:r>
            <a:r>
              <a:rPr lang="en-IE" u="sng" dirty="0">
                <a:solidFill>
                  <a:srgbClr val="FF0000"/>
                </a:solidFill>
              </a:rPr>
              <a:t/>
            </a:r>
            <a:br>
              <a:rPr lang="en-IE" u="sng" dirty="0">
                <a:solidFill>
                  <a:srgbClr val="FF0000"/>
                </a:solidFill>
              </a:rPr>
            </a:br>
            <a:endParaRPr lang="en-IE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29" y="1324334"/>
            <a:ext cx="8686800" cy="521744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FF0066"/>
                </a:solidFill>
              </a:rPr>
              <a:t>1.Seoladh</a:t>
            </a:r>
            <a:r>
              <a:rPr lang="en-GB" b="1" dirty="0" smtClean="0"/>
              <a:t> </a:t>
            </a:r>
            <a:r>
              <a:rPr lang="en-GB" b="1" dirty="0"/>
              <a:t>i </a:t>
            </a:r>
            <a:r>
              <a:rPr lang="en-GB" b="1" dirty="0" err="1"/>
              <a:t>miotail</a:t>
            </a:r>
            <a:r>
              <a:rPr lang="en-GB" b="1" dirty="0"/>
              <a:t> a </a:t>
            </a:r>
            <a:r>
              <a:rPr lang="en-GB" b="1" dirty="0" err="1" smtClean="0"/>
              <a:t>léiriú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66"/>
                </a:solidFill>
              </a:rPr>
              <a:t>2.</a:t>
            </a:r>
            <a:r>
              <a:rPr lang="en-GB" b="1" dirty="0" smtClean="0"/>
              <a:t>A </a:t>
            </a:r>
            <a:r>
              <a:rPr lang="en-GB" b="1" dirty="0" err="1"/>
              <a:t>léiriú</a:t>
            </a:r>
            <a:r>
              <a:rPr lang="en-GB" b="1" dirty="0"/>
              <a:t> </a:t>
            </a:r>
            <a:r>
              <a:rPr lang="en-GB" b="1" dirty="0" err="1"/>
              <a:t>gur</a:t>
            </a:r>
            <a:r>
              <a:rPr lang="en-GB" b="1" dirty="0"/>
              <a:t>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>
                <a:solidFill>
                  <a:srgbClr val="FF0066"/>
                </a:solidFill>
              </a:rPr>
              <a:t>droch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sheoltóir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smtClean="0"/>
              <a:t>Í </a:t>
            </a:r>
            <a:r>
              <a:rPr lang="en-GB" b="1" dirty="0" err="1" smtClean="0"/>
              <a:t>uisce</a:t>
            </a:r>
            <a:r>
              <a:rPr lang="en-GB" dirty="0"/>
              <a:t>.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6148" name="Picture 4" descr="http://www.astarmathsandphysics.com/ib_physics_notes/thermal_physics/ib_physics_notes_conduction_html_62a068a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084" y="1484784"/>
            <a:ext cx="3491880" cy="257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923928" y="1794132"/>
            <a:ext cx="151216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150" name="Picture 6" descr="http://1.bp.blogspot.com/_6sG0dd0oeNM/SkTsNMF69uI/AAAAAAAAAAk/1NvlyjW2p14/s320/Condu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597666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3923928" y="3140968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25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5" y="3324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err="1">
                <a:solidFill>
                  <a:srgbClr val="FF0000"/>
                </a:solidFill>
              </a:rPr>
              <a:t>Turgnaimh</a:t>
            </a:r>
            <a:r>
              <a:rPr lang="en-GB" b="1" u="sng" dirty="0">
                <a:solidFill>
                  <a:srgbClr val="FF0000"/>
                </a:solidFill>
              </a:rPr>
              <a:t> a </a:t>
            </a:r>
            <a:r>
              <a:rPr lang="en-GB" b="1" u="sng" dirty="0" err="1">
                <a:solidFill>
                  <a:srgbClr val="FF0000"/>
                </a:solidFill>
              </a:rPr>
              <a:t>bhaineann</a:t>
            </a:r>
            <a:r>
              <a:rPr lang="en-GB" b="1" u="sng" dirty="0">
                <a:solidFill>
                  <a:srgbClr val="FF0000"/>
                </a:solidFill>
              </a:rPr>
              <a:t> le </a:t>
            </a:r>
            <a:r>
              <a:rPr lang="en-GB" b="1" u="sng" dirty="0" err="1" smtClean="0">
                <a:solidFill>
                  <a:srgbClr val="FF0000"/>
                </a:solidFill>
              </a:rPr>
              <a:t>aistriú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teasa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36" y="1396342"/>
            <a:ext cx="8579296" cy="507342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FF0066"/>
                </a:solidFill>
              </a:rPr>
              <a:t>3. </a:t>
            </a:r>
            <a:r>
              <a:rPr lang="en-GB" b="1" dirty="0" err="1"/>
              <a:t>Comhiompar</a:t>
            </a:r>
            <a:r>
              <a:rPr lang="en-GB" b="1" dirty="0"/>
              <a:t> i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leachtanna</a:t>
            </a:r>
            <a:r>
              <a:rPr lang="en-GB" b="1" dirty="0" smtClean="0"/>
              <a:t>  </a:t>
            </a:r>
            <a:r>
              <a:rPr lang="en-GB" b="1" dirty="0"/>
              <a:t>a </a:t>
            </a:r>
            <a:r>
              <a:rPr lang="en-GB" b="1" dirty="0" err="1" smtClean="0"/>
              <a:t>léiriú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>
                <a:solidFill>
                  <a:srgbClr val="FF0066"/>
                </a:solidFill>
              </a:rPr>
              <a:t>4</a:t>
            </a:r>
            <a:r>
              <a:rPr lang="en-GB" b="1" dirty="0" smtClean="0">
                <a:solidFill>
                  <a:srgbClr val="FF0066"/>
                </a:solidFill>
              </a:rPr>
              <a:t>. </a:t>
            </a:r>
            <a:r>
              <a:rPr lang="en-GB" b="1" dirty="0" err="1" smtClean="0"/>
              <a:t>Comhiompar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 </a:t>
            </a:r>
            <a:r>
              <a:rPr lang="en-GB" b="1" dirty="0"/>
              <a:t>in </a:t>
            </a:r>
            <a:r>
              <a:rPr lang="en-GB" b="1" dirty="0" err="1"/>
              <a:t>aer</a:t>
            </a:r>
            <a:r>
              <a:rPr lang="en-GB" b="1" dirty="0"/>
              <a:t> a </a:t>
            </a:r>
            <a:r>
              <a:rPr lang="en-GB" b="1" dirty="0" err="1"/>
              <a:t>léirú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7170" name="Picture 2" descr="http://2.bp.blogspot.com/_CjKGpCbY0kU/Sjife_noPfI/AAAAAAAABNo/7FakbiYemZ0/s320/Fig9.4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78601"/>
            <a:ext cx="346806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383868" y="1475438"/>
            <a:ext cx="2088232" cy="612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15790"/>
            <a:ext cx="4608512" cy="256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123728" y="4797152"/>
            <a:ext cx="1440160" cy="598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21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9" y="548680"/>
            <a:ext cx="8686800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err="1" smtClean="0"/>
              <a:t>Turg</a:t>
            </a:r>
            <a:r>
              <a:rPr lang="en-GB" b="1" dirty="0" smtClean="0"/>
              <a:t>. </a:t>
            </a:r>
            <a:r>
              <a:rPr lang="en-GB" b="1" dirty="0" err="1" smtClean="0">
                <a:solidFill>
                  <a:srgbClr val="FF0066"/>
                </a:solidFill>
              </a:rPr>
              <a:t>Radaíocht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b="1" dirty="0">
                <a:solidFill>
                  <a:srgbClr val="FF0066"/>
                </a:solidFill>
              </a:rPr>
              <a:t>ó </a:t>
            </a:r>
            <a:r>
              <a:rPr lang="en-GB" b="1" dirty="0" err="1">
                <a:solidFill>
                  <a:srgbClr val="FF0066"/>
                </a:solidFill>
              </a:rPr>
              <a:t>channa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dhubh</a:t>
            </a:r>
            <a:r>
              <a:rPr lang="en-GB" b="1" dirty="0">
                <a:solidFill>
                  <a:srgbClr val="FF0066"/>
                </a:solidFill>
              </a:rPr>
              <a:t> a </a:t>
            </a:r>
            <a:r>
              <a:rPr lang="en-GB" b="1" dirty="0" err="1">
                <a:solidFill>
                  <a:srgbClr val="FF0066"/>
                </a:solidFill>
              </a:rPr>
              <a:t>chur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i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gcomparáid</a:t>
            </a:r>
            <a:r>
              <a:rPr lang="en-GB" b="1" dirty="0">
                <a:solidFill>
                  <a:srgbClr val="FF0066"/>
                </a:solidFill>
              </a:rPr>
              <a:t> le </a:t>
            </a:r>
            <a:r>
              <a:rPr lang="en-GB" b="1" dirty="0" err="1">
                <a:solidFill>
                  <a:srgbClr val="FF0066"/>
                </a:solidFill>
              </a:rPr>
              <a:t>radaíocht</a:t>
            </a:r>
            <a:r>
              <a:rPr lang="en-GB" b="1" dirty="0">
                <a:solidFill>
                  <a:srgbClr val="FF0066"/>
                </a:solidFill>
              </a:rPr>
              <a:t> ó </a:t>
            </a:r>
            <a:r>
              <a:rPr lang="en-GB" b="1" dirty="0" err="1">
                <a:solidFill>
                  <a:srgbClr val="FF0066"/>
                </a:solidFill>
              </a:rPr>
              <a:t>channa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 smtClean="0">
                <a:solidFill>
                  <a:srgbClr val="FF0066"/>
                </a:solidFill>
              </a:rPr>
              <a:t>gheal</a:t>
            </a:r>
            <a:r>
              <a:rPr lang="en-GB" b="1" dirty="0" smtClean="0">
                <a:solidFill>
                  <a:srgbClr val="FF0066"/>
                </a:solidFill>
              </a:rPr>
              <a:t>.</a:t>
            </a:r>
          </a:p>
          <a:p>
            <a:r>
              <a:rPr lang="en-GB" dirty="0"/>
              <a:t>Canna </a:t>
            </a:r>
            <a:r>
              <a:rPr lang="en-GB" dirty="0" err="1" smtClean="0"/>
              <a:t>dubh</a:t>
            </a:r>
            <a:r>
              <a:rPr lang="en-GB" dirty="0" smtClean="0"/>
              <a:t> </a:t>
            </a:r>
            <a:r>
              <a:rPr lang="en-GB" dirty="0"/>
              <a:t>100cm</a:t>
            </a:r>
            <a:r>
              <a:rPr lang="en-GB" baseline="30000" dirty="0"/>
              <a:t>3</a:t>
            </a:r>
            <a:r>
              <a:rPr lang="en-GB" dirty="0"/>
              <a:t> </a:t>
            </a:r>
            <a:r>
              <a:rPr lang="en-GB" dirty="0" smtClean="0"/>
              <a:t>d’uisce@70°C</a:t>
            </a:r>
            <a:endParaRPr lang="en-IE" dirty="0"/>
          </a:p>
          <a:p>
            <a:r>
              <a:rPr lang="en-GB" dirty="0" smtClean="0"/>
              <a:t>Canna geal100cm</a:t>
            </a:r>
            <a:r>
              <a:rPr lang="en-GB" baseline="30000" dirty="0" smtClean="0"/>
              <a:t>3</a:t>
            </a:r>
            <a:r>
              <a:rPr lang="en-GB" dirty="0" smtClean="0"/>
              <a:t> d’uisce@70°C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Modh</a:t>
            </a:r>
            <a:r>
              <a:rPr lang="en-GB" b="1" dirty="0" smtClean="0"/>
              <a:t>:</a:t>
            </a:r>
          </a:p>
          <a:p>
            <a:r>
              <a:rPr lang="en-GB" dirty="0" err="1"/>
              <a:t>Socraigh</a:t>
            </a:r>
            <a:r>
              <a:rPr lang="en-GB" dirty="0"/>
              <a:t> an </a:t>
            </a:r>
            <a:r>
              <a:rPr lang="en-GB" dirty="0" err="1"/>
              <a:t>trealamh</a:t>
            </a:r>
            <a:r>
              <a:rPr lang="en-GB" dirty="0"/>
              <a:t> </a:t>
            </a:r>
            <a:r>
              <a:rPr lang="en-GB" dirty="0" err="1"/>
              <a:t>atá</a:t>
            </a:r>
            <a:r>
              <a:rPr lang="en-GB" dirty="0"/>
              <a:t> </a:t>
            </a:r>
            <a:r>
              <a:rPr lang="en-GB" dirty="0" err="1"/>
              <a:t>thuas</a:t>
            </a:r>
            <a:endParaRPr lang="en-IE" dirty="0"/>
          </a:p>
          <a:p>
            <a:r>
              <a:rPr lang="en-GB" dirty="0" err="1" smtClean="0"/>
              <a:t>Tomhais</a:t>
            </a:r>
            <a:r>
              <a:rPr lang="en-GB" dirty="0" smtClean="0"/>
              <a:t> </a:t>
            </a:r>
            <a:r>
              <a:rPr lang="en-GB" dirty="0" err="1"/>
              <a:t>teocht</a:t>
            </a:r>
            <a:r>
              <a:rPr lang="en-GB" dirty="0"/>
              <a:t> an </a:t>
            </a:r>
            <a:r>
              <a:rPr lang="en-GB" dirty="0" err="1"/>
              <a:t>dá</a:t>
            </a:r>
            <a:r>
              <a:rPr lang="en-GB" dirty="0"/>
              <a:t> </a:t>
            </a:r>
            <a:r>
              <a:rPr lang="en-GB" dirty="0" err="1"/>
              <a:t>channa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 err="1" smtClean="0"/>
              <a:t>gach</a:t>
            </a:r>
            <a:r>
              <a:rPr lang="en-GB" dirty="0" smtClean="0"/>
              <a:t> </a:t>
            </a:r>
            <a:r>
              <a:rPr lang="en-GB" dirty="0" err="1"/>
              <a:t>nóimead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feadh</a:t>
            </a:r>
            <a:r>
              <a:rPr lang="en-GB" dirty="0"/>
              <a:t> 10 </a:t>
            </a:r>
            <a:r>
              <a:rPr lang="en-GB" dirty="0" err="1"/>
              <a:t>nóim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GB" dirty="0"/>
              <a:t>		</a:t>
            </a:r>
            <a:endParaRPr lang="en-GB" b="1" dirty="0" smtClean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8194" name="Picture 2" descr="http://www.pasco.com/images/site_images/product_usage/radiation_cans2_265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314" y="1237393"/>
            <a:ext cx="316835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843086" y="2137493"/>
            <a:ext cx="1296144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95871"/>
              </p:ext>
            </p:extLst>
          </p:nvPr>
        </p:nvGraphicFramePr>
        <p:xfrm>
          <a:off x="755576" y="4293096"/>
          <a:ext cx="6120681" cy="23767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5551"/>
                <a:gridCol w="2627565"/>
                <a:gridCol w="2627565"/>
              </a:tblGrid>
              <a:tr h="437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Am </a:t>
                      </a:r>
                      <a:endParaRPr lang="en-I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Teocht</a:t>
                      </a:r>
                      <a:r>
                        <a:rPr lang="en-GB" sz="1600" dirty="0">
                          <a:effectLst/>
                        </a:rPr>
                        <a:t> an </a:t>
                      </a:r>
                      <a:r>
                        <a:rPr lang="en-GB" sz="1600" dirty="0" err="1">
                          <a:effectLst/>
                        </a:rPr>
                        <a:t>channa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dhubh</a:t>
                      </a:r>
                      <a:r>
                        <a:rPr lang="en-GB" sz="1600" dirty="0">
                          <a:effectLst/>
                        </a:rPr>
                        <a:t> (° C)</a:t>
                      </a:r>
                      <a:endParaRPr lang="en-I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Teocht</a:t>
                      </a:r>
                      <a:r>
                        <a:rPr lang="en-GB" sz="1600" dirty="0">
                          <a:effectLst/>
                        </a:rPr>
                        <a:t> an </a:t>
                      </a:r>
                      <a:r>
                        <a:rPr lang="en-GB" sz="1600" dirty="0" err="1">
                          <a:effectLst/>
                        </a:rPr>
                        <a:t>channa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gheal</a:t>
                      </a:r>
                      <a:r>
                        <a:rPr lang="en-GB" sz="1600" dirty="0">
                          <a:effectLst/>
                        </a:rPr>
                        <a:t> (° C)</a:t>
                      </a:r>
                      <a:endParaRPr lang="en-IE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n-I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I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I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5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4248472" cy="72008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800" b="1" dirty="0">
                <a:solidFill>
                  <a:srgbClr val="FF0000"/>
                </a:solidFill>
              </a:rPr>
              <a:t>Teas </a:t>
            </a:r>
            <a:r>
              <a:rPr lang="en-GB" sz="4800" b="1" dirty="0" err="1">
                <a:solidFill>
                  <a:srgbClr val="FF0000"/>
                </a:solidFill>
              </a:rPr>
              <a:t>v</a:t>
            </a:r>
            <a:r>
              <a:rPr lang="en-GB" sz="4800" b="1" dirty="0" err="1" smtClean="0">
                <a:solidFill>
                  <a:srgbClr val="FF0000"/>
                </a:solidFill>
              </a:rPr>
              <a:t>s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r>
              <a:rPr lang="en-GB" sz="4800" b="1" dirty="0" err="1">
                <a:solidFill>
                  <a:srgbClr val="FF0000"/>
                </a:solidFill>
              </a:rPr>
              <a:t>Teocht</a:t>
            </a:r>
            <a:endParaRPr lang="en-IE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14090" cy="597666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66"/>
                </a:solidFill>
              </a:rPr>
              <a:t>Teas</a:t>
            </a:r>
            <a:r>
              <a:rPr lang="en-GB" dirty="0" smtClean="0">
                <a:solidFill>
                  <a:srgbClr val="FF0066"/>
                </a:solidFill>
              </a:rPr>
              <a:t>= </a:t>
            </a:r>
            <a:r>
              <a:rPr lang="en-GB" dirty="0" err="1" smtClean="0"/>
              <a:t>Cinéal</a:t>
            </a:r>
            <a:r>
              <a:rPr lang="en-GB" dirty="0" smtClean="0"/>
              <a:t> </a:t>
            </a:r>
            <a:r>
              <a:rPr lang="en-GB" dirty="0" err="1" smtClean="0"/>
              <a:t>Fuinneamh</a:t>
            </a:r>
            <a:r>
              <a:rPr lang="en-GB" dirty="0" smtClean="0"/>
              <a:t> </a:t>
            </a:r>
            <a:endParaRPr lang="en-IE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</a:t>
            </a:r>
            <a:r>
              <a:rPr lang="en-GB" dirty="0" err="1" smtClean="0"/>
              <a:t>Aonad</a:t>
            </a:r>
            <a:r>
              <a:rPr lang="en-GB" dirty="0" smtClean="0"/>
              <a:t> </a:t>
            </a:r>
            <a:r>
              <a:rPr lang="en-GB" dirty="0" err="1" smtClean="0"/>
              <a:t>tomhas</a:t>
            </a:r>
            <a:r>
              <a:rPr lang="en-GB" dirty="0" smtClean="0"/>
              <a:t>: </a:t>
            </a:r>
            <a:r>
              <a:rPr lang="en-GB" dirty="0" err="1">
                <a:solidFill>
                  <a:srgbClr val="0070C0"/>
                </a:solidFill>
              </a:rPr>
              <a:t>Giúil</a:t>
            </a:r>
            <a:r>
              <a:rPr lang="en-GB" dirty="0">
                <a:solidFill>
                  <a:srgbClr val="0070C0"/>
                </a:solidFill>
              </a:rPr>
              <a:t> (J)</a:t>
            </a:r>
            <a:endParaRPr lang="en-IE" dirty="0">
              <a:solidFill>
                <a:srgbClr val="0070C0"/>
              </a:solidFill>
            </a:endParaRPr>
          </a:p>
          <a:p>
            <a:r>
              <a:rPr lang="en-GB" b="1" dirty="0" err="1" smtClean="0">
                <a:solidFill>
                  <a:srgbClr val="FF0066"/>
                </a:solidFill>
              </a:rPr>
              <a:t>Teocht</a:t>
            </a:r>
            <a:r>
              <a:rPr lang="en-GB" dirty="0" smtClean="0">
                <a:solidFill>
                  <a:srgbClr val="FF0066"/>
                </a:solidFill>
              </a:rPr>
              <a:t>= </a:t>
            </a:r>
            <a:r>
              <a:rPr lang="en-GB" dirty="0"/>
              <a:t>	</a:t>
            </a:r>
            <a:r>
              <a:rPr lang="en-GB" dirty="0" err="1"/>
              <a:t>Tomhas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cé</a:t>
            </a:r>
            <a:r>
              <a:rPr lang="en-GB" dirty="0"/>
              <a:t> </a:t>
            </a:r>
            <a:r>
              <a:rPr lang="en-GB" dirty="0" err="1"/>
              <a:t>chomh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nó</a:t>
            </a:r>
            <a:r>
              <a:rPr lang="en-GB" dirty="0"/>
              <a:t> </a:t>
            </a:r>
            <a:r>
              <a:rPr lang="en-GB" dirty="0" err="1" smtClean="0"/>
              <a:t>fuar</a:t>
            </a:r>
            <a:r>
              <a:rPr lang="en-GB" dirty="0" smtClean="0"/>
              <a:t> </a:t>
            </a:r>
            <a:r>
              <a:rPr lang="en-GB" dirty="0" err="1"/>
              <a:t>atá</a:t>
            </a:r>
            <a:r>
              <a:rPr lang="en-GB" dirty="0"/>
              <a:t> corp. </a:t>
            </a:r>
            <a:r>
              <a:rPr lang="en-GB" dirty="0" smtClean="0"/>
              <a:t>		   </a:t>
            </a:r>
            <a:r>
              <a:rPr lang="en-GB" dirty="0" err="1" smtClean="0"/>
              <a:t>Aonad</a:t>
            </a:r>
            <a:r>
              <a:rPr lang="en-GB" dirty="0" smtClean="0"/>
              <a:t> </a:t>
            </a:r>
            <a:r>
              <a:rPr lang="en-GB" dirty="0" err="1" smtClean="0"/>
              <a:t>tomhas</a:t>
            </a:r>
            <a:r>
              <a:rPr lang="en-GB" dirty="0" smtClean="0"/>
              <a:t>: </a:t>
            </a:r>
            <a:r>
              <a:rPr lang="en-GB" dirty="0" err="1">
                <a:solidFill>
                  <a:srgbClr val="0070C0"/>
                </a:solidFill>
              </a:rPr>
              <a:t>Céim</a:t>
            </a:r>
            <a:r>
              <a:rPr lang="en-GB" dirty="0">
                <a:solidFill>
                  <a:srgbClr val="0070C0"/>
                </a:solidFill>
              </a:rPr>
              <a:t> Celsius (°C)</a:t>
            </a:r>
            <a:endParaRPr lang="en-IE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dirty="0" err="1" smtClean="0">
                <a:solidFill>
                  <a:srgbClr val="FF0066"/>
                </a:solidFill>
              </a:rPr>
              <a:t>Tomhaistear</a:t>
            </a:r>
            <a:r>
              <a:rPr lang="en-GB" dirty="0" smtClean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teocht</a:t>
            </a:r>
            <a:r>
              <a:rPr lang="en-GB" dirty="0">
                <a:solidFill>
                  <a:srgbClr val="FF0066"/>
                </a:solidFill>
              </a:rPr>
              <a:t> le </a:t>
            </a:r>
            <a:r>
              <a:rPr lang="en-GB" dirty="0" err="1">
                <a:solidFill>
                  <a:srgbClr val="FF0066"/>
                </a:solidFill>
              </a:rPr>
              <a:t>teirmiméadar</a:t>
            </a:r>
            <a:r>
              <a:rPr lang="en-GB" dirty="0" smtClean="0">
                <a:solidFill>
                  <a:srgbClr val="FF0066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dirty="0" err="1" smtClean="0"/>
              <a:t>Leáphointe</a:t>
            </a:r>
            <a:r>
              <a:rPr lang="en-GB" b="1" dirty="0" smtClean="0"/>
              <a:t> </a:t>
            </a:r>
            <a:r>
              <a:rPr lang="en-GB" b="1" dirty="0" err="1"/>
              <a:t>Oighir</a:t>
            </a:r>
            <a:endParaRPr lang="en-IE" dirty="0"/>
          </a:p>
          <a:p>
            <a:pPr marL="0" indent="0">
              <a:buNone/>
            </a:pPr>
            <a:r>
              <a:rPr lang="en-GB" b="1" i="1" u="sng" dirty="0" err="1" smtClean="0">
                <a:solidFill>
                  <a:srgbClr val="00B050"/>
                </a:solidFill>
              </a:rPr>
              <a:t>Leáphointe</a:t>
            </a:r>
            <a:r>
              <a:rPr lang="en-GB" b="1" i="1" u="sng" dirty="0" smtClean="0">
                <a:solidFill>
                  <a:srgbClr val="00B050"/>
                </a:solidFill>
              </a:rPr>
              <a:t> </a:t>
            </a:r>
            <a:r>
              <a:rPr lang="en-GB" b="1" i="1" u="sng" dirty="0">
                <a:solidFill>
                  <a:srgbClr val="00B050"/>
                </a:solidFill>
              </a:rPr>
              <a:t>= </a:t>
            </a:r>
            <a:r>
              <a:rPr lang="en-GB" b="1" i="1" u="sng" dirty="0" err="1" smtClean="0">
                <a:solidFill>
                  <a:srgbClr val="00B050"/>
                </a:solidFill>
              </a:rPr>
              <a:t>Teocht</a:t>
            </a:r>
            <a:r>
              <a:rPr lang="en-GB" b="1" i="1" u="sng" dirty="0" smtClean="0">
                <a:solidFill>
                  <a:srgbClr val="00B050"/>
                </a:solidFill>
              </a:rPr>
              <a:t> </a:t>
            </a:r>
            <a:r>
              <a:rPr lang="en-GB" b="1" i="1" u="sng" dirty="0" err="1">
                <a:solidFill>
                  <a:srgbClr val="00B050"/>
                </a:solidFill>
              </a:rPr>
              <a:t>ag</a:t>
            </a:r>
            <a:r>
              <a:rPr lang="en-GB" b="1" i="1" u="sng" dirty="0">
                <a:solidFill>
                  <a:srgbClr val="00B050"/>
                </a:solidFill>
              </a:rPr>
              <a:t> a n-</a:t>
            </a:r>
            <a:r>
              <a:rPr lang="en-GB" b="1" i="1" u="sng" dirty="0" err="1">
                <a:solidFill>
                  <a:srgbClr val="00B050"/>
                </a:solidFill>
              </a:rPr>
              <a:t>athraíonn</a:t>
            </a:r>
            <a:r>
              <a:rPr lang="en-GB" b="1" i="1" u="sng" dirty="0">
                <a:solidFill>
                  <a:srgbClr val="00B050"/>
                </a:solidFill>
              </a:rPr>
              <a:t> </a:t>
            </a:r>
            <a:r>
              <a:rPr lang="en-GB" b="1" i="1" u="sng" dirty="0" err="1" smtClean="0">
                <a:solidFill>
                  <a:srgbClr val="00B050"/>
                </a:solidFill>
              </a:rPr>
              <a:t>solad</a:t>
            </a:r>
            <a:r>
              <a:rPr lang="en-GB" b="1" i="1" u="sng" dirty="0" smtClean="0">
                <a:solidFill>
                  <a:srgbClr val="00B050"/>
                </a:solidFill>
              </a:rPr>
              <a:t>-&gt;</a:t>
            </a:r>
            <a:r>
              <a:rPr lang="en-GB" b="1" i="1" u="sng" dirty="0" err="1" smtClean="0">
                <a:solidFill>
                  <a:srgbClr val="00B050"/>
                </a:solidFill>
              </a:rPr>
              <a:t>leacht</a:t>
            </a:r>
            <a:endParaRPr lang="en-IE" b="1" u="sng" dirty="0">
              <a:solidFill>
                <a:srgbClr val="00B050"/>
              </a:solidFill>
            </a:endParaRPr>
          </a:p>
          <a:p>
            <a:r>
              <a:rPr lang="en-GB" dirty="0" err="1"/>
              <a:t>Leáphointe</a:t>
            </a:r>
            <a:r>
              <a:rPr lang="en-GB" dirty="0"/>
              <a:t> </a:t>
            </a:r>
            <a:r>
              <a:rPr lang="en-GB" dirty="0" err="1" smtClean="0"/>
              <a:t>uisce</a:t>
            </a:r>
            <a:r>
              <a:rPr lang="en-GB" dirty="0" smtClean="0"/>
              <a:t> = 0°C+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03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072608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IE" dirty="0" smtClean="0"/>
              <a:t>BRÚ &amp; FIUCHPHOINTE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4392488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Le </a:t>
            </a:r>
            <a:r>
              <a:rPr lang="en-GB" b="1" dirty="0" err="1"/>
              <a:t>laghdú</a:t>
            </a:r>
            <a:r>
              <a:rPr lang="en-GB" b="1" dirty="0"/>
              <a:t> </a:t>
            </a:r>
            <a:r>
              <a:rPr lang="en-GB" b="1" dirty="0" err="1"/>
              <a:t>bhrú</a:t>
            </a:r>
            <a:r>
              <a:rPr lang="en-GB" b="1" dirty="0"/>
              <a:t>:	</a:t>
            </a:r>
            <a:r>
              <a:rPr lang="en-GB" dirty="0" err="1"/>
              <a:t>Fiuchann</a:t>
            </a:r>
            <a:r>
              <a:rPr lang="en-GB" dirty="0"/>
              <a:t> </a:t>
            </a:r>
            <a:r>
              <a:rPr lang="en-GB" dirty="0" err="1"/>
              <a:t>uisce</a:t>
            </a:r>
            <a:r>
              <a:rPr lang="en-GB" dirty="0"/>
              <a:t> </a:t>
            </a:r>
            <a:r>
              <a:rPr lang="en-GB" dirty="0" err="1"/>
              <a:t>ag</a:t>
            </a:r>
            <a:r>
              <a:rPr lang="en-GB" dirty="0"/>
              <a:t> </a:t>
            </a:r>
            <a:r>
              <a:rPr lang="en-GB" dirty="0" err="1"/>
              <a:t>teocht</a:t>
            </a:r>
            <a:r>
              <a:rPr lang="en-GB" dirty="0"/>
              <a:t> </a:t>
            </a:r>
            <a:r>
              <a:rPr lang="en-GB" i="1" dirty="0" err="1"/>
              <a:t>níos</a:t>
            </a:r>
            <a:r>
              <a:rPr lang="en-GB" i="1" dirty="0"/>
              <a:t> </a:t>
            </a:r>
            <a:r>
              <a:rPr lang="en-GB" i="1" dirty="0" err="1" smtClean="0"/>
              <a:t>ísle</a:t>
            </a:r>
            <a:endParaRPr lang="en-IE" dirty="0"/>
          </a:p>
          <a:p>
            <a:pPr marL="0" indent="0">
              <a:buNone/>
            </a:pPr>
            <a:r>
              <a:rPr lang="en-GB" b="1" dirty="0" err="1" smtClean="0"/>
              <a:t>Cúis</a:t>
            </a:r>
            <a:r>
              <a:rPr lang="en-GB" b="1" dirty="0"/>
              <a:t>:	</a:t>
            </a:r>
            <a:r>
              <a:rPr lang="en-GB" b="1" dirty="0" err="1" smtClean="0"/>
              <a:t>T</a:t>
            </a:r>
            <a:r>
              <a:rPr lang="en-GB" dirty="0" err="1" smtClean="0"/>
              <a:t>á</a:t>
            </a:r>
            <a:r>
              <a:rPr lang="en-GB" dirty="0" smtClean="0"/>
              <a:t> </a:t>
            </a:r>
            <a:r>
              <a:rPr lang="en-GB" dirty="0" err="1"/>
              <a:t>sé</a:t>
            </a:r>
            <a:r>
              <a:rPr lang="en-GB" dirty="0"/>
              <a:t> </a:t>
            </a:r>
            <a:r>
              <a:rPr lang="en-GB" dirty="0" err="1"/>
              <a:t>níos</a:t>
            </a:r>
            <a:r>
              <a:rPr lang="en-GB" dirty="0"/>
              <a:t> </a:t>
            </a:r>
            <a:r>
              <a:rPr lang="en-GB" dirty="0" err="1"/>
              <a:t>easca</a:t>
            </a:r>
            <a:r>
              <a:rPr lang="en-GB" dirty="0"/>
              <a:t> </a:t>
            </a:r>
            <a:r>
              <a:rPr lang="en-GB" dirty="0" err="1"/>
              <a:t>dona</a:t>
            </a:r>
            <a:r>
              <a:rPr lang="en-GB" dirty="0"/>
              <a:t> </a:t>
            </a:r>
            <a:r>
              <a:rPr lang="en-GB" dirty="0" err="1" smtClean="0"/>
              <a:t>pháirteagáil</a:t>
            </a:r>
            <a:r>
              <a:rPr lang="en-IE" dirty="0"/>
              <a:t> </a:t>
            </a:r>
            <a:r>
              <a:rPr lang="en-GB" dirty="0" err="1" smtClean="0"/>
              <a:t>éirí</a:t>
            </a:r>
            <a:r>
              <a:rPr lang="en-GB" dirty="0" smtClean="0"/>
              <a:t> </a:t>
            </a:r>
            <a:r>
              <a:rPr lang="en-GB" dirty="0" err="1"/>
              <a:t>saoire</a:t>
            </a:r>
            <a:r>
              <a:rPr lang="en-GB" dirty="0"/>
              <a:t> </a:t>
            </a:r>
            <a:r>
              <a:rPr lang="en-GB" dirty="0" err="1"/>
              <a:t>óna</a:t>
            </a:r>
            <a:r>
              <a:rPr lang="en-GB" dirty="0"/>
              <a:t> </a:t>
            </a:r>
            <a:r>
              <a:rPr lang="en-GB" dirty="0" err="1"/>
              <a:t>cheile</a:t>
            </a:r>
            <a:r>
              <a:rPr lang="en-GB" dirty="0"/>
              <a:t>. </a:t>
            </a:r>
            <a:endParaRPr lang="en-IE" dirty="0"/>
          </a:p>
          <a:p>
            <a:pPr marL="0" indent="0">
              <a:buNone/>
            </a:pPr>
            <a:r>
              <a:rPr lang="en-GB" b="1" dirty="0" err="1" smtClean="0"/>
              <a:t>Sámplaí</a:t>
            </a:r>
            <a:r>
              <a:rPr lang="en-GB" b="1" dirty="0"/>
              <a:t>:	</a:t>
            </a:r>
            <a:r>
              <a:rPr lang="en-GB" dirty="0"/>
              <a:t>Ag </a:t>
            </a:r>
            <a:r>
              <a:rPr lang="en-GB" dirty="0" err="1"/>
              <a:t>barr</a:t>
            </a:r>
            <a:r>
              <a:rPr lang="en-GB" dirty="0"/>
              <a:t> </a:t>
            </a:r>
            <a:r>
              <a:rPr lang="en-GB" dirty="0" err="1"/>
              <a:t>sléibhe</a:t>
            </a:r>
            <a:r>
              <a:rPr lang="en-GB" dirty="0"/>
              <a:t> </a:t>
            </a:r>
            <a:r>
              <a:rPr lang="en-GB" dirty="0" err="1"/>
              <a:t>fiuchann</a:t>
            </a:r>
            <a:r>
              <a:rPr lang="en-GB" dirty="0"/>
              <a:t> </a:t>
            </a:r>
            <a:r>
              <a:rPr lang="en-GB" dirty="0" err="1"/>
              <a:t>uisce</a:t>
            </a:r>
            <a:r>
              <a:rPr lang="en-GB" dirty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teocht</a:t>
            </a:r>
            <a:r>
              <a:rPr lang="en-GB" dirty="0" smtClean="0"/>
              <a:t> </a:t>
            </a:r>
            <a:r>
              <a:rPr lang="en-GB" dirty="0" err="1"/>
              <a:t>níos</a:t>
            </a:r>
            <a:r>
              <a:rPr lang="en-GB" dirty="0"/>
              <a:t> </a:t>
            </a:r>
            <a:r>
              <a:rPr lang="en-GB" dirty="0" err="1" smtClean="0"/>
              <a:t>ísle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m.s</a:t>
            </a:r>
            <a:r>
              <a:rPr lang="en-GB" dirty="0" err="1"/>
              <a:t>.</a:t>
            </a:r>
            <a:r>
              <a:rPr lang="en-GB" dirty="0"/>
              <a:t> </a:t>
            </a:r>
            <a:r>
              <a:rPr lang="en-GB" dirty="0" err="1"/>
              <a:t>timpeall</a:t>
            </a:r>
            <a:r>
              <a:rPr lang="en-GB" dirty="0"/>
              <a:t> 80°C </a:t>
            </a:r>
            <a:r>
              <a:rPr lang="en-GB" dirty="0" err="1"/>
              <a:t>ag</a:t>
            </a:r>
            <a:r>
              <a:rPr lang="en-GB" dirty="0"/>
              <a:t> </a:t>
            </a:r>
            <a:r>
              <a:rPr lang="en-GB" dirty="0" err="1"/>
              <a:t>barr</a:t>
            </a:r>
            <a:r>
              <a:rPr lang="en-GB" dirty="0"/>
              <a:t> Everest. </a:t>
            </a:r>
            <a:endParaRPr lang="en-IE" dirty="0"/>
          </a:p>
          <a:p>
            <a:endParaRPr lang="en-IE" dirty="0"/>
          </a:p>
        </p:txBody>
      </p:sp>
      <p:pic>
        <p:nvPicPr>
          <p:cNvPr id="9218" name="Picture 2" descr="http://www.myeverest.com/files/u7/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388843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7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n-IE" b="1" dirty="0" smtClean="0"/>
              <a:t>Na 9 </a:t>
            </a:r>
            <a:r>
              <a:rPr lang="en-IE" b="1" dirty="0" err="1" smtClean="0"/>
              <a:t>cineál</a:t>
            </a:r>
            <a:r>
              <a:rPr lang="en-IE" b="1" dirty="0" smtClean="0"/>
              <a:t> </a:t>
            </a:r>
            <a:r>
              <a:rPr lang="en-IE" b="1" dirty="0" err="1" smtClean="0"/>
              <a:t>fuinnimhe</a:t>
            </a:r>
            <a:r>
              <a:rPr lang="en-IE" b="1" dirty="0" smtClean="0"/>
              <a:t>???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1.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2.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3.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4.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5.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6.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7.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8.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rgbClr val="FF0000"/>
                </a:solidFill>
              </a:rPr>
              <a:t>9</a:t>
            </a:r>
            <a:r>
              <a:rPr lang="en-IE" dirty="0" smtClean="0"/>
              <a:t>.</a:t>
            </a:r>
          </a:p>
          <a:p>
            <a:pPr marL="0" lvl="0" indent="0">
              <a:buNone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60032" y="1916832"/>
            <a:ext cx="40324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E" sz="3200" b="1" dirty="0" err="1">
                <a:solidFill>
                  <a:srgbClr val="FF0066"/>
                </a:solidFill>
              </a:rPr>
              <a:t>Tomhaistear</a:t>
            </a:r>
            <a:r>
              <a:rPr lang="en-IE" sz="3200" b="1" dirty="0">
                <a:solidFill>
                  <a:srgbClr val="FF0066"/>
                </a:solidFill>
              </a:rPr>
              <a:t> teas (mar </a:t>
            </a:r>
            <a:r>
              <a:rPr lang="en-IE" sz="3200" b="1" dirty="0" err="1">
                <a:solidFill>
                  <a:srgbClr val="FF0066"/>
                </a:solidFill>
              </a:rPr>
              <a:t>gach</a:t>
            </a:r>
            <a:r>
              <a:rPr lang="en-IE" sz="3200" b="1" dirty="0">
                <a:solidFill>
                  <a:srgbClr val="FF0066"/>
                </a:solidFill>
              </a:rPr>
              <a:t> </a:t>
            </a:r>
            <a:r>
              <a:rPr lang="en-IE" sz="3200" b="1" dirty="0" err="1">
                <a:solidFill>
                  <a:srgbClr val="FF0066"/>
                </a:solidFill>
              </a:rPr>
              <a:t>saghas</a:t>
            </a:r>
            <a:r>
              <a:rPr lang="en-IE" sz="3200" b="1" dirty="0">
                <a:solidFill>
                  <a:srgbClr val="FF0066"/>
                </a:solidFill>
              </a:rPr>
              <a:t> </a:t>
            </a:r>
            <a:r>
              <a:rPr lang="en-IE" sz="3200" b="1" dirty="0" err="1">
                <a:solidFill>
                  <a:srgbClr val="FF0066"/>
                </a:solidFill>
              </a:rPr>
              <a:t>fuinneamh</a:t>
            </a:r>
            <a:r>
              <a:rPr lang="en-IE" sz="3200" b="1" dirty="0">
                <a:solidFill>
                  <a:srgbClr val="FF0066"/>
                </a:solidFill>
              </a:rPr>
              <a:t>) </a:t>
            </a:r>
            <a:r>
              <a:rPr lang="en-IE" sz="3200" b="1" dirty="0" err="1">
                <a:solidFill>
                  <a:srgbClr val="FF0066"/>
                </a:solidFill>
              </a:rPr>
              <a:t>i</a:t>
            </a:r>
            <a:r>
              <a:rPr lang="en-IE" sz="3200" b="1" dirty="0">
                <a:solidFill>
                  <a:srgbClr val="FF0066"/>
                </a:solidFill>
              </a:rPr>
              <a:t> GIÚIL (J)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69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5076056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err="1" smtClean="0">
                <a:solidFill>
                  <a:srgbClr val="00B050"/>
                </a:solidFill>
              </a:rPr>
              <a:t>Brú</a:t>
            </a:r>
            <a:r>
              <a:rPr lang="en-GB" b="1" u="sng" dirty="0" smtClean="0">
                <a:solidFill>
                  <a:srgbClr val="00B050"/>
                </a:solidFill>
              </a:rPr>
              <a:t> </a:t>
            </a:r>
            <a:r>
              <a:rPr lang="en-GB" b="1" u="sng" dirty="0" err="1">
                <a:solidFill>
                  <a:srgbClr val="00B050"/>
                </a:solidFill>
              </a:rPr>
              <a:t>agus</a:t>
            </a:r>
            <a:r>
              <a:rPr lang="en-GB" b="1" u="sng" dirty="0">
                <a:solidFill>
                  <a:srgbClr val="00B050"/>
                </a:solidFill>
              </a:rPr>
              <a:t> </a:t>
            </a:r>
            <a:r>
              <a:rPr lang="en-GB" b="1" u="sng" dirty="0" err="1">
                <a:solidFill>
                  <a:srgbClr val="00B050"/>
                </a:solidFill>
              </a:rPr>
              <a:t>Fiuchphointe</a:t>
            </a:r>
            <a:r>
              <a:rPr lang="en-GB" b="1" u="sng" dirty="0">
                <a:solidFill>
                  <a:srgbClr val="00B050"/>
                </a:solidFill>
              </a:rPr>
              <a:t> </a:t>
            </a:r>
            <a:r>
              <a:rPr lang="en-GB" b="1" u="sng" dirty="0" err="1">
                <a:solidFill>
                  <a:srgbClr val="00B050"/>
                </a:solidFill>
              </a:rPr>
              <a:t>Uisce</a:t>
            </a:r>
            <a:endParaRPr lang="en-IE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66"/>
                </a:solidFill>
              </a:rPr>
              <a:t>Le </a:t>
            </a:r>
            <a:r>
              <a:rPr lang="en-GB" b="1" dirty="0" err="1">
                <a:solidFill>
                  <a:srgbClr val="FF0066"/>
                </a:solidFill>
              </a:rPr>
              <a:t>méadú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 smtClean="0">
                <a:solidFill>
                  <a:srgbClr val="FF0066"/>
                </a:solidFill>
              </a:rPr>
              <a:t>bhrú</a:t>
            </a:r>
            <a:r>
              <a:rPr lang="en-GB" b="1" dirty="0" smtClean="0"/>
              <a:t>: </a:t>
            </a:r>
            <a:r>
              <a:rPr lang="en-GB" dirty="0" err="1" smtClean="0"/>
              <a:t>Fiuchann</a:t>
            </a:r>
            <a:r>
              <a:rPr lang="en-GB" dirty="0" smtClean="0"/>
              <a:t> </a:t>
            </a:r>
            <a:r>
              <a:rPr lang="en-GB" dirty="0" err="1"/>
              <a:t>uisce</a:t>
            </a:r>
            <a:r>
              <a:rPr lang="en-GB" dirty="0"/>
              <a:t> </a:t>
            </a:r>
            <a:r>
              <a:rPr lang="en-GB" dirty="0" err="1"/>
              <a:t>ag</a:t>
            </a:r>
            <a:r>
              <a:rPr lang="en-GB" dirty="0"/>
              <a:t> </a:t>
            </a:r>
            <a:r>
              <a:rPr lang="en-GB" dirty="0" err="1"/>
              <a:t>teocht</a:t>
            </a:r>
            <a:r>
              <a:rPr lang="en-GB" dirty="0"/>
              <a:t> </a:t>
            </a:r>
            <a:r>
              <a:rPr lang="en-GB" i="1" dirty="0" err="1"/>
              <a:t>níos</a:t>
            </a:r>
            <a:r>
              <a:rPr lang="en-GB" i="1" dirty="0"/>
              <a:t> </a:t>
            </a:r>
            <a:r>
              <a:rPr lang="en-GB" i="1" dirty="0" err="1"/>
              <a:t>airde</a:t>
            </a:r>
            <a:r>
              <a:rPr lang="en-GB" dirty="0"/>
              <a:t> </a:t>
            </a:r>
            <a:r>
              <a:rPr lang="en-GB" dirty="0" err="1"/>
              <a:t>ná</a:t>
            </a:r>
            <a:r>
              <a:rPr lang="en-GB" dirty="0"/>
              <a:t> 100°C. </a:t>
            </a:r>
            <a:endParaRPr lang="en-IE" dirty="0"/>
          </a:p>
          <a:p>
            <a:r>
              <a:rPr lang="en-GB" b="1" dirty="0" err="1" smtClean="0"/>
              <a:t>Cúis</a:t>
            </a:r>
            <a:r>
              <a:rPr lang="en-GB" b="1" dirty="0" smtClean="0"/>
              <a:t>: </a:t>
            </a:r>
            <a:r>
              <a:rPr lang="en-GB" dirty="0" smtClean="0"/>
              <a:t>Le </a:t>
            </a:r>
            <a:r>
              <a:rPr lang="en-GB" dirty="0" err="1"/>
              <a:t>méadú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smtClean="0"/>
              <a:t>an </a:t>
            </a:r>
            <a:r>
              <a:rPr lang="en-GB" dirty="0" err="1" smtClean="0"/>
              <a:t>mbrú</a:t>
            </a:r>
            <a:r>
              <a:rPr lang="en-GB" dirty="0" smtClean="0"/>
              <a:t> </a:t>
            </a:r>
            <a:r>
              <a:rPr lang="en-GB" dirty="0" err="1"/>
              <a:t>tá</a:t>
            </a:r>
            <a:r>
              <a:rPr lang="en-GB" dirty="0"/>
              <a:t> </a:t>
            </a:r>
            <a:r>
              <a:rPr lang="en-GB" dirty="0" err="1"/>
              <a:t>sé</a:t>
            </a:r>
            <a:r>
              <a:rPr lang="en-GB" dirty="0"/>
              <a:t> </a:t>
            </a:r>
            <a:r>
              <a:rPr lang="en-GB" dirty="0" err="1"/>
              <a:t>níos</a:t>
            </a:r>
            <a:r>
              <a:rPr lang="en-GB" dirty="0"/>
              <a:t> </a:t>
            </a:r>
            <a:r>
              <a:rPr lang="en-GB" dirty="0" err="1"/>
              <a:t>deacra</a:t>
            </a:r>
            <a:r>
              <a:rPr lang="en-GB" dirty="0"/>
              <a:t> do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pháirteagáil</a:t>
            </a:r>
            <a:r>
              <a:rPr lang="en-GB" dirty="0"/>
              <a:t> </a:t>
            </a:r>
            <a:r>
              <a:rPr lang="en-GB" dirty="0" err="1"/>
              <a:t>éirí</a:t>
            </a:r>
            <a:r>
              <a:rPr lang="en-GB" dirty="0"/>
              <a:t> </a:t>
            </a:r>
            <a:r>
              <a:rPr lang="en-GB" dirty="0" err="1"/>
              <a:t>saor</a:t>
            </a:r>
            <a:r>
              <a:rPr lang="en-GB" dirty="0"/>
              <a:t> </a:t>
            </a:r>
            <a:r>
              <a:rPr lang="en-GB" dirty="0" err="1"/>
              <a:t>óna</a:t>
            </a:r>
            <a:r>
              <a:rPr lang="en-GB" dirty="0"/>
              <a:t> </a:t>
            </a:r>
            <a:r>
              <a:rPr lang="en-GB" dirty="0" err="1"/>
              <a:t>naisc</a:t>
            </a:r>
            <a:r>
              <a:rPr lang="en-GB" dirty="0"/>
              <a:t>.</a:t>
            </a:r>
            <a:r>
              <a:rPr lang="en-GB" b="1" dirty="0"/>
              <a:t>  </a:t>
            </a:r>
            <a:endParaRPr lang="en-IE" dirty="0"/>
          </a:p>
          <a:p>
            <a:r>
              <a:rPr lang="en-GB" b="1" dirty="0" err="1"/>
              <a:t>Sámplaí</a:t>
            </a:r>
            <a:r>
              <a:rPr lang="en-GB" b="1" dirty="0"/>
              <a:t>:	</a:t>
            </a:r>
            <a:r>
              <a:rPr lang="en-GB" dirty="0" err="1"/>
              <a:t>Bruthaire</a:t>
            </a:r>
            <a:r>
              <a:rPr lang="en-GB" dirty="0"/>
              <a:t> (Pressure cooker). </a:t>
            </a:r>
            <a:r>
              <a:rPr lang="en-GB" dirty="0" err="1" smtClean="0"/>
              <a:t>Beidh</a:t>
            </a:r>
            <a:r>
              <a:rPr lang="en-GB" dirty="0" smtClean="0"/>
              <a:t> </a:t>
            </a:r>
            <a:r>
              <a:rPr lang="en-GB" dirty="0" err="1"/>
              <a:t>níos</a:t>
            </a:r>
            <a:r>
              <a:rPr lang="en-GB" dirty="0"/>
              <a:t> </a:t>
            </a:r>
            <a:r>
              <a:rPr lang="en-GB" dirty="0" err="1"/>
              <a:t>mó</a:t>
            </a:r>
            <a:r>
              <a:rPr lang="en-GB" dirty="0"/>
              <a:t> </a:t>
            </a:r>
            <a:r>
              <a:rPr lang="en-GB" dirty="0" err="1"/>
              <a:t>teasa</a:t>
            </a:r>
            <a:r>
              <a:rPr lang="en-GB" dirty="0"/>
              <a:t> </a:t>
            </a:r>
            <a:r>
              <a:rPr lang="en-GB" dirty="0" err="1"/>
              <a:t>ann</a:t>
            </a:r>
            <a:r>
              <a:rPr lang="en-GB" dirty="0"/>
              <a:t> </a:t>
            </a:r>
            <a:r>
              <a:rPr lang="en-GB" dirty="0" err="1"/>
              <a:t>agus</a:t>
            </a:r>
            <a:r>
              <a:rPr lang="en-GB" dirty="0"/>
              <a:t>  </a:t>
            </a:r>
            <a:r>
              <a:rPr lang="en-GB" dirty="0" err="1"/>
              <a:t>déantar</a:t>
            </a:r>
            <a:r>
              <a:rPr lang="en-GB" dirty="0"/>
              <a:t> an </a:t>
            </a:r>
            <a:r>
              <a:rPr lang="en-GB" dirty="0" err="1"/>
              <a:t>bia</a:t>
            </a:r>
            <a:r>
              <a:rPr lang="en-GB" dirty="0"/>
              <a:t> a </a:t>
            </a:r>
            <a:r>
              <a:rPr lang="en-GB" dirty="0" err="1"/>
              <a:t>ullmhúníos</a:t>
            </a:r>
            <a:r>
              <a:rPr lang="en-GB" dirty="0"/>
              <a:t> </a:t>
            </a:r>
            <a:r>
              <a:rPr lang="en-GB" dirty="0" err="1"/>
              <a:t>tapúla</a:t>
            </a:r>
            <a:r>
              <a:rPr lang="en-GB" dirty="0"/>
              <a:t>.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10242" name="Picture 2" descr="http://blogs.providencechristianacademy.org/honorschemistry2011/files/2011/05/Pressure-Coo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3724"/>
            <a:ext cx="5400600" cy="577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6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001"/>
            <a:ext cx="8229600" cy="1143000"/>
          </a:xfrm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Teas </a:t>
            </a:r>
            <a:r>
              <a:rPr lang="en-IE" b="1" dirty="0" err="1" smtClean="0">
                <a:solidFill>
                  <a:srgbClr val="FF0000"/>
                </a:solidFill>
              </a:rPr>
              <a:t>Folaigh</a:t>
            </a:r>
            <a:r>
              <a:rPr lang="en-IE" b="1" dirty="0" smtClean="0">
                <a:solidFill>
                  <a:srgbClr val="FF0000"/>
                </a:solidFill>
              </a:rPr>
              <a:t> (latent heat)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11266" name="Picture 2" descr="http://www.duran-heat.com/files/grap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77686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7930" y="3573016"/>
            <a:ext cx="1152128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b="1" dirty="0" err="1"/>
              <a:t>Teocht</a:t>
            </a:r>
            <a:endParaRPr lang="en-IE" sz="2400" dirty="0"/>
          </a:p>
          <a:p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3568370"/>
            <a:ext cx="16561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b="1" dirty="0" smtClean="0"/>
              <a:t>TEAS FOLAIGH</a:t>
            </a:r>
            <a:endParaRPr lang="en-IE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58119" y="5561919"/>
            <a:ext cx="82809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b="1" dirty="0"/>
              <a:t> </a:t>
            </a:r>
            <a:r>
              <a:rPr lang="en-IE" b="1" dirty="0" smtClean="0"/>
              <a:t>LÉA</a:t>
            </a:r>
            <a:endParaRPr lang="en-I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392" y="5609729"/>
            <a:ext cx="98623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b="1" dirty="0" smtClean="0"/>
              <a:t>SOLAID</a:t>
            </a:r>
            <a:endParaRPr lang="en-IE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5561919"/>
            <a:ext cx="108012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b="1" dirty="0" smtClean="0"/>
              <a:t>LEACHT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0822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Teas </a:t>
            </a:r>
            <a:r>
              <a:rPr lang="en-GB" b="1" dirty="0" err="1">
                <a:solidFill>
                  <a:srgbClr val="00B050"/>
                </a:solidFill>
              </a:rPr>
              <a:t>Folaigh</a:t>
            </a:r>
            <a:r>
              <a:rPr lang="en-GB" b="1" dirty="0">
                <a:solidFill>
                  <a:srgbClr val="00B050"/>
                </a:solidFill>
              </a:rPr>
              <a:t> (Latent Heat</a:t>
            </a:r>
            <a:r>
              <a:rPr lang="en-GB" b="1" dirty="0" smtClean="0">
                <a:solidFill>
                  <a:srgbClr val="00B050"/>
                </a:solidFill>
              </a:rPr>
              <a:t>)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760640"/>
          </a:xfrm>
        </p:spPr>
        <p:txBody>
          <a:bodyPr>
            <a:normAutofit/>
          </a:bodyPr>
          <a:lstStyle/>
          <a:p>
            <a:pPr lvl="0"/>
            <a:r>
              <a:rPr lang="en-GB" dirty="0" err="1"/>
              <a:t>Nuair</a:t>
            </a:r>
            <a:r>
              <a:rPr lang="en-GB" dirty="0"/>
              <a:t> a </a:t>
            </a:r>
            <a:r>
              <a:rPr lang="en-GB" dirty="0" err="1"/>
              <a:t>théitear</a:t>
            </a:r>
            <a:r>
              <a:rPr lang="en-GB" dirty="0"/>
              <a:t> </a:t>
            </a:r>
            <a:r>
              <a:rPr lang="en-GB" dirty="0" err="1"/>
              <a:t>solad</a:t>
            </a:r>
            <a:r>
              <a:rPr lang="en-GB" dirty="0"/>
              <a:t> </a:t>
            </a:r>
            <a:r>
              <a:rPr lang="en-GB" dirty="0" err="1"/>
              <a:t>ardaítear</a:t>
            </a:r>
            <a:r>
              <a:rPr lang="en-GB" dirty="0"/>
              <a:t> an </a:t>
            </a:r>
            <a:r>
              <a:rPr lang="en-GB" dirty="0" err="1"/>
              <a:t>teocht</a:t>
            </a:r>
            <a:r>
              <a:rPr lang="en-GB" dirty="0"/>
              <a:t>. </a:t>
            </a:r>
            <a:endParaRPr lang="en-IE" dirty="0"/>
          </a:p>
          <a:p>
            <a:pPr lvl="0"/>
            <a:r>
              <a:rPr lang="en-GB" dirty="0"/>
              <a:t>Ach </a:t>
            </a:r>
            <a:r>
              <a:rPr lang="en-GB" dirty="0" err="1"/>
              <a:t>nuair</a:t>
            </a:r>
            <a:r>
              <a:rPr lang="en-GB" dirty="0"/>
              <a:t> a </a:t>
            </a:r>
            <a:r>
              <a:rPr lang="en-GB" dirty="0" err="1"/>
              <a:t>thosnaíonn</a:t>
            </a:r>
            <a:r>
              <a:rPr lang="en-GB" dirty="0"/>
              <a:t> an </a:t>
            </a:r>
            <a:r>
              <a:rPr lang="en-GB" dirty="0" err="1"/>
              <a:t>solad</a:t>
            </a:r>
            <a:r>
              <a:rPr lang="en-GB" dirty="0"/>
              <a:t> </a:t>
            </a:r>
            <a:r>
              <a:rPr lang="en-GB" dirty="0" err="1"/>
              <a:t>ag</a:t>
            </a:r>
            <a:r>
              <a:rPr lang="en-GB" dirty="0"/>
              <a:t> </a:t>
            </a:r>
            <a:r>
              <a:rPr lang="en-GB" dirty="0" err="1"/>
              <a:t>leá</a:t>
            </a:r>
            <a:r>
              <a:rPr lang="en-GB" dirty="0"/>
              <a:t> </a:t>
            </a:r>
            <a:r>
              <a:rPr lang="en-GB" dirty="0" err="1"/>
              <a:t>fanann</a:t>
            </a:r>
            <a:r>
              <a:rPr lang="en-GB" dirty="0"/>
              <a:t> an </a:t>
            </a:r>
            <a:r>
              <a:rPr lang="en-GB" dirty="0" err="1"/>
              <a:t>teocht</a:t>
            </a:r>
            <a:r>
              <a:rPr lang="en-GB" dirty="0"/>
              <a:t> </a:t>
            </a:r>
            <a:r>
              <a:rPr lang="en-GB" dirty="0" err="1"/>
              <a:t>tairiseach</a:t>
            </a:r>
            <a:r>
              <a:rPr lang="en-GB" dirty="0"/>
              <a:t> </a:t>
            </a:r>
            <a:r>
              <a:rPr lang="en-GB" dirty="0" err="1"/>
              <a:t>ag</a:t>
            </a:r>
            <a:r>
              <a:rPr lang="en-GB" dirty="0"/>
              <a:t> an </a:t>
            </a:r>
            <a:r>
              <a:rPr lang="en-GB" dirty="0" err="1"/>
              <a:t>leáphointe</a:t>
            </a:r>
            <a:r>
              <a:rPr lang="en-GB" dirty="0"/>
              <a:t> fad </a:t>
            </a:r>
            <a:r>
              <a:rPr lang="en-GB" dirty="0" err="1"/>
              <a:t>agus</a:t>
            </a:r>
            <a:r>
              <a:rPr lang="en-GB" dirty="0"/>
              <a:t> a </a:t>
            </a:r>
            <a:r>
              <a:rPr lang="en-GB" dirty="0" err="1"/>
              <a:t>bhfuil</a:t>
            </a:r>
            <a:r>
              <a:rPr lang="en-GB" dirty="0"/>
              <a:t> </a:t>
            </a:r>
            <a:r>
              <a:rPr lang="en-GB" dirty="0" err="1"/>
              <a:t>sé</a:t>
            </a:r>
            <a:r>
              <a:rPr lang="en-GB" dirty="0"/>
              <a:t> </a:t>
            </a:r>
            <a:r>
              <a:rPr lang="en-GB" dirty="0" err="1"/>
              <a:t>ag</a:t>
            </a:r>
            <a:r>
              <a:rPr lang="en-GB" dirty="0"/>
              <a:t> </a:t>
            </a:r>
            <a:r>
              <a:rPr lang="en-GB" dirty="0" err="1"/>
              <a:t>leá</a:t>
            </a:r>
            <a:r>
              <a:rPr lang="en-GB" dirty="0"/>
              <a:t>. </a:t>
            </a:r>
            <a:endParaRPr lang="en-IE" dirty="0"/>
          </a:p>
          <a:p>
            <a:pPr lvl="0"/>
            <a:r>
              <a:rPr lang="en-GB" b="1" dirty="0" err="1">
                <a:solidFill>
                  <a:srgbClr val="FF0066"/>
                </a:solidFill>
              </a:rPr>
              <a:t>Agus</a:t>
            </a:r>
            <a:r>
              <a:rPr lang="en-GB" b="1" dirty="0">
                <a:solidFill>
                  <a:srgbClr val="FF0066"/>
                </a:solidFill>
              </a:rPr>
              <a:t> é </a:t>
            </a:r>
            <a:r>
              <a:rPr lang="en-GB" b="1" dirty="0" err="1">
                <a:solidFill>
                  <a:srgbClr val="FF0066"/>
                </a:solidFill>
              </a:rPr>
              <a:t>ag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léa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tá</a:t>
            </a:r>
            <a:r>
              <a:rPr lang="en-GB" b="1" dirty="0">
                <a:solidFill>
                  <a:srgbClr val="FF0066"/>
                </a:solidFill>
              </a:rPr>
              <a:t> an teas-</a:t>
            </a:r>
            <a:r>
              <a:rPr lang="en-GB" b="1" dirty="0" err="1">
                <a:solidFill>
                  <a:srgbClr val="FF0066"/>
                </a:solidFill>
              </a:rPr>
              <a:t>fuinneamh</a:t>
            </a:r>
            <a:r>
              <a:rPr lang="en-GB" b="1" dirty="0">
                <a:solidFill>
                  <a:srgbClr val="FF0066"/>
                </a:solidFill>
              </a:rPr>
              <a:t> á </a:t>
            </a:r>
            <a:r>
              <a:rPr lang="en-GB" b="1" dirty="0" err="1">
                <a:solidFill>
                  <a:srgbClr val="FF0066"/>
                </a:solidFill>
              </a:rPr>
              <a:t>úsáid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chun</a:t>
            </a:r>
            <a:r>
              <a:rPr lang="en-GB" b="1" dirty="0">
                <a:solidFill>
                  <a:srgbClr val="FF0066"/>
                </a:solidFill>
              </a:rPr>
              <a:t> an </a:t>
            </a:r>
            <a:r>
              <a:rPr lang="en-GB" b="1" dirty="0" err="1">
                <a:solidFill>
                  <a:srgbClr val="FF0066"/>
                </a:solidFill>
              </a:rPr>
              <a:t>athrú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staide</a:t>
            </a:r>
            <a:r>
              <a:rPr lang="en-GB" b="1" dirty="0">
                <a:solidFill>
                  <a:srgbClr val="FF0066"/>
                </a:solidFill>
              </a:rPr>
              <a:t> a </a:t>
            </a:r>
            <a:r>
              <a:rPr lang="en-GB" b="1" dirty="0" err="1">
                <a:solidFill>
                  <a:srgbClr val="FF0066"/>
                </a:solidFill>
              </a:rPr>
              <a:t>chur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ar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aghaidh</a:t>
            </a:r>
            <a:r>
              <a:rPr lang="en-GB" b="1" dirty="0">
                <a:solidFill>
                  <a:srgbClr val="FF0066"/>
                </a:solidFill>
              </a:rPr>
              <a:t>. </a:t>
            </a:r>
            <a:r>
              <a:rPr lang="en-GB" b="1" dirty="0" err="1">
                <a:solidFill>
                  <a:srgbClr val="FF0066"/>
                </a:solidFill>
              </a:rPr>
              <a:t>Ní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úsáidtear</a:t>
            </a:r>
            <a:r>
              <a:rPr lang="en-GB" b="1" dirty="0">
                <a:solidFill>
                  <a:srgbClr val="FF0066"/>
                </a:solidFill>
              </a:rPr>
              <a:t> an teas </a:t>
            </a:r>
            <a:r>
              <a:rPr lang="en-GB" b="1" dirty="0" err="1">
                <a:solidFill>
                  <a:srgbClr val="FF0066"/>
                </a:solidFill>
              </a:rPr>
              <a:t>chun</a:t>
            </a:r>
            <a:r>
              <a:rPr lang="en-GB" b="1" dirty="0">
                <a:solidFill>
                  <a:srgbClr val="FF0066"/>
                </a:solidFill>
              </a:rPr>
              <a:t> an </a:t>
            </a:r>
            <a:r>
              <a:rPr lang="en-GB" b="1" dirty="0" err="1">
                <a:solidFill>
                  <a:srgbClr val="FF0066"/>
                </a:solidFill>
              </a:rPr>
              <a:t>teocht</a:t>
            </a:r>
            <a:r>
              <a:rPr lang="en-GB" b="1" dirty="0">
                <a:solidFill>
                  <a:srgbClr val="FF0066"/>
                </a:solidFill>
              </a:rPr>
              <a:t> a </a:t>
            </a:r>
            <a:r>
              <a:rPr lang="en-GB" b="1" dirty="0" err="1">
                <a:solidFill>
                  <a:srgbClr val="FF0066"/>
                </a:solidFill>
              </a:rPr>
              <a:t>athrú</a:t>
            </a:r>
            <a:r>
              <a:rPr lang="en-GB" dirty="0">
                <a:solidFill>
                  <a:srgbClr val="FF0066"/>
                </a:solidFill>
              </a:rPr>
              <a:t>. </a:t>
            </a:r>
            <a:endParaRPr lang="en-IE" dirty="0">
              <a:solidFill>
                <a:srgbClr val="FF0066"/>
              </a:solidFill>
            </a:endParaRPr>
          </a:p>
          <a:p>
            <a:pPr lvl="0"/>
            <a:r>
              <a:rPr lang="en-GB" dirty="0" err="1"/>
              <a:t>Tugtar</a:t>
            </a:r>
            <a:r>
              <a:rPr lang="en-GB" dirty="0"/>
              <a:t> teas </a:t>
            </a:r>
            <a:r>
              <a:rPr lang="en-GB" dirty="0" err="1"/>
              <a:t>folaigh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smtClean="0"/>
              <a:t>SEO.</a:t>
            </a:r>
            <a:endParaRPr lang="en-IE" dirty="0"/>
          </a:p>
          <a:p>
            <a:pPr lvl="0"/>
            <a:r>
              <a:rPr lang="en-GB" dirty="0" err="1"/>
              <a:t>Nuair</a:t>
            </a:r>
            <a:r>
              <a:rPr lang="en-GB" dirty="0"/>
              <a:t> </a:t>
            </a:r>
            <a:r>
              <a:rPr lang="en-GB" dirty="0" err="1"/>
              <a:t>atá</a:t>
            </a:r>
            <a:r>
              <a:rPr lang="en-GB" dirty="0"/>
              <a:t> </a:t>
            </a:r>
            <a:r>
              <a:rPr lang="en-GB" dirty="0" err="1"/>
              <a:t>sé</a:t>
            </a:r>
            <a:r>
              <a:rPr lang="en-GB" dirty="0"/>
              <a:t> go </a:t>
            </a:r>
            <a:r>
              <a:rPr lang="en-GB" dirty="0" err="1"/>
              <a:t>léir</a:t>
            </a:r>
            <a:r>
              <a:rPr lang="en-GB" dirty="0"/>
              <a:t> </a:t>
            </a:r>
            <a:r>
              <a:rPr lang="en-GB" dirty="0" err="1"/>
              <a:t>leáite</a:t>
            </a:r>
            <a:r>
              <a:rPr lang="en-GB" dirty="0"/>
              <a:t> </a:t>
            </a:r>
            <a:r>
              <a:rPr lang="en-GB" dirty="0" err="1" smtClean="0"/>
              <a:t>tosnaíonn</a:t>
            </a:r>
            <a:r>
              <a:rPr lang="en-GB" dirty="0" smtClean="0"/>
              <a:t> </a:t>
            </a:r>
            <a:r>
              <a:rPr lang="en-GB" dirty="0"/>
              <a:t>an </a:t>
            </a:r>
            <a:r>
              <a:rPr lang="en-GB" dirty="0" err="1"/>
              <a:t>teocht</a:t>
            </a:r>
            <a:r>
              <a:rPr lang="en-GB" dirty="0"/>
              <a:t> </a:t>
            </a:r>
            <a:r>
              <a:rPr lang="en-GB" dirty="0" err="1"/>
              <a:t>ag</a:t>
            </a:r>
            <a:r>
              <a:rPr lang="en-GB" dirty="0"/>
              <a:t> </a:t>
            </a:r>
            <a:r>
              <a:rPr lang="en-GB" dirty="0" err="1"/>
              <a:t>dul</a:t>
            </a:r>
            <a:r>
              <a:rPr lang="en-GB" dirty="0"/>
              <a:t> </a:t>
            </a:r>
            <a:r>
              <a:rPr lang="en-GB" dirty="0" err="1"/>
              <a:t>suas</a:t>
            </a:r>
            <a:r>
              <a:rPr lang="en-GB" dirty="0"/>
              <a:t> </a:t>
            </a:r>
            <a:r>
              <a:rPr lang="en-GB" dirty="0" err="1"/>
              <a:t>arís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651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Teas </a:t>
            </a:r>
            <a:r>
              <a:rPr lang="en-GB" b="1" dirty="0" err="1"/>
              <a:t>Folaigh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/>
          <a:lstStyle/>
          <a:p>
            <a:r>
              <a:rPr lang="en-GB" b="1" dirty="0" smtClean="0"/>
              <a:t>Teas </a:t>
            </a:r>
            <a:r>
              <a:rPr lang="en-GB" b="1" dirty="0"/>
              <a:t>a </a:t>
            </a:r>
            <a:r>
              <a:rPr lang="en-GB" b="1" dirty="0" err="1"/>
              <a:t>ionsúitear</a:t>
            </a:r>
            <a:r>
              <a:rPr lang="en-GB" b="1" dirty="0"/>
              <a:t> </a:t>
            </a:r>
            <a:r>
              <a:rPr lang="en-GB" b="1" dirty="0" err="1"/>
              <a:t>nó</a:t>
            </a:r>
            <a:r>
              <a:rPr lang="en-GB" b="1" dirty="0"/>
              <a:t> a n-</a:t>
            </a:r>
            <a:r>
              <a:rPr lang="en-GB" b="1" dirty="0" err="1"/>
              <a:t>astaítear</a:t>
            </a:r>
            <a:r>
              <a:rPr lang="en-GB" b="1" dirty="0"/>
              <a:t> le </a:t>
            </a:r>
            <a:r>
              <a:rPr lang="en-GB" b="1" dirty="0" err="1"/>
              <a:t>linn</a:t>
            </a:r>
            <a:r>
              <a:rPr lang="en-GB" b="1" dirty="0"/>
              <a:t> </a:t>
            </a:r>
            <a:r>
              <a:rPr lang="en-GB" b="1" dirty="0" err="1"/>
              <a:t>athrú</a:t>
            </a:r>
            <a:r>
              <a:rPr lang="en-GB" b="1" dirty="0"/>
              <a:t> </a:t>
            </a:r>
            <a:r>
              <a:rPr lang="en-GB" b="1" dirty="0" err="1"/>
              <a:t>staide</a:t>
            </a:r>
            <a:r>
              <a:rPr lang="en-GB" b="1" dirty="0"/>
              <a:t> </a:t>
            </a:r>
            <a:r>
              <a:rPr lang="en-GB" b="1" dirty="0" err="1"/>
              <a:t>agus</a:t>
            </a:r>
            <a:r>
              <a:rPr lang="en-GB" b="1" dirty="0"/>
              <a:t> an </a:t>
            </a:r>
            <a:r>
              <a:rPr lang="en-GB" b="1" dirty="0" err="1"/>
              <a:t>teocht</a:t>
            </a:r>
            <a:r>
              <a:rPr lang="en-GB" b="1" dirty="0"/>
              <a:t> </a:t>
            </a:r>
            <a:r>
              <a:rPr lang="en-GB" b="1" dirty="0" err="1"/>
              <a:t>ag</a:t>
            </a:r>
            <a:r>
              <a:rPr lang="en-GB" b="1" dirty="0"/>
              <a:t> </a:t>
            </a:r>
            <a:r>
              <a:rPr lang="en-GB" b="1" dirty="0" err="1"/>
              <a:t>fanacht</a:t>
            </a:r>
            <a:r>
              <a:rPr lang="en-GB" b="1" dirty="0"/>
              <a:t> </a:t>
            </a:r>
            <a:r>
              <a:rPr lang="en-GB" b="1" dirty="0" err="1" smtClean="0"/>
              <a:t>tairiseach</a:t>
            </a:r>
            <a:r>
              <a:rPr lang="en-GB" b="1" dirty="0" smtClean="0"/>
              <a:t>.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204864"/>
            <a:ext cx="719335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7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964488" cy="940966"/>
          </a:xfrm>
        </p:spPr>
        <p:txBody>
          <a:bodyPr>
            <a:normAutofit/>
          </a:bodyPr>
          <a:lstStyle/>
          <a:p>
            <a:pPr algn="l"/>
            <a:r>
              <a:rPr lang="en-IE" sz="5400" b="1" dirty="0" smtClean="0">
                <a:solidFill>
                  <a:srgbClr val="FF0066"/>
                </a:solidFill>
              </a:rPr>
              <a:t>Teas</a:t>
            </a:r>
            <a:r>
              <a:rPr lang="en-IE" b="1" dirty="0" smtClean="0">
                <a:solidFill>
                  <a:srgbClr val="FF0066"/>
                </a:solidFill>
              </a:rPr>
              <a:t>- </a:t>
            </a:r>
            <a:r>
              <a:rPr lang="en-IE" b="1" dirty="0" err="1">
                <a:solidFill>
                  <a:srgbClr val="FF0066"/>
                </a:solidFill>
              </a:rPr>
              <a:t>Forbairt</a:t>
            </a:r>
            <a:r>
              <a:rPr lang="en-IE" b="1" dirty="0">
                <a:solidFill>
                  <a:srgbClr val="FF0066"/>
                </a:solidFill>
              </a:rPr>
              <a:t> </a:t>
            </a:r>
            <a:r>
              <a:rPr lang="en-IE" b="1" dirty="0" smtClean="0">
                <a:solidFill>
                  <a:srgbClr val="FF0066"/>
                </a:solidFill>
              </a:rPr>
              <a:t>&amp; </a:t>
            </a:r>
            <a:r>
              <a:rPr lang="en-IE" b="1" dirty="0" err="1" smtClean="0">
                <a:solidFill>
                  <a:srgbClr val="FF0066"/>
                </a:solidFill>
              </a:rPr>
              <a:t>Crapadh</a:t>
            </a:r>
            <a:endParaRPr lang="en-IE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4464496" cy="5157192"/>
          </a:xfrm>
        </p:spPr>
        <p:txBody>
          <a:bodyPr>
            <a:normAutofit/>
          </a:bodyPr>
          <a:lstStyle/>
          <a:p>
            <a:r>
              <a:rPr lang="en-IE" dirty="0" err="1"/>
              <a:t>Nuair</a:t>
            </a:r>
            <a:r>
              <a:rPr lang="en-IE" dirty="0"/>
              <a:t> a </a:t>
            </a:r>
            <a:r>
              <a:rPr lang="en-IE" dirty="0" err="1"/>
              <a:t>theitear</a:t>
            </a:r>
            <a:r>
              <a:rPr lang="en-IE" dirty="0"/>
              <a:t> </a:t>
            </a:r>
            <a:r>
              <a:rPr lang="en-IE" b="1" u="sng" dirty="0" err="1">
                <a:solidFill>
                  <a:srgbClr val="0070C0"/>
                </a:solidFill>
              </a:rPr>
              <a:t>solad</a:t>
            </a:r>
            <a:r>
              <a:rPr lang="en-IE" b="1" u="sng" dirty="0">
                <a:solidFill>
                  <a:srgbClr val="0070C0"/>
                </a:solidFill>
              </a:rPr>
              <a:t>, </a:t>
            </a:r>
            <a:r>
              <a:rPr lang="en-IE" b="1" u="sng" dirty="0" err="1">
                <a:solidFill>
                  <a:srgbClr val="0070C0"/>
                </a:solidFill>
              </a:rPr>
              <a:t>leacht</a:t>
            </a:r>
            <a:r>
              <a:rPr lang="en-IE" b="1" u="sng" dirty="0">
                <a:solidFill>
                  <a:srgbClr val="0070C0"/>
                </a:solidFill>
              </a:rPr>
              <a:t> </a:t>
            </a:r>
            <a:r>
              <a:rPr lang="en-IE" b="1" u="sng" dirty="0" err="1">
                <a:solidFill>
                  <a:srgbClr val="0070C0"/>
                </a:solidFill>
              </a:rPr>
              <a:t>nó</a:t>
            </a:r>
            <a:r>
              <a:rPr lang="en-IE" b="1" u="sng" dirty="0">
                <a:solidFill>
                  <a:srgbClr val="0070C0"/>
                </a:solidFill>
              </a:rPr>
              <a:t> </a:t>
            </a:r>
            <a:r>
              <a:rPr lang="en-IE" b="1" u="sng" dirty="0" err="1">
                <a:solidFill>
                  <a:srgbClr val="0070C0"/>
                </a:solidFill>
              </a:rPr>
              <a:t>gás</a:t>
            </a:r>
            <a:r>
              <a:rPr lang="en-IE" b="1" u="sng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forbraíonn</a:t>
            </a:r>
            <a:r>
              <a:rPr lang="en-IE" dirty="0"/>
              <a:t> </a:t>
            </a:r>
            <a:r>
              <a:rPr lang="en-IE" dirty="0" err="1" smtClean="0"/>
              <a:t>siad</a:t>
            </a:r>
            <a:r>
              <a:rPr lang="en-IE" dirty="0"/>
              <a:t>.</a:t>
            </a:r>
            <a:r>
              <a:rPr lang="en-IE" dirty="0" smtClean="0"/>
              <a:t> </a:t>
            </a:r>
          </a:p>
          <a:p>
            <a:r>
              <a:rPr lang="en-IE" dirty="0" err="1" smtClean="0"/>
              <a:t>Nuair</a:t>
            </a:r>
            <a:r>
              <a:rPr lang="en-IE" dirty="0" smtClean="0"/>
              <a:t> </a:t>
            </a:r>
            <a:r>
              <a:rPr lang="en-IE" dirty="0"/>
              <a:t>a </a:t>
            </a:r>
            <a:r>
              <a:rPr lang="en-IE" dirty="0" err="1"/>
              <a:t>fhuaraítear</a:t>
            </a:r>
            <a:r>
              <a:rPr lang="en-IE" dirty="0"/>
              <a:t> </a:t>
            </a:r>
            <a:r>
              <a:rPr lang="en-IE" dirty="0" err="1"/>
              <a:t>iad</a:t>
            </a:r>
            <a:r>
              <a:rPr lang="en-IE" dirty="0"/>
              <a:t> </a:t>
            </a:r>
            <a:r>
              <a:rPr lang="en-IE" b="1" dirty="0" err="1">
                <a:solidFill>
                  <a:srgbClr val="FF0000"/>
                </a:solidFill>
              </a:rPr>
              <a:t>crapann</a:t>
            </a:r>
            <a:r>
              <a:rPr lang="en-IE" b="1" dirty="0"/>
              <a:t> </a:t>
            </a:r>
            <a:r>
              <a:rPr lang="en-IE" dirty="0" err="1"/>
              <a:t>siad</a:t>
            </a:r>
            <a:r>
              <a:rPr lang="en-IE" dirty="0"/>
              <a:t>. </a:t>
            </a:r>
            <a:endParaRPr lang="en-IE" dirty="0" smtClean="0"/>
          </a:p>
          <a:p>
            <a:pPr marL="0" indent="0">
              <a:buNone/>
            </a:pPr>
            <a:endParaRPr lang="en-IE" sz="2800" dirty="0" smtClean="0"/>
          </a:p>
          <a:p>
            <a:pPr marL="0" indent="0">
              <a:buNone/>
            </a:pPr>
            <a:r>
              <a:rPr lang="en-IE" sz="2800" dirty="0" smtClean="0"/>
              <a:t>(</a:t>
            </a:r>
            <a:r>
              <a:rPr lang="en-IE" sz="2800" dirty="0" err="1" smtClean="0"/>
              <a:t>Tarlaíonn</a:t>
            </a:r>
            <a:r>
              <a:rPr lang="en-IE" sz="2800" dirty="0" smtClean="0"/>
              <a:t> </a:t>
            </a:r>
            <a:r>
              <a:rPr lang="en-IE" sz="2800" dirty="0" err="1"/>
              <a:t>sé</a:t>
            </a:r>
            <a:r>
              <a:rPr lang="en-IE" sz="2800" dirty="0"/>
              <a:t> </a:t>
            </a:r>
            <a:r>
              <a:rPr lang="en-IE" sz="2800" dirty="0" smtClean="0"/>
              <a:t>mar </a:t>
            </a:r>
            <a:r>
              <a:rPr lang="en-IE" sz="2800" dirty="0" err="1"/>
              <a:t>faigheann</a:t>
            </a:r>
            <a:r>
              <a:rPr lang="en-IE" sz="2800" dirty="0"/>
              <a:t>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/>
              <a:t>pairteagáil</a:t>
            </a:r>
            <a:r>
              <a:rPr lang="en-IE" sz="2800" dirty="0"/>
              <a:t> </a:t>
            </a:r>
            <a:r>
              <a:rPr lang="en-IE" sz="2800" dirty="0" smtClean="0"/>
              <a:t> </a:t>
            </a:r>
            <a:r>
              <a:rPr lang="en-IE" sz="2800" dirty="0" err="1"/>
              <a:t>níos</a:t>
            </a:r>
            <a:r>
              <a:rPr lang="en-IE" sz="2800" dirty="0"/>
              <a:t> </a:t>
            </a:r>
            <a:r>
              <a:rPr lang="en-IE" sz="2800" dirty="0" err="1"/>
              <a:t>mó</a:t>
            </a:r>
            <a:r>
              <a:rPr lang="en-IE" sz="2800" dirty="0"/>
              <a:t> </a:t>
            </a:r>
            <a:r>
              <a:rPr lang="en-IE" sz="2800" dirty="0" err="1"/>
              <a:t>fuinnimh</a:t>
            </a:r>
            <a:r>
              <a:rPr lang="en-IE" sz="2800" dirty="0"/>
              <a:t> </a:t>
            </a:r>
            <a:r>
              <a:rPr lang="en-IE" sz="2800" dirty="0" smtClean="0"/>
              <a:t>&amp; </a:t>
            </a:r>
            <a:r>
              <a:rPr lang="en-IE" sz="2800" dirty="0" err="1"/>
              <a:t>gluaiseann</a:t>
            </a:r>
            <a:r>
              <a:rPr lang="en-IE" sz="2800" dirty="0"/>
              <a:t> </a:t>
            </a:r>
            <a:r>
              <a:rPr lang="en-IE" sz="2800" dirty="0" err="1"/>
              <a:t>siad</a:t>
            </a:r>
            <a:r>
              <a:rPr lang="en-IE" sz="2800" dirty="0"/>
              <a:t> </a:t>
            </a:r>
            <a:r>
              <a:rPr lang="en-IE" sz="2800" dirty="0" err="1"/>
              <a:t>níos</a:t>
            </a:r>
            <a:r>
              <a:rPr lang="en-IE" sz="2800" dirty="0"/>
              <a:t> </a:t>
            </a:r>
            <a:r>
              <a:rPr lang="en-IE" sz="2800" dirty="0" err="1"/>
              <a:t>faide</a:t>
            </a:r>
            <a:r>
              <a:rPr lang="en-IE" sz="2800" dirty="0"/>
              <a:t> </a:t>
            </a:r>
            <a:r>
              <a:rPr lang="en-IE" sz="2800" dirty="0" err="1"/>
              <a:t>amach</a:t>
            </a:r>
            <a:r>
              <a:rPr lang="en-IE" sz="2800" dirty="0"/>
              <a:t> </a:t>
            </a:r>
            <a:r>
              <a:rPr lang="en-IE" sz="2800" dirty="0" err="1"/>
              <a:t>óna</a:t>
            </a:r>
            <a:r>
              <a:rPr lang="en-IE" sz="2800" dirty="0"/>
              <a:t> </a:t>
            </a:r>
            <a:r>
              <a:rPr lang="en-IE" sz="2800" dirty="0" err="1" smtClean="0"/>
              <a:t>gcéile</a:t>
            </a:r>
            <a:r>
              <a:rPr lang="en-IE" sz="2800" dirty="0" smtClean="0"/>
              <a:t>). </a:t>
            </a:r>
            <a:endParaRPr lang="en-IE" sz="2800" dirty="0"/>
          </a:p>
          <a:p>
            <a:pPr lvl="0"/>
            <a:endParaRPr lang="en-IE" dirty="0"/>
          </a:p>
        </p:txBody>
      </p:sp>
      <p:pic>
        <p:nvPicPr>
          <p:cNvPr id="2050" name="Picture 2" descr="http://eatmypotato.com/wp-content/uploads/2008/06/traintrac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29394"/>
            <a:ext cx="3744416" cy="447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1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 err="1">
                <a:solidFill>
                  <a:srgbClr val="FF0000"/>
                </a:solidFill>
              </a:rPr>
              <a:t>Sámplaí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forbairt</a:t>
            </a:r>
            <a:r>
              <a:rPr lang="en-IE" b="1" dirty="0" smtClean="0">
                <a:solidFill>
                  <a:srgbClr val="FF0000"/>
                </a:solidFill>
              </a:rPr>
              <a:t> &amp; </a:t>
            </a:r>
            <a:r>
              <a:rPr lang="en-IE" b="1" dirty="0" err="1" smtClean="0">
                <a:solidFill>
                  <a:srgbClr val="FF0000"/>
                </a:solidFill>
              </a:rPr>
              <a:t>crapadh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br>
              <a:rPr lang="en-IE" b="1" dirty="0" smtClean="0">
                <a:solidFill>
                  <a:srgbClr val="FF0000"/>
                </a:solidFill>
              </a:rPr>
            </a:br>
            <a:r>
              <a:rPr lang="en-IE" b="1" dirty="0" err="1" smtClean="0">
                <a:solidFill>
                  <a:srgbClr val="FF0000"/>
                </a:solidFill>
              </a:rPr>
              <a:t>sa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ghnáth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shaol</a:t>
            </a:r>
            <a:r>
              <a:rPr lang="en-IE" b="1" dirty="0">
                <a:solidFill>
                  <a:srgbClr val="FF0000"/>
                </a:solidFill>
              </a:rPr>
              <a:t>: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6624736" cy="4929411"/>
          </a:xfrm>
        </p:spPr>
        <p:txBody>
          <a:bodyPr/>
          <a:lstStyle/>
          <a:p>
            <a:pPr lvl="0"/>
            <a:r>
              <a:rPr lang="en-IE" dirty="0" err="1"/>
              <a:t>Píosaí</a:t>
            </a:r>
            <a:r>
              <a:rPr lang="en-IE" dirty="0"/>
              <a:t> </a:t>
            </a:r>
            <a:r>
              <a:rPr lang="en-IE" dirty="0" err="1"/>
              <a:t>mhiotail</a:t>
            </a:r>
            <a:r>
              <a:rPr lang="en-IE" dirty="0"/>
              <a:t> </a:t>
            </a:r>
            <a:r>
              <a:rPr lang="en-IE" dirty="0" err="1"/>
              <a:t>i</a:t>
            </a:r>
            <a:r>
              <a:rPr lang="en-IE" dirty="0"/>
              <a:t> </a:t>
            </a:r>
            <a:r>
              <a:rPr lang="en-IE" dirty="0" err="1"/>
              <a:t>iarnród</a:t>
            </a:r>
            <a:endParaRPr lang="en-IE" dirty="0"/>
          </a:p>
          <a:p>
            <a:pPr lvl="0"/>
            <a:r>
              <a:rPr lang="en-IE" dirty="0" err="1"/>
              <a:t>Forbairt</a:t>
            </a:r>
            <a:r>
              <a:rPr lang="en-IE" dirty="0"/>
              <a:t> </a:t>
            </a:r>
            <a:r>
              <a:rPr lang="en-IE" dirty="0" err="1"/>
              <a:t>leachta</a:t>
            </a:r>
            <a:r>
              <a:rPr lang="en-IE" dirty="0"/>
              <a:t> in </a:t>
            </a:r>
            <a:r>
              <a:rPr lang="en-IE" dirty="0" err="1"/>
              <a:t>teirmiméadar</a:t>
            </a:r>
            <a:r>
              <a:rPr lang="en-IE" dirty="0"/>
              <a:t> le </a:t>
            </a:r>
            <a:r>
              <a:rPr lang="en-IE" dirty="0" err="1"/>
              <a:t>méadú</a:t>
            </a:r>
            <a:r>
              <a:rPr lang="en-IE" dirty="0"/>
              <a:t> </a:t>
            </a:r>
            <a:r>
              <a:rPr lang="en-IE" dirty="0" err="1"/>
              <a:t>teochta</a:t>
            </a:r>
            <a:endParaRPr lang="en-IE" dirty="0"/>
          </a:p>
          <a:p>
            <a:pPr lvl="0"/>
            <a:r>
              <a:rPr lang="en-IE" dirty="0" err="1"/>
              <a:t>Stiall</a:t>
            </a:r>
            <a:r>
              <a:rPr lang="en-IE" dirty="0"/>
              <a:t> </a:t>
            </a:r>
            <a:r>
              <a:rPr lang="en-IE" dirty="0" err="1"/>
              <a:t>dé-mhiotallach</a:t>
            </a:r>
            <a:r>
              <a:rPr lang="en-IE" dirty="0"/>
              <a:t> </a:t>
            </a:r>
            <a:r>
              <a:rPr lang="en-IE" dirty="0" smtClean="0"/>
              <a:t>(alarm)</a:t>
            </a:r>
            <a:endParaRPr lang="en-IE" dirty="0"/>
          </a:p>
        </p:txBody>
      </p:sp>
      <p:pic>
        <p:nvPicPr>
          <p:cNvPr id="3074" name="Picture 2" descr="http://static.howstuffworks.com/gif/thermome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93" y="260648"/>
            <a:ext cx="244827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687866"/>
            <a:ext cx="6624736" cy="28315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dirty="0" err="1" smtClean="0"/>
              <a:t>Seo</a:t>
            </a:r>
            <a:r>
              <a:rPr lang="en-IE" dirty="0" smtClean="0"/>
              <a:t> </a:t>
            </a:r>
            <a:r>
              <a:rPr lang="en-IE" dirty="0" err="1" smtClean="0"/>
              <a:t>samhail</a:t>
            </a:r>
            <a:r>
              <a:rPr lang="en-IE" dirty="0" smtClean="0"/>
              <a:t> </a:t>
            </a:r>
            <a:r>
              <a:rPr lang="en-IE" sz="2000" dirty="0" smtClean="0"/>
              <a:t>don </a:t>
            </a:r>
            <a:r>
              <a:rPr lang="en-IE" sz="2000" dirty="0" err="1" smtClean="0"/>
              <a:t>céad</a:t>
            </a:r>
            <a:r>
              <a:rPr lang="en-IE" sz="2000" dirty="0" smtClean="0"/>
              <a:t> </a:t>
            </a:r>
            <a:r>
              <a:rPr lang="en-IE" sz="2000" dirty="0" err="1" smtClean="0"/>
              <a:t>teirmiméadar</a:t>
            </a:r>
            <a:r>
              <a:rPr lang="en-IE" sz="2000" dirty="0" smtClean="0"/>
              <a:t>, </a:t>
            </a:r>
            <a:r>
              <a:rPr lang="en-IE" sz="2000" dirty="0" err="1" smtClean="0"/>
              <a:t>fionnachtáin</a:t>
            </a:r>
            <a:r>
              <a:rPr lang="en-IE" sz="2000" dirty="0" smtClean="0"/>
              <a:t> do </a:t>
            </a:r>
            <a:r>
              <a:rPr lang="en-IE" sz="2000" b="1" dirty="0" smtClean="0"/>
              <a:t>Galileo </a:t>
            </a:r>
            <a:r>
              <a:rPr lang="en-IE" sz="2000" dirty="0" err="1" smtClean="0"/>
              <a:t>sna</a:t>
            </a:r>
            <a:r>
              <a:rPr lang="en-IE" sz="2000" dirty="0" smtClean="0"/>
              <a:t> 17ú </a:t>
            </a:r>
            <a:r>
              <a:rPr lang="en-IE" sz="2000" dirty="0" err="1" smtClean="0"/>
              <a:t>aois</a:t>
            </a:r>
            <a:r>
              <a:rPr lang="en-IE" sz="2000" dirty="0" smtClean="0"/>
              <a:t>. </a:t>
            </a:r>
          </a:p>
          <a:p>
            <a:r>
              <a:rPr lang="en-IE" sz="2000" dirty="0" err="1" smtClean="0"/>
              <a:t>Bíonn</a:t>
            </a:r>
            <a:r>
              <a:rPr lang="en-IE" sz="2000" dirty="0" smtClean="0"/>
              <a:t> </a:t>
            </a:r>
            <a:r>
              <a:rPr lang="en-IE" sz="2000" dirty="0" err="1" smtClean="0"/>
              <a:t>bolgíní</a:t>
            </a:r>
            <a:r>
              <a:rPr lang="en-IE" sz="2000" dirty="0" smtClean="0"/>
              <a:t> </a:t>
            </a:r>
            <a:r>
              <a:rPr lang="en-IE" sz="2000" dirty="0" err="1" smtClean="0"/>
              <a:t>alcól</a:t>
            </a:r>
            <a:r>
              <a:rPr lang="en-IE" sz="2000" dirty="0" smtClean="0"/>
              <a:t> </a:t>
            </a:r>
            <a:r>
              <a:rPr lang="en-IE" sz="2000" dirty="0" err="1" smtClean="0"/>
              <a:t>difrúile</a:t>
            </a:r>
            <a:r>
              <a:rPr lang="en-IE" sz="2000" dirty="0" smtClean="0"/>
              <a:t> &amp; </a:t>
            </a:r>
            <a:r>
              <a:rPr lang="en-IE" sz="2000" dirty="0" err="1" smtClean="0"/>
              <a:t>maisanna</a:t>
            </a:r>
            <a:r>
              <a:rPr lang="en-IE" sz="2000" dirty="0" smtClean="0"/>
              <a:t> </a:t>
            </a:r>
            <a:r>
              <a:rPr lang="en-IE" sz="2000" dirty="0" err="1" smtClean="0"/>
              <a:t>difrúile</a:t>
            </a:r>
            <a:r>
              <a:rPr lang="en-IE" sz="2000" dirty="0" smtClean="0"/>
              <a:t> le </a:t>
            </a:r>
            <a:r>
              <a:rPr lang="en-IE" sz="2000" dirty="0" err="1" smtClean="0"/>
              <a:t>uimhir</a:t>
            </a:r>
            <a:r>
              <a:rPr lang="en-IE" sz="2000" dirty="0" smtClean="0"/>
              <a:t> </a:t>
            </a:r>
            <a:r>
              <a:rPr lang="en-IE" sz="2000" dirty="0" err="1" smtClean="0"/>
              <a:t>orthu</a:t>
            </a:r>
            <a:r>
              <a:rPr lang="en-IE" sz="2000" dirty="0" smtClean="0"/>
              <a:t>. Is ‘counterweights’ </a:t>
            </a:r>
            <a:r>
              <a:rPr lang="en-IE" sz="2000" dirty="0" err="1" smtClean="0"/>
              <a:t>iad</a:t>
            </a:r>
            <a:r>
              <a:rPr lang="en-IE" sz="2000" dirty="0" smtClean="0"/>
              <a:t> </a:t>
            </a:r>
            <a:r>
              <a:rPr lang="en-IE" sz="2000" dirty="0" err="1" smtClean="0"/>
              <a:t>seo</a:t>
            </a:r>
            <a:r>
              <a:rPr lang="en-IE" sz="2000" dirty="0" smtClean="0"/>
              <a:t>. </a:t>
            </a:r>
          </a:p>
          <a:p>
            <a:r>
              <a:rPr lang="en-IE" sz="2000" dirty="0" err="1" smtClean="0"/>
              <a:t>Nuair</a:t>
            </a:r>
            <a:r>
              <a:rPr lang="en-IE" sz="2000" dirty="0" smtClean="0"/>
              <a:t> a </a:t>
            </a:r>
            <a:r>
              <a:rPr lang="en-IE" sz="2000" dirty="0" err="1" smtClean="0"/>
              <a:t>fuairíotar</a:t>
            </a:r>
            <a:r>
              <a:rPr lang="en-IE" sz="2000" dirty="0" smtClean="0"/>
              <a:t> an </a:t>
            </a:r>
            <a:r>
              <a:rPr lang="en-IE" sz="2000" dirty="0" err="1" smtClean="0"/>
              <a:t>teocht</a:t>
            </a:r>
            <a:r>
              <a:rPr lang="en-IE" sz="2000" dirty="0" smtClean="0"/>
              <a:t> </a:t>
            </a:r>
            <a:r>
              <a:rPr lang="en-IE" sz="2000" dirty="0" err="1" smtClean="0"/>
              <a:t>amuaigh</a:t>
            </a:r>
            <a:r>
              <a:rPr lang="en-IE" sz="2000" dirty="0" smtClean="0"/>
              <a:t> </a:t>
            </a:r>
            <a:r>
              <a:rPr lang="en-IE" sz="2000" dirty="0" err="1" smtClean="0"/>
              <a:t>fobraíonn</a:t>
            </a:r>
            <a:r>
              <a:rPr lang="en-IE" sz="2000" dirty="0" smtClean="0"/>
              <a:t> </a:t>
            </a:r>
            <a:r>
              <a:rPr lang="en-IE" sz="2000" dirty="0" err="1" smtClean="0"/>
              <a:t>nó</a:t>
            </a:r>
            <a:r>
              <a:rPr lang="en-IE" sz="2000" dirty="0" smtClean="0"/>
              <a:t> </a:t>
            </a:r>
            <a:r>
              <a:rPr lang="en-IE" sz="2000" dirty="0" err="1" smtClean="0"/>
              <a:t>crapann</a:t>
            </a:r>
            <a:r>
              <a:rPr lang="en-IE" sz="2000" dirty="0" smtClean="0"/>
              <a:t> </a:t>
            </a:r>
            <a:r>
              <a:rPr lang="en-IE" sz="2000" dirty="0" err="1" smtClean="0"/>
              <a:t>na</a:t>
            </a:r>
            <a:r>
              <a:rPr lang="en-IE" sz="2000" dirty="0" smtClean="0"/>
              <a:t> </a:t>
            </a:r>
            <a:r>
              <a:rPr lang="en-IE" sz="2000" dirty="0" err="1" smtClean="0"/>
              <a:t>bolgíní</a:t>
            </a:r>
            <a:r>
              <a:rPr lang="en-IE" sz="2000" dirty="0" smtClean="0"/>
              <a:t>, mar sin </a:t>
            </a:r>
            <a:r>
              <a:rPr lang="en-IE" sz="2000" dirty="0" err="1" smtClean="0"/>
              <a:t>athraíonn</a:t>
            </a:r>
            <a:r>
              <a:rPr lang="en-IE" sz="2000" dirty="0" smtClean="0"/>
              <a:t> an </a:t>
            </a:r>
            <a:r>
              <a:rPr lang="en-IE" sz="2000" dirty="0" err="1" smtClean="0"/>
              <a:t>dlús</a:t>
            </a:r>
            <a:r>
              <a:rPr lang="en-IE" sz="2000" dirty="0" smtClean="0"/>
              <a:t>.  ‘So</a:t>
            </a:r>
            <a:r>
              <a:rPr lang="en-IE" sz="2000" dirty="0"/>
              <a:t>, at any given density, some of the bubbles will float and others will sink. The bubble that sinks the most indicates the approximate current </a:t>
            </a:r>
            <a:r>
              <a:rPr lang="en-IE" sz="2000" dirty="0" smtClean="0"/>
              <a:t>’</a:t>
            </a:r>
            <a:endParaRPr lang="en-IE" sz="2000" dirty="0"/>
          </a:p>
          <a:p>
            <a:endParaRPr lang="en-IE" dirty="0"/>
          </a:p>
        </p:txBody>
      </p:sp>
      <p:sp>
        <p:nvSpPr>
          <p:cNvPr id="5" name="Right Arrow 4"/>
          <p:cNvSpPr/>
          <p:nvPr/>
        </p:nvSpPr>
        <p:spPr>
          <a:xfrm>
            <a:off x="5946513" y="3861048"/>
            <a:ext cx="1440160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2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1. </a:t>
            </a:r>
            <a:r>
              <a:rPr lang="en-GB" b="1" u="sng" dirty="0" err="1" smtClean="0"/>
              <a:t>Forbairt</a:t>
            </a:r>
            <a:r>
              <a:rPr lang="en-GB" b="1" u="sng" dirty="0" smtClean="0"/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solad</a:t>
            </a:r>
            <a:r>
              <a:rPr lang="en-GB" b="1" u="sng" dirty="0"/>
              <a:t> </a:t>
            </a:r>
            <a:r>
              <a:rPr lang="en-GB" b="1" u="sng" dirty="0" err="1"/>
              <a:t>nuair</a:t>
            </a:r>
            <a:r>
              <a:rPr lang="en-GB" b="1" u="sng" dirty="0"/>
              <a:t> a </a:t>
            </a:r>
            <a:r>
              <a:rPr lang="en-GB" b="1" u="sng" dirty="0" err="1"/>
              <a:t>théitear</a:t>
            </a:r>
            <a:r>
              <a:rPr lang="en-GB" b="1" u="sng" dirty="0"/>
              <a:t> </a:t>
            </a:r>
            <a:r>
              <a:rPr lang="en-GB" b="1" u="sng" dirty="0" err="1"/>
              <a:t>iad</a:t>
            </a:r>
            <a:r>
              <a:rPr lang="en-GB" b="1" u="sng" dirty="0"/>
              <a:t> </a:t>
            </a:r>
            <a:r>
              <a:rPr lang="en-GB" b="1" u="sng" dirty="0" smtClean="0"/>
              <a:t>&amp; </a:t>
            </a:r>
            <a:r>
              <a:rPr lang="en-GB" b="1" u="sng" dirty="0" err="1" smtClean="0"/>
              <a:t>chrapadh</a:t>
            </a:r>
            <a:r>
              <a:rPr lang="en-GB" b="1" u="sng" dirty="0" smtClean="0"/>
              <a:t> </a:t>
            </a:r>
            <a:r>
              <a:rPr lang="en-GB" b="1" u="sng" dirty="0" err="1"/>
              <a:t>nuair</a:t>
            </a:r>
            <a:r>
              <a:rPr lang="en-GB" b="1" u="sng" dirty="0"/>
              <a:t> a </a:t>
            </a:r>
            <a:r>
              <a:rPr lang="en-GB" b="1" u="sng" dirty="0" err="1"/>
              <a:t>fhuaraítear</a:t>
            </a:r>
            <a:r>
              <a:rPr lang="en-GB" b="1" u="sng" dirty="0"/>
              <a:t> </a:t>
            </a:r>
            <a:r>
              <a:rPr lang="en-GB" b="1" u="sng" dirty="0" err="1"/>
              <a:t>iad</a:t>
            </a:r>
            <a:r>
              <a:rPr lang="en-IE" b="1" i="1" dirty="0"/>
              <a:t/>
            </a:r>
            <a:br>
              <a:rPr lang="en-IE" b="1" i="1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2" y="1844824"/>
            <a:ext cx="8092900" cy="500589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2600" b="1" dirty="0" err="1" smtClean="0"/>
              <a:t>Treallamh</a:t>
            </a:r>
            <a:r>
              <a:rPr lang="en-GB" sz="2600" b="1" dirty="0" smtClean="0"/>
              <a:t>: </a:t>
            </a:r>
            <a:r>
              <a:rPr lang="en-GB" sz="3000" b="1" dirty="0" err="1" smtClean="0">
                <a:solidFill>
                  <a:srgbClr val="FF0066"/>
                </a:solidFill>
              </a:rPr>
              <a:t>Liathróide</a:t>
            </a:r>
            <a:r>
              <a:rPr lang="en-GB" sz="3000" b="1" dirty="0" smtClean="0">
                <a:solidFill>
                  <a:srgbClr val="FF0066"/>
                </a:solidFill>
              </a:rPr>
              <a:t> &amp;</a:t>
            </a:r>
            <a:r>
              <a:rPr lang="en-GB" sz="3000" b="1" dirty="0" err="1" smtClean="0">
                <a:solidFill>
                  <a:srgbClr val="FF0066"/>
                </a:solidFill>
              </a:rPr>
              <a:t>Fáinne</a:t>
            </a:r>
            <a:r>
              <a:rPr lang="en-GB" sz="3000" dirty="0" smtClean="0"/>
              <a:t>, </a:t>
            </a:r>
            <a:r>
              <a:rPr lang="en-GB" sz="3000" b="1" dirty="0" err="1" smtClean="0">
                <a:solidFill>
                  <a:srgbClr val="FF0066"/>
                </a:solidFill>
              </a:rPr>
              <a:t>Dóire</a:t>
            </a:r>
            <a:r>
              <a:rPr lang="en-GB" sz="3000" b="1" dirty="0" smtClean="0">
                <a:solidFill>
                  <a:srgbClr val="FF0066"/>
                </a:solidFill>
              </a:rPr>
              <a:t> Bunsen</a:t>
            </a:r>
            <a:endParaRPr lang="en-IE" sz="3000" dirty="0"/>
          </a:p>
          <a:p>
            <a:pPr marL="0" indent="0">
              <a:buNone/>
            </a:pPr>
            <a:r>
              <a:rPr lang="en-GB" sz="2600" b="1" u="sng" dirty="0" err="1" smtClean="0"/>
              <a:t>Modh</a:t>
            </a:r>
            <a:r>
              <a:rPr lang="en-GB" sz="2600" b="1" u="sng" dirty="0" smtClean="0"/>
              <a:t>:</a:t>
            </a:r>
            <a:endParaRPr lang="en-IE" sz="2600" dirty="0"/>
          </a:p>
          <a:p>
            <a:r>
              <a:rPr lang="en-GB" dirty="0" err="1" smtClean="0"/>
              <a:t>Déan</a:t>
            </a:r>
            <a:r>
              <a:rPr lang="en-GB" dirty="0" smtClean="0"/>
              <a:t> </a:t>
            </a:r>
            <a:r>
              <a:rPr lang="en-GB" dirty="0" err="1"/>
              <a:t>cinnte</a:t>
            </a:r>
            <a:r>
              <a:rPr lang="en-GB" dirty="0"/>
              <a:t> go </a:t>
            </a:r>
            <a:r>
              <a:rPr lang="en-GB" dirty="0" err="1"/>
              <a:t>dteann</a:t>
            </a:r>
            <a:r>
              <a:rPr lang="en-GB" dirty="0"/>
              <a:t> an </a:t>
            </a:r>
            <a:r>
              <a:rPr lang="en-GB" dirty="0" err="1"/>
              <a:t>liathróid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tríd</a:t>
            </a:r>
            <a:r>
              <a:rPr lang="en-GB" dirty="0" smtClean="0"/>
              <a:t> </a:t>
            </a:r>
            <a:r>
              <a:rPr lang="en-GB" dirty="0"/>
              <a:t>an </a:t>
            </a:r>
            <a:r>
              <a:rPr lang="en-GB" dirty="0" err="1"/>
              <a:t>bhfáinne</a:t>
            </a:r>
            <a:r>
              <a:rPr lang="en-GB" dirty="0"/>
              <a:t>.</a:t>
            </a:r>
            <a:endParaRPr lang="en-IE" dirty="0"/>
          </a:p>
          <a:p>
            <a:pPr lvl="0"/>
            <a:r>
              <a:rPr lang="en-GB" dirty="0" err="1"/>
              <a:t>T</a:t>
            </a:r>
            <a:r>
              <a:rPr lang="en-GB" dirty="0" err="1" smtClean="0"/>
              <a:t>éigh</a:t>
            </a:r>
            <a:r>
              <a:rPr lang="en-GB" dirty="0" smtClean="0"/>
              <a:t> </a:t>
            </a:r>
            <a:r>
              <a:rPr lang="en-GB" dirty="0"/>
              <a:t>an </a:t>
            </a:r>
            <a:r>
              <a:rPr lang="en-GB" dirty="0" err="1"/>
              <a:t>liathróid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/>
              <a:t>dóire</a:t>
            </a:r>
            <a:r>
              <a:rPr lang="en-GB" dirty="0"/>
              <a:t> Bunsen.</a:t>
            </a:r>
            <a:endParaRPr lang="en-IE" dirty="0"/>
          </a:p>
          <a:p>
            <a:pPr lvl="0"/>
            <a:r>
              <a:rPr lang="en-GB" i="1" dirty="0" smtClean="0">
                <a:solidFill>
                  <a:srgbClr val="0070C0"/>
                </a:solidFill>
              </a:rPr>
              <a:t>Cad a </a:t>
            </a:r>
            <a:r>
              <a:rPr lang="en-GB" i="1" dirty="0" err="1" smtClean="0">
                <a:solidFill>
                  <a:srgbClr val="0070C0"/>
                </a:solidFill>
              </a:rPr>
              <a:t>tharlaíonn</a:t>
            </a:r>
            <a:r>
              <a:rPr lang="en-GB" i="1" dirty="0" smtClean="0">
                <a:solidFill>
                  <a:srgbClr val="0070C0"/>
                </a:solidFill>
              </a:rPr>
              <a:t>?</a:t>
            </a:r>
            <a:endParaRPr lang="en-IE" i="1" dirty="0">
              <a:solidFill>
                <a:srgbClr val="0070C0"/>
              </a:solidFill>
            </a:endParaRPr>
          </a:p>
          <a:p>
            <a:pPr lvl="0"/>
            <a:r>
              <a:rPr lang="en-GB" dirty="0" err="1"/>
              <a:t>Lig</a:t>
            </a:r>
            <a:r>
              <a:rPr lang="en-GB" dirty="0"/>
              <a:t> don </a:t>
            </a:r>
            <a:r>
              <a:rPr lang="en-GB" dirty="0" err="1"/>
              <a:t>liathróid</a:t>
            </a:r>
            <a:r>
              <a:rPr lang="en-GB" dirty="0"/>
              <a:t> </a:t>
            </a:r>
            <a:r>
              <a:rPr lang="en-GB" dirty="0" err="1"/>
              <a:t>fuarú</a:t>
            </a:r>
            <a:r>
              <a:rPr lang="en-GB" dirty="0"/>
              <a:t>.</a:t>
            </a:r>
            <a:endParaRPr lang="en-IE" dirty="0"/>
          </a:p>
          <a:p>
            <a:r>
              <a:rPr lang="en-GB" dirty="0" err="1" smtClean="0"/>
              <a:t>Déan</a:t>
            </a:r>
            <a:r>
              <a:rPr lang="en-GB" dirty="0" smtClean="0"/>
              <a:t> </a:t>
            </a:r>
            <a:r>
              <a:rPr lang="en-GB" dirty="0" err="1"/>
              <a:t>iarracht</a:t>
            </a:r>
            <a:r>
              <a:rPr lang="en-GB" dirty="0"/>
              <a:t> an </a:t>
            </a:r>
            <a:r>
              <a:rPr lang="en-GB" dirty="0" err="1"/>
              <a:t>liathróid</a:t>
            </a:r>
            <a:r>
              <a:rPr lang="en-GB" dirty="0"/>
              <a:t> a </a:t>
            </a:r>
            <a:r>
              <a:rPr lang="en-GB" dirty="0" err="1"/>
              <a:t>chur</a:t>
            </a: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tríd</a:t>
            </a:r>
            <a:r>
              <a:rPr lang="en-GB" dirty="0" smtClean="0"/>
              <a:t> </a:t>
            </a:r>
            <a:r>
              <a:rPr lang="en-GB" dirty="0"/>
              <a:t>an </a:t>
            </a:r>
            <a:r>
              <a:rPr lang="en-GB" dirty="0" err="1"/>
              <a:t>bhfáinne</a:t>
            </a:r>
            <a:r>
              <a:rPr lang="en-GB" dirty="0"/>
              <a:t> </a:t>
            </a:r>
            <a:r>
              <a:rPr lang="en-GB" dirty="0" err="1"/>
              <a:t>arís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i="1" dirty="0" smtClean="0">
                <a:solidFill>
                  <a:srgbClr val="0070C0"/>
                </a:solidFill>
              </a:rPr>
              <a:t>Cad </a:t>
            </a:r>
            <a:r>
              <a:rPr lang="en-GB" i="1" dirty="0">
                <a:solidFill>
                  <a:srgbClr val="0070C0"/>
                </a:solidFill>
              </a:rPr>
              <a:t>a </a:t>
            </a:r>
            <a:r>
              <a:rPr lang="en-GB" i="1" dirty="0" err="1">
                <a:solidFill>
                  <a:srgbClr val="0070C0"/>
                </a:solidFill>
              </a:rPr>
              <a:t>tharlaíonn</a:t>
            </a:r>
            <a:r>
              <a:rPr lang="en-GB" i="1" dirty="0">
                <a:solidFill>
                  <a:srgbClr val="0070C0"/>
                </a:solidFill>
              </a:rPr>
              <a:t>?</a:t>
            </a:r>
            <a:endParaRPr lang="en-IE" i="1" dirty="0">
              <a:solidFill>
                <a:srgbClr val="0070C0"/>
              </a:solidFill>
            </a:endParaRPr>
          </a:p>
          <a:p>
            <a:pPr lvl="0"/>
            <a:endParaRPr lang="en-IE" dirty="0"/>
          </a:p>
          <a:p>
            <a:endParaRPr lang="en-IE" dirty="0"/>
          </a:p>
        </p:txBody>
      </p:sp>
      <p:pic>
        <p:nvPicPr>
          <p:cNvPr id="1026" name="Picture 2" descr="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60848"/>
            <a:ext cx="2448272" cy="378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6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3" y="908720"/>
            <a:ext cx="8828206" cy="1143000"/>
          </a:xfrm>
        </p:spPr>
        <p:txBody>
          <a:bodyPr>
            <a:normAutofit fontScale="90000"/>
          </a:bodyPr>
          <a:lstStyle/>
          <a:p>
            <a:r>
              <a:rPr lang="en-GB" b="1" i="1" u="sng" dirty="0" smtClean="0"/>
              <a:t>2. </a:t>
            </a:r>
            <a:r>
              <a:rPr lang="en-GB" b="1" i="1" u="sng" dirty="0" err="1" smtClean="0"/>
              <a:t>Forbairt</a:t>
            </a:r>
            <a:r>
              <a:rPr lang="en-GB" b="1" i="1" u="sng" dirty="0" smtClean="0"/>
              <a:t> </a:t>
            </a:r>
            <a:r>
              <a:rPr lang="en-GB" b="1" i="1" u="sng" dirty="0" err="1">
                <a:solidFill>
                  <a:srgbClr val="FF0000"/>
                </a:solidFill>
              </a:rPr>
              <a:t>leacht</a:t>
            </a:r>
            <a:r>
              <a:rPr lang="en-GB" b="1" i="1" u="sng" dirty="0"/>
              <a:t> </a:t>
            </a:r>
            <a:r>
              <a:rPr lang="en-GB" b="1" i="1" u="sng" dirty="0" err="1"/>
              <a:t>nuair</a:t>
            </a:r>
            <a:r>
              <a:rPr lang="en-GB" b="1" i="1" u="sng" dirty="0"/>
              <a:t> a </a:t>
            </a:r>
            <a:r>
              <a:rPr lang="en-GB" b="1" i="1" u="sng" dirty="0" err="1"/>
              <a:t>théitear</a:t>
            </a:r>
            <a:r>
              <a:rPr lang="en-GB" b="1" i="1" u="sng" dirty="0"/>
              <a:t> é </a:t>
            </a:r>
            <a:r>
              <a:rPr lang="en-GB" b="1" i="1" u="sng" dirty="0" smtClean="0"/>
              <a:t>&amp; </a:t>
            </a:r>
            <a:r>
              <a:rPr lang="en-GB" b="1" i="1" u="sng" dirty="0" err="1" smtClean="0"/>
              <a:t>ar</a:t>
            </a:r>
            <a:r>
              <a:rPr lang="en-GB" b="1" i="1" u="sng" dirty="0" smtClean="0"/>
              <a:t> </a:t>
            </a:r>
            <a:r>
              <a:rPr lang="en-GB" b="1" i="1" u="sng" dirty="0" err="1" smtClean="0"/>
              <a:t>chrapadh</a:t>
            </a:r>
            <a:r>
              <a:rPr lang="en-GB" b="1" i="1" u="sng" dirty="0" smtClean="0"/>
              <a:t> </a:t>
            </a:r>
            <a:r>
              <a:rPr lang="en-GB" b="1" i="1" u="sng" dirty="0" err="1"/>
              <a:t>nuair</a:t>
            </a:r>
            <a:r>
              <a:rPr lang="en-GB" b="1" i="1" u="sng" dirty="0"/>
              <a:t> a </a:t>
            </a:r>
            <a:r>
              <a:rPr lang="en-GB" b="1" i="1" u="sng" dirty="0" err="1"/>
              <a:t>fhuaraítear</a:t>
            </a:r>
            <a:r>
              <a:rPr lang="en-GB" b="1" i="1" u="sng" dirty="0"/>
              <a:t> é</a:t>
            </a:r>
            <a:r>
              <a:rPr lang="en-IE" b="1" i="1" dirty="0"/>
              <a:t/>
            </a:r>
            <a:br>
              <a:rPr lang="en-IE" b="1" i="1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5328592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 smtClean="0">
                <a:solidFill>
                  <a:srgbClr val="FF0066"/>
                </a:solidFill>
              </a:rPr>
              <a:t>Modh</a:t>
            </a:r>
            <a:r>
              <a:rPr lang="en-GB" b="1" dirty="0" smtClean="0">
                <a:solidFill>
                  <a:srgbClr val="FF0066"/>
                </a:solidFill>
              </a:rPr>
              <a:t>:</a:t>
            </a:r>
            <a:endParaRPr lang="en-IE" dirty="0">
              <a:solidFill>
                <a:srgbClr val="FF0066"/>
              </a:solidFill>
            </a:endParaRPr>
          </a:p>
          <a:p>
            <a:pPr lvl="0"/>
            <a:r>
              <a:rPr lang="en-GB" dirty="0" err="1"/>
              <a:t>Líon</a:t>
            </a:r>
            <a:r>
              <a:rPr lang="en-GB" dirty="0"/>
              <a:t> </a:t>
            </a:r>
            <a:r>
              <a:rPr lang="en-GB" dirty="0" err="1" smtClean="0"/>
              <a:t>fleasc</a:t>
            </a:r>
            <a:r>
              <a:rPr lang="en-GB" dirty="0" smtClean="0"/>
              <a:t> </a:t>
            </a:r>
            <a:r>
              <a:rPr lang="en-GB" dirty="0" err="1" smtClean="0"/>
              <a:t>rétonnach</a:t>
            </a:r>
            <a:r>
              <a:rPr lang="en-GB" dirty="0" smtClean="0"/>
              <a:t> go </a:t>
            </a:r>
            <a:r>
              <a:rPr lang="en-GB" dirty="0" err="1"/>
              <a:t>barr</a:t>
            </a:r>
            <a:r>
              <a:rPr lang="en-GB" dirty="0"/>
              <a:t> </a:t>
            </a:r>
            <a:r>
              <a:rPr lang="en-GB" i="1" dirty="0">
                <a:solidFill>
                  <a:srgbClr val="FF0000"/>
                </a:solidFill>
              </a:rPr>
              <a:t>le </a:t>
            </a:r>
            <a:r>
              <a:rPr lang="en-GB" i="1" dirty="0" err="1" smtClean="0">
                <a:solidFill>
                  <a:srgbClr val="FF0000"/>
                </a:solidFill>
              </a:rPr>
              <a:t>huisce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daithe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  <a:endParaRPr lang="en-IE" i="1" dirty="0">
              <a:solidFill>
                <a:srgbClr val="FF0000"/>
              </a:solidFill>
            </a:endParaRPr>
          </a:p>
          <a:p>
            <a:pPr lvl="0"/>
            <a:r>
              <a:rPr lang="en-GB" dirty="0" err="1"/>
              <a:t>Cuir</a:t>
            </a:r>
            <a:r>
              <a:rPr lang="en-GB" dirty="0"/>
              <a:t> </a:t>
            </a:r>
            <a:r>
              <a:rPr lang="en-GB" dirty="0" err="1"/>
              <a:t>stopallán</a:t>
            </a:r>
            <a:r>
              <a:rPr lang="en-GB" dirty="0"/>
              <a:t> le </a:t>
            </a:r>
            <a:r>
              <a:rPr lang="en-GB" dirty="0" err="1"/>
              <a:t>feadán</a:t>
            </a:r>
            <a:r>
              <a:rPr lang="en-GB" dirty="0"/>
              <a:t> </a:t>
            </a:r>
            <a:r>
              <a:rPr lang="en-GB" dirty="0" err="1"/>
              <a:t>gloine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mbarr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fleisce</a:t>
            </a:r>
            <a:r>
              <a:rPr lang="en-GB" dirty="0"/>
              <a:t>.</a:t>
            </a:r>
            <a:endParaRPr lang="en-IE" dirty="0"/>
          </a:p>
          <a:p>
            <a:pPr lvl="0"/>
            <a:r>
              <a:rPr lang="en-GB" dirty="0" err="1"/>
              <a:t>Ceangal</a:t>
            </a:r>
            <a:r>
              <a:rPr lang="en-GB" dirty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seastán</a:t>
            </a:r>
            <a:r>
              <a:rPr lang="en-GB" dirty="0" smtClean="0"/>
              <a:t> </a:t>
            </a:r>
            <a:r>
              <a:rPr lang="en-GB" dirty="0" err="1"/>
              <a:t>freangán</a:t>
            </a:r>
            <a:r>
              <a:rPr lang="en-GB" dirty="0"/>
              <a:t>.  </a:t>
            </a:r>
            <a:endParaRPr lang="en-IE" dirty="0"/>
          </a:p>
          <a:p>
            <a:pPr lvl="0"/>
            <a:r>
              <a:rPr lang="en-GB" dirty="0" err="1"/>
              <a:t>Téigh</a:t>
            </a:r>
            <a:r>
              <a:rPr lang="en-GB" dirty="0"/>
              <a:t> an </a:t>
            </a:r>
            <a:r>
              <a:rPr lang="en-GB" dirty="0" err="1"/>
              <a:t>fleasc</a:t>
            </a:r>
            <a:r>
              <a:rPr lang="en-GB" dirty="0"/>
              <a:t> </a:t>
            </a:r>
            <a:r>
              <a:rPr lang="en-GB" dirty="0" smtClean="0"/>
              <a:t>le Bunsen.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0070C0"/>
                </a:solidFill>
              </a:rPr>
              <a:t>    Cad </a:t>
            </a:r>
            <a:r>
              <a:rPr lang="en-GB" i="1" dirty="0">
                <a:solidFill>
                  <a:srgbClr val="0070C0"/>
                </a:solidFill>
              </a:rPr>
              <a:t>a </a:t>
            </a:r>
            <a:r>
              <a:rPr lang="en-GB" i="1" dirty="0" err="1">
                <a:solidFill>
                  <a:srgbClr val="0070C0"/>
                </a:solidFill>
              </a:rPr>
              <a:t>tharlaíonn</a:t>
            </a:r>
            <a:r>
              <a:rPr lang="en-GB" i="1" dirty="0">
                <a:solidFill>
                  <a:srgbClr val="0070C0"/>
                </a:solidFill>
              </a:rPr>
              <a:t>?</a:t>
            </a:r>
            <a:endParaRPr lang="en-IE" i="1" dirty="0">
              <a:solidFill>
                <a:srgbClr val="0070C0"/>
              </a:solidFill>
            </a:endParaRPr>
          </a:p>
          <a:p>
            <a:pPr lvl="0"/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2052" name="Picture 4" descr="http://images.tutorvista.com/content/heat/liquid-expansi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49961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3965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u="sng" dirty="0" smtClean="0">
                <a:solidFill>
                  <a:srgbClr val="FF0066"/>
                </a:solidFill>
              </a:rPr>
              <a:t>3. </a:t>
            </a:r>
            <a:r>
              <a:rPr lang="en-GB" b="1" u="sng" dirty="0" err="1" smtClean="0"/>
              <a:t>Forbairt</a:t>
            </a:r>
            <a:r>
              <a:rPr lang="en-GB" b="1" u="sng" dirty="0" smtClean="0"/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gás</a:t>
            </a:r>
            <a:r>
              <a:rPr lang="en-GB" b="1" u="sng" dirty="0"/>
              <a:t> </a:t>
            </a:r>
            <a:r>
              <a:rPr lang="en-GB" b="1" u="sng" dirty="0" err="1"/>
              <a:t>nuair</a:t>
            </a:r>
            <a:r>
              <a:rPr lang="en-GB" b="1" u="sng" dirty="0"/>
              <a:t> a </a:t>
            </a:r>
            <a:r>
              <a:rPr lang="en-GB" b="1" u="sng" dirty="0" err="1"/>
              <a:t>théitear</a:t>
            </a:r>
            <a:r>
              <a:rPr lang="en-GB" b="1" u="sng" dirty="0"/>
              <a:t> é </a:t>
            </a:r>
            <a:r>
              <a:rPr lang="en-GB" b="1" u="sng" dirty="0" smtClean="0"/>
              <a:t>&amp; </a:t>
            </a:r>
            <a:r>
              <a:rPr lang="en-GB" b="1" u="sng" dirty="0" err="1"/>
              <a:t>chrapadh</a:t>
            </a:r>
            <a:r>
              <a:rPr lang="en-GB" b="1" u="sng" dirty="0"/>
              <a:t> </a:t>
            </a:r>
            <a:r>
              <a:rPr lang="en-GB" b="1" u="sng" dirty="0" err="1"/>
              <a:t>nuair</a:t>
            </a:r>
            <a:r>
              <a:rPr lang="en-GB" b="1" u="sng" dirty="0"/>
              <a:t> a </a:t>
            </a:r>
            <a:r>
              <a:rPr lang="en-GB" b="1" u="sng" dirty="0" err="1"/>
              <a:t>fhuaraítear</a:t>
            </a:r>
            <a:r>
              <a:rPr lang="en-GB" b="1" u="sng" dirty="0"/>
              <a:t> é</a:t>
            </a:r>
            <a:r>
              <a:rPr lang="en-IE" b="1" i="1" dirty="0"/>
              <a:t/>
            </a:r>
            <a:br>
              <a:rPr lang="en-IE" b="1" i="1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80364"/>
            <a:ext cx="5508104" cy="511256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err="1" smtClean="0">
                <a:solidFill>
                  <a:srgbClr val="FF0066"/>
                </a:solidFill>
              </a:rPr>
              <a:t>Modh</a:t>
            </a:r>
            <a:r>
              <a:rPr lang="en-GB" b="1" u="sng" dirty="0" smtClean="0">
                <a:solidFill>
                  <a:srgbClr val="FF0066"/>
                </a:solidFill>
              </a:rPr>
              <a:t>:</a:t>
            </a:r>
            <a:endParaRPr lang="en-IE" u="sng" dirty="0">
              <a:solidFill>
                <a:srgbClr val="FF0066"/>
              </a:solidFill>
            </a:endParaRPr>
          </a:p>
          <a:p>
            <a:pPr lvl="0"/>
            <a:r>
              <a:rPr lang="en-GB" dirty="0" err="1"/>
              <a:t>Cuir</a:t>
            </a:r>
            <a:r>
              <a:rPr lang="en-GB" dirty="0"/>
              <a:t> </a:t>
            </a:r>
            <a:r>
              <a:rPr lang="en-GB" dirty="0" err="1"/>
              <a:t>stopallán</a:t>
            </a:r>
            <a:r>
              <a:rPr lang="en-GB" dirty="0"/>
              <a:t> le </a:t>
            </a:r>
            <a:r>
              <a:rPr lang="en-GB" dirty="0" err="1"/>
              <a:t>feadán</a:t>
            </a:r>
            <a:r>
              <a:rPr lang="en-GB" dirty="0"/>
              <a:t> </a:t>
            </a:r>
            <a:r>
              <a:rPr lang="en-GB" dirty="0" err="1"/>
              <a:t>gloine</a:t>
            </a:r>
            <a:r>
              <a:rPr lang="en-GB" dirty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fleasc</a:t>
            </a:r>
            <a:r>
              <a:rPr lang="en-GB" dirty="0" smtClean="0"/>
              <a:t>.</a:t>
            </a:r>
          </a:p>
          <a:p>
            <a:pPr lvl="0"/>
            <a:r>
              <a:rPr lang="en-GB" dirty="0" err="1" smtClean="0"/>
              <a:t>Ceangal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/>
              <a:t>seastán</a:t>
            </a:r>
            <a:r>
              <a:rPr lang="en-GB" dirty="0"/>
              <a:t> </a:t>
            </a:r>
            <a:r>
              <a:rPr lang="en-GB" dirty="0" err="1" smtClean="0"/>
              <a:t>freangáin</a:t>
            </a:r>
            <a:endParaRPr lang="en-IE" dirty="0"/>
          </a:p>
          <a:p>
            <a:pPr lvl="0"/>
            <a:r>
              <a:rPr lang="en-GB" dirty="0" err="1"/>
              <a:t>Téigh</a:t>
            </a:r>
            <a:r>
              <a:rPr lang="en-GB" dirty="0"/>
              <a:t> an </a:t>
            </a:r>
            <a:r>
              <a:rPr lang="en-GB" dirty="0" err="1"/>
              <a:t>fleasc</a:t>
            </a:r>
            <a:r>
              <a:rPr lang="en-GB" dirty="0"/>
              <a:t> go mall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feadh</a:t>
            </a:r>
            <a:r>
              <a:rPr lang="en-GB" dirty="0"/>
              <a:t> </a:t>
            </a:r>
            <a:r>
              <a:rPr lang="en-GB" dirty="0" err="1"/>
              <a:t>cúpla</a:t>
            </a:r>
            <a:r>
              <a:rPr lang="en-GB" dirty="0"/>
              <a:t> </a:t>
            </a:r>
            <a:r>
              <a:rPr lang="en-GB" dirty="0" err="1"/>
              <a:t>nóiméad</a:t>
            </a:r>
            <a:r>
              <a:rPr lang="en-GB" dirty="0"/>
              <a:t>.</a:t>
            </a:r>
            <a:endParaRPr lang="en-IE" dirty="0"/>
          </a:p>
          <a:p>
            <a:pPr lvl="0"/>
            <a:r>
              <a:rPr lang="en-GB" dirty="0" err="1"/>
              <a:t>Lig</a:t>
            </a:r>
            <a:r>
              <a:rPr lang="en-GB" dirty="0"/>
              <a:t> don </a:t>
            </a:r>
            <a:r>
              <a:rPr lang="en-GB" dirty="0" err="1"/>
              <a:t>fleascán</a:t>
            </a:r>
            <a:r>
              <a:rPr lang="en-GB" dirty="0"/>
              <a:t> </a:t>
            </a:r>
            <a:r>
              <a:rPr lang="en-GB" dirty="0" err="1"/>
              <a:t>fuarú</a:t>
            </a:r>
            <a:r>
              <a:rPr lang="en-GB" dirty="0" smtClean="0"/>
              <a:t>.</a:t>
            </a:r>
          </a:p>
          <a:p>
            <a:pPr lvl="0"/>
            <a:r>
              <a:rPr lang="en-IE" dirty="0" smtClean="0">
                <a:solidFill>
                  <a:srgbClr val="0070C0"/>
                </a:solidFill>
              </a:rPr>
              <a:t>Cad a </a:t>
            </a:r>
            <a:r>
              <a:rPr lang="en-IE" dirty="0" err="1" smtClean="0">
                <a:solidFill>
                  <a:srgbClr val="0070C0"/>
                </a:solidFill>
              </a:rPr>
              <a:t>tharlaíonn</a:t>
            </a:r>
            <a:r>
              <a:rPr lang="en-IE" dirty="0" smtClean="0">
                <a:solidFill>
                  <a:srgbClr val="0070C0"/>
                </a:solidFill>
              </a:rPr>
              <a:t>??</a:t>
            </a:r>
            <a:endParaRPr lang="en-IE" dirty="0">
              <a:solidFill>
                <a:srgbClr val="0070C0"/>
              </a:solidFill>
            </a:endParaRPr>
          </a:p>
        </p:txBody>
      </p:sp>
      <p:pic>
        <p:nvPicPr>
          <p:cNvPr id="3074" name="Picture 2" descr="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18" y="1680364"/>
            <a:ext cx="3779912" cy="469994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544286" y="3203313"/>
            <a:ext cx="2592288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293256" y="6211669"/>
            <a:ext cx="852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Teabag:http</a:t>
            </a:r>
            <a:r>
              <a:rPr lang="en-IE" dirty="0"/>
              <a:t>://sciencesquad.questacon.edu.au/activities/tea_bag_rocket.html</a:t>
            </a:r>
          </a:p>
        </p:txBody>
      </p:sp>
    </p:spTree>
    <p:extLst>
      <p:ext uri="{BB962C8B-B14F-4D97-AF65-F5344CB8AC3E}">
        <p14:creationId xmlns:p14="http://schemas.microsoft.com/office/powerpoint/2010/main" val="31211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954616" cy="115212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UISCE: </a:t>
            </a:r>
            <a:r>
              <a:rPr lang="en-GB" b="1" dirty="0" err="1"/>
              <a:t>Éisceacht</a:t>
            </a:r>
            <a:r>
              <a:rPr lang="en-GB" b="1" dirty="0"/>
              <a:t> (Exception) do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rialacha</a:t>
            </a:r>
            <a:r>
              <a:rPr lang="en-GB" b="1" dirty="0"/>
              <a:t> </a:t>
            </a:r>
            <a:r>
              <a:rPr lang="en-GB" b="1" dirty="0" err="1" smtClean="0"/>
              <a:t>seo</a:t>
            </a:r>
            <a:r>
              <a:rPr lang="en-GB" b="1" dirty="0" smtClean="0"/>
              <a:t>!!!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525658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solidFill>
                  <a:srgbClr val="0070C0"/>
                </a:solidFill>
              </a:rPr>
              <a:t>Le </a:t>
            </a:r>
            <a:r>
              <a:rPr lang="en-GB" u="sng" dirty="0" err="1">
                <a:solidFill>
                  <a:srgbClr val="0070C0"/>
                </a:solidFill>
              </a:rPr>
              <a:t>gach</a:t>
            </a:r>
            <a:r>
              <a:rPr lang="en-GB" u="sng" dirty="0">
                <a:solidFill>
                  <a:srgbClr val="0070C0"/>
                </a:solidFill>
              </a:rPr>
              <a:t> </a:t>
            </a:r>
            <a:r>
              <a:rPr lang="en-GB" u="sng" dirty="0" err="1">
                <a:solidFill>
                  <a:srgbClr val="0070C0"/>
                </a:solidFill>
              </a:rPr>
              <a:t>leacht</a:t>
            </a:r>
            <a:r>
              <a:rPr lang="en-GB" u="sng" dirty="0">
                <a:solidFill>
                  <a:srgbClr val="0070C0"/>
                </a:solidFill>
              </a:rPr>
              <a:t> </a:t>
            </a:r>
            <a:r>
              <a:rPr lang="en-GB" u="sng" dirty="0" err="1">
                <a:solidFill>
                  <a:srgbClr val="0070C0"/>
                </a:solidFill>
              </a:rPr>
              <a:t>eile</a:t>
            </a:r>
            <a:r>
              <a:rPr lang="en-GB" u="sng" dirty="0">
                <a:solidFill>
                  <a:srgbClr val="0070C0"/>
                </a:solidFill>
              </a:rPr>
              <a:t>: </a:t>
            </a:r>
            <a:r>
              <a:rPr lang="en-GB" u="sng" dirty="0" err="1">
                <a:solidFill>
                  <a:srgbClr val="0070C0"/>
                </a:solidFill>
              </a:rPr>
              <a:t>Nuair</a:t>
            </a:r>
            <a:r>
              <a:rPr lang="en-GB" u="sng" dirty="0">
                <a:solidFill>
                  <a:srgbClr val="0070C0"/>
                </a:solidFill>
              </a:rPr>
              <a:t> a </a:t>
            </a:r>
            <a:r>
              <a:rPr lang="en-GB" u="sng" dirty="0" err="1">
                <a:solidFill>
                  <a:srgbClr val="0070C0"/>
                </a:solidFill>
              </a:rPr>
              <a:t>théitear</a:t>
            </a:r>
            <a:r>
              <a:rPr lang="en-GB" u="sng" dirty="0">
                <a:solidFill>
                  <a:srgbClr val="0070C0"/>
                </a:solidFill>
              </a:rPr>
              <a:t> í </a:t>
            </a:r>
            <a:r>
              <a:rPr lang="en-GB" u="sng" dirty="0" err="1">
                <a:solidFill>
                  <a:srgbClr val="0070C0"/>
                </a:solidFill>
              </a:rPr>
              <a:t>forbraíonn</a:t>
            </a:r>
            <a:r>
              <a:rPr lang="en-GB" u="sng" dirty="0">
                <a:solidFill>
                  <a:srgbClr val="0070C0"/>
                </a:solidFill>
              </a:rPr>
              <a:t> </a:t>
            </a:r>
            <a:r>
              <a:rPr lang="en-GB" u="sng" dirty="0" err="1">
                <a:solidFill>
                  <a:srgbClr val="0070C0"/>
                </a:solidFill>
              </a:rPr>
              <a:t>sí</a:t>
            </a:r>
            <a:r>
              <a:rPr lang="en-GB" u="sng" dirty="0">
                <a:solidFill>
                  <a:srgbClr val="0070C0"/>
                </a:solidFill>
              </a:rPr>
              <a:t>. </a:t>
            </a:r>
            <a:r>
              <a:rPr lang="en-GB" u="sng" dirty="0" err="1">
                <a:solidFill>
                  <a:srgbClr val="0070C0"/>
                </a:solidFill>
              </a:rPr>
              <a:t>Nuair</a:t>
            </a:r>
            <a:r>
              <a:rPr lang="en-GB" u="sng" dirty="0">
                <a:solidFill>
                  <a:srgbClr val="0070C0"/>
                </a:solidFill>
              </a:rPr>
              <a:t> a </a:t>
            </a:r>
            <a:r>
              <a:rPr lang="en-GB" u="sng" dirty="0" err="1">
                <a:solidFill>
                  <a:srgbClr val="0070C0"/>
                </a:solidFill>
              </a:rPr>
              <a:t>fhuaraítear</a:t>
            </a:r>
            <a:r>
              <a:rPr lang="en-GB" u="sng" dirty="0">
                <a:solidFill>
                  <a:srgbClr val="0070C0"/>
                </a:solidFill>
              </a:rPr>
              <a:t> í </a:t>
            </a:r>
            <a:r>
              <a:rPr lang="en-GB" u="sng" dirty="0" err="1">
                <a:solidFill>
                  <a:srgbClr val="0070C0"/>
                </a:solidFill>
              </a:rPr>
              <a:t>crapann</a:t>
            </a:r>
            <a:r>
              <a:rPr lang="en-GB" u="sng" dirty="0">
                <a:solidFill>
                  <a:srgbClr val="0070C0"/>
                </a:solidFill>
              </a:rPr>
              <a:t> </a:t>
            </a:r>
            <a:r>
              <a:rPr lang="en-GB" u="sng" dirty="0" err="1">
                <a:solidFill>
                  <a:srgbClr val="0070C0"/>
                </a:solidFill>
              </a:rPr>
              <a:t>sí</a:t>
            </a:r>
            <a:r>
              <a:rPr lang="en-GB" u="sng" dirty="0"/>
              <a:t>.</a:t>
            </a:r>
            <a:endParaRPr lang="en-IE" dirty="0"/>
          </a:p>
          <a:p>
            <a:r>
              <a:rPr lang="en-GB" b="1" u="sng" dirty="0" smtClean="0"/>
              <a:t>Ach </a:t>
            </a:r>
            <a:r>
              <a:rPr lang="en-GB" b="1" u="sng" dirty="0"/>
              <a:t>le h-</a:t>
            </a:r>
            <a:r>
              <a:rPr lang="en-GB" b="1" u="sng" dirty="0" err="1"/>
              <a:t>uisce</a:t>
            </a:r>
            <a:r>
              <a:rPr lang="en-GB" dirty="0"/>
              <a:t>:  </a:t>
            </a:r>
            <a:r>
              <a:rPr lang="en-GB" b="1" dirty="0" err="1">
                <a:solidFill>
                  <a:srgbClr val="FF0066"/>
                </a:solidFill>
              </a:rPr>
              <a:t>Nuair</a:t>
            </a:r>
            <a:r>
              <a:rPr lang="en-GB" b="1" dirty="0">
                <a:solidFill>
                  <a:srgbClr val="FF0066"/>
                </a:solidFill>
              </a:rPr>
              <a:t> a </a:t>
            </a:r>
            <a:r>
              <a:rPr lang="en-GB" b="1" dirty="0" err="1">
                <a:solidFill>
                  <a:srgbClr val="FF0066"/>
                </a:solidFill>
              </a:rPr>
              <a:t>fhuaraítear</a:t>
            </a:r>
            <a:r>
              <a:rPr lang="en-GB" b="1" dirty="0">
                <a:solidFill>
                  <a:srgbClr val="FF0066"/>
                </a:solidFill>
              </a:rPr>
              <a:t> é </a:t>
            </a:r>
            <a:r>
              <a:rPr lang="en-GB" b="1" dirty="0" err="1">
                <a:solidFill>
                  <a:srgbClr val="FF0066"/>
                </a:solidFill>
              </a:rPr>
              <a:t>crapann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dirty="0" err="1"/>
              <a:t>sé</a:t>
            </a:r>
            <a:r>
              <a:rPr lang="en-GB" dirty="0"/>
              <a:t> go </a:t>
            </a:r>
            <a:r>
              <a:rPr lang="en-GB" dirty="0" err="1"/>
              <a:t>dtí</a:t>
            </a:r>
            <a:r>
              <a:rPr lang="en-GB" dirty="0"/>
              <a:t> go </a:t>
            </a:r>
            <a:r>
              <a:rPr lang="en-GB" dirty="0" err="1"/>
              <a:t>sroicheann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sé</a:t>
            </a:r>
            <a:r>
              <a:rPr lang="en-GB" b="1" dirty="0">
                <a:solidFill>
                  <a:srgbClr val="FF0000"/>
                </a:solidFill>
              </a:rPr>
              <a:t> 4°C. </a:t>
            </a:r>
            <a:r>
              <a:rPr lang="en-GB" dirty="0"/>
              <a:t>Ag an </a:t>
            </a:r>
            <a:r>
              <a:rPr lang="en-GB" dirty="0" err="1"/>
              <a:t>bpointe</a:t>
            </a:r>
            <a:r>
              <a:rPr lang="en-GB" dirty="0"/>
              <a:t> </a:t>
            </a:r>
            <a:r>
              <a:rPr lang="en-GB" dirty="0" err="1"/>
              <a:t>seo</a:t>
            </a:r>
            <a:r>
              <a:rPr lang="en-GB" dirty="0"/>
              <a:t> </a:t>
            </a:r>
            <a:r>
              <a:rPr lang="en-GB" dirty="0" err="1"/>
              <a:t>tosnaíonn</a:t>
            </a:r>
            <a:r>
              <a:rPr lang="en-GB" dirty="0"/>
              <a:t> </a:t>
            </a:r>
            <a:r>
              <a:rPr lang="en-GB" dirty="0" err="1"/>
              <a:t>sé</a:t>
            </a:r>
            <a:r>
              <a:rPr lang="en-GB" dirty="0"/>
              <a:t> </a:t>
            </a:r>
            <a:r>
              <a:rPr lang="en-GB" dirty="0" err="1"/>
              <a:t>ag</a:t>
            </a:r>
            <a:r>
              <a:rPr lang="en-GB" dirty="0"/>
              <a:t> </a:t>
            </a:r>
            <a:r>
              <a:rPr lang="en-GB" dirty="0" err="1"/>
              <a:t>forbairt</a:t>
            </a:r>
            <a:r>
              <a:rPr lang="en-GB" dirty="0"/>
              <a:t> </a:t>
            </a:r>
            <a:r>
              <a:rPr lang="en-GB" dirty="0" err="1"/>
              <a:t>arís</a:t>
            </a:r>
            <a:r>
              <a:rPr lang="en-GB" dirty="0"/>
              <a:t>. </a:t>
            </a:r>
            <a:endParaRPr lang="en-IE" dirty="0"/>
          </a:p>
          <a:p>
            <a:endParaRPr lang="en-IE" dirty="0"/>
          </a:p>
        </p:txBody>
      </p:sp>
      <p:pic>
        <p:nvPicPr>
          <p:cNvPr id="4098" name="Picture 2" descr="http://lh6.ggpht.com/_fGpPFM-Sr7Q/SmYanXt-GhI/AAAAAAAABqA/i_Xd-LJD7yM/21072009020%5B3%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6004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485781" y="3261289"/>
            <a:ext cx="273630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97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59" y="485800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Buntáistí</a:t>
            </a:r>
            <a:r>
              <a:rPr lang="en-GB" b="1" u="sng" dirty="0">
                <a:solidFill>
                  <a:srgbClr val="FF0000"/>
                </a:solidFill>
              </a:rPr>
              <a:t> &amp; </a:t>
            </a:r>
            <a:r>
              <a:rPr lang="en-GB" b="1" u="sng" dirty="0" err="1" smtClean="0">
                <a:solidFill>
                  <a:srgbClr val="FF0000"/>
                </a:solidFill>
              </a:rPr>
              <a:t>míbhuntáistí</a:t>
            </a:r>
            <a:r>
              <a:rPr lang="en-GB" b="1" u="sng" dirty="0" smtClean="0">
                <a:solidFill>
                  <a:srgbClr val="FF0000"/>
                </a:solidFill>
              </a:rPr>
              <a:t> le </a:t>
            </a:r>
            <a:r>
              <a:rPr lang="en-GB" b="1" u="sng" dirty="0" err="1" smtClean="0">
                <a:solidFill>
                  <a:srgbClr val="FF0000"/>
                </a:solidFill>
              </a:rPr>
              <a:t>forbairt</a:t>
            </a:r>
            <a:r>
              <a:rPr lang="en-GB" b="1" u="sng" dirty="0" smtClean="0">
                <a:solidFill>
                  <a:srgbClr val="FF0000"/>
                </a:solidFill>
              </a:rPr>
              <a:t> H₂O @ </a:t>
            </a:r>
            <a:r>
              <a:rPr lang="en-GB" b="1" u="sng" dirty="0" err="1" smtClean="0">
                <a:solidFill>
                  <a:srgbClr val="FF0000"/>
                </a:solidFill>
              </a:rPr>
              <a:t>teocht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err="1" smtClean="0">
                <a:solidFill>
                  <a:srgbClr val="FF0000"/>
                </a:solidFill>
              </a:rPr>
              <a:t>íseal</a:t>
            </a:r>
            <a:r>
              <a:rPr lang="en-GB" dirty="0" smtClean="0"/>
              <a:t>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6084168" cy="5112568"/>
          </a:xfrm>
        </p:spPr>
        <p:txBody>
          <a:bodyPr>
            <a:normAutofit/>
          </a:bodyPr>
          <a:lstStyle/>
          <a:p>
            <a:pPr lvl="0"/>
            <a:r>
              <a:rPr lang="en-GB" dirty="0" err="1">
                <a:solidFill>
                  <a:srgbClr val="00B050"/>
                </a:solidFill>
              </a:rPr>
              <a:t>Dlús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oighear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níos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lú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ná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dlús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uisce</a:t>
            </a:r>
            <a:r>
              <a:rPr lang="en-GB" dirty="0">
                <a:solidFill>
                  <a:srgbClr val="FF0066"/>
                </a:solidFill>
              </a:rPr>
              <a:t> mar </a:t>
            </a:r>
            <a:r>
              <a:rPr lang="en-GB" dirty="0" err="1">
                <a:solidFill>
                  <a:srgbClr val="FF0066"/>
                </a:solidFill>
              </a:rPr>
              <a:t>tá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toirt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níos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mó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 err="1">
                <a:solidFill>
                  <a:srgbClr val="FF0066"/>
                </a:solidFill>
              </a:rPr>
              <a:t>aige</a:t>
            </a:r>
            <a:r>
              <a:rPr lang="en-GB" dirty="0">
                <a:solidFill>
                  <a:srgbClr val="FF0066"/>
                </a:solidFill>
              </a:rPr>
              <a:t>. </a:t>
            </a:r>
            <a:r>
              <a:rPr lang="en-GB" dirty="0" err="1">
                <a:solidFill>
                  <a:srgbClr val="FF0066"/>
                </a:solidFill>
              </a:rPr>
              <a:t>Snámhann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oighear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ar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r>
              <a:rPr lang="en-GB" b="1" dirty="0" err="1">
                <a:solidFill>
                  <a:srgbClr val="FF0066"/>
                </a:solidFill>
              </a:rPr>
              <a:t>uisce</a:t>
            </a:r>
            <a:r>
              <a:rPr lang="en-GB" dirty="0">
                <a:solidFill>
                  <a:srgbClr val="FF0066"/>
                </a:solidFill>
              </a:rPr>
              <a:t>. </a:t>
            </a:r>
            <a:endParaRPr lang="en-IE" dirty="0">
              <a:solidFill>
                <a:srgbClr val="FF0066"/>
              </a:solidFill>
            </a:endParaRPr>
          </a:p>
          <a:p>
            <a:pPr marL="0" lv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*</a:t>
            </a:r>
            <a:r>
              <a:rPr lang="en-GB" b="1" dirty="0" err="1" smtClean="0">
                <a:solidFill>
                  <a:srgbClr val="0070C0"/>
                </a:solidFill>
              </a:rPr>
              <a:t>Míbhun</a:t>
            </a:r>
            <a:r>
              <a:rPr lang="en-GB" b="1" dirty="0" smtClean="0">
                <a:solidFill>
                  <a:srgbClr val="0070C0"/>
                </a:solidFill>
              </a:rPr>
              <a:t>.: </a:t>
            </a:r>
            <a:r>
              <a:rPr lang="en-GB" dirty="0" smtClean="0"/>
              <a:t>I </a:t>
            </a:r>
            <a:r>
              <a:rPr lang="en-GB" dirty="0" err="1" smtClean="0"/>
              <a:t>teochtanna</a:t>
            </a:r>
            <a:r>
              <a:rPr lang="en-GB" dirty="0" smtClean="0"/>
              <a:t> an </a:t>
            </a:r>
            <a:r>
              <a:rPr lang="en-GB" dirty="0" err="1" smtClean="0"/>
              <a:t>íseal</a:t>
            </a:r>
            <a:r>
              <a:rPr lang="en-GB" dirty="0" smtClean="0"/>
              <a:t> is </a:t>
            </a:r>
            <a:r>
              <a:rPr lang="en-GB" dirty="0" err="1" smtClean="0"/>
              <a:t>féidir</a:t>
            </a:r>
            <a:r>
              <a:rPr lang="en-GB" dirty="0" smtClean="0"/>
              <a:t> le </a:t>
            </a:r>
            <a:r>
              <a:rPr lang="en-GB" dirty="0" err="1" smtClean="0">
                <a:solidFill>
                  <a:srgbClr val="00B050"/>
                </a:solidFill>
              </a:rPr>
              <a:t>piopaí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uisce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leo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pleascadh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endParaRPr lang="en-IE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*Bun:  </a:t>
            </a:r>
            <a:r>
              <a:rPr lang="en-GB" b="1" dirty="0" err="1" smtClean="0">
                <a:solidFill>
                  <a:srgbClr val="0070C0"/>
                </a:solidFill>
              </a:rPr>
              <a:t>M</a:t>
            </a:r>
            <a:r>
              <a:rPr lang="en-GB" b="1" dirty="0" err="1" smtClean="0"/>
              <a:t>aith</a:t>
            </a:r>
            <a:r>
              <a:rPr lang="en-GB" b="1" dirty="0" smtClean="0"/>
              <a:t> </a:t>
            </a:r>
            <a:r>
              <a:rPr lang="en-GB" b="1" dirty="0" err="1"/>
              <a:t>d’éisc</a:t>
            </a:r>
            <a:r>
              <a:rPr lang="en-GB" b="1" dirty="0"/>
              <a:t> </a:t>
            </a:r>
            <a:r>
              <a:rPr lang="en-GB" b="1" dirty="0" smtClean="0"/>
              <a:t>&amp; </a:t>
            </a:r>
            <a:r>
              <a:rPr lang="en-GB" b="1" dirty="0" err="1"/>
              <a:t>nithe</a:t>
            </a:r>
            <a:r>
              <a:rPr lang="en-GB" b="1" dirty="0"/>
              <a:t> </a:t>
            </a:r>
            <a:r>
              <a:rPr lang="en-GB" b="1" dirty="0" err="1"/>
              <a:t>beo</a:t>
            </a:r>
            <a:r>
              <a:rPr lang="en-GB" dirty="0"/>
              <a:t> </a:t>
            </a:r>
            <a:r>
              <a:rPr lang="en-GB" dirty="0" err="1"/>
              <a:t>eile</a:t>
            </a:r>
            <a:r>
              <a:rPr lang="en-GB" dirty="0"/>
              <a:t> mar </a:t>
            </a:r>
            <a:r>
              <a:rPr lang="en-GB" dirty="0" err="1"/>
              <a:t>bíonn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uisce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níos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teo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/>
              <a:t>ag</a:t>
            </a:r>
            <a:r>
              <a:rPr lang="en-GB" dirty="0"/>
              <a:t> an bun </a:t>
            </a:r>
            <a:r>
              <a:rPr lang="en-GB" dirty="0" err="1" smtClean="0"/>
              <a:t>fiú</a:t>
            </a:r>
            <a:r>
              <a:rPr lang="en-GB" dirty="0" smtClean="0"/>
              <a:t> </a:t>
            </a:r>
            <a:r>
              <a:rPr lang="en-GB" dirty="0" err="1"/>
              <a:t>nuair</a:t>
            </a:r>
            <a:r>
              <a:rPr lang="en-GB" dirty="0"/>
              <a:t> </a:t>
            </a:r>
            <a:r>
              <a:rPr lang="en-GB" dirty="0" err="1"/>
              <a:t>atá</a:t>
            </a:r>
            <a:r>
              <a:rPr lang="en-GB" dirty="0"/>
              <a:t> an </a:t>
            </a:r>
            <a:r>
              <a:rPr lang="en-GB" dirty="0" err="1"/>
              <a:t>barr</a:t>
            </a:r>
            <a:r>
              <a:rPr lang="en-GB" dirty="0"/>
              <a:t> </a:t>
            </a:r>
            <a:r>
              <a:rPr lang="en-GB" dirty="0" err="1"/>
              <a:t>reoite</a:t>
            </a:r>
            <a:r>
              <a:rPr lang="en-GB" dirty="0"/>
              <a:t>. 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5122" name="Picture 2" descr="http://www.discoverlakelouise.com/wp-content/uploads/2011/01/ice-fis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302433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7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895</Words>
  <Application>Microsoft Office PowerPoint</Application>
  <PresentationFormat>On-screen Show (4:3)</PresentationFormat>
  <Paragraphs>176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Fisic- Teas</vt:lpstr>
      <vt:lpstr>Na 9 cineál fuinnimhe???</vt:lpstr>
      <vt:lpstr>Teas- Forbairt &amp; Crapadh</vt:lpstr>
      <vt:lpstr>Sámplaí forbairt &amp; crapadh  sa ghnáth shaol: </vt:lpstr>
      <vt:lpstr>1. Forbairt solad nuair a théitear iad &amp; chrapadh nuair a fhuaraítear iad </vt:lpstr>
      <vt:lpstr>2. Forbairt leacht nuair a théitear é &amp; ar chrapadh nuair a fhuaraítear é </vt:lpstr>
      <vt:lpstr>3. Forbairt gás nuair a théitear é &amp; chrapadh nuair a fhuaraítear é </vt:lpstr>
      <vt:lpstr>UISCE: Éisceacht (Exception) do na rialacha seo!!!</vt:lpstr>
      <vt:lpstr> Buntáistí &amp; míbhuntáistí le forbairt H₂O @ teocht íseal:</vt:lpstr>
      <vt:lpstr> Aistriú (Transfer) Teasa: </vt:lpstr>
      <vt:lpstr>Seoltóirí &amp; Inslitheoirí </vt:lpstr>
      <vt:lpstr>2. Comhiompar (Convection) </vt:lpstr>
      <vt:lpstr>PowerPoint Presentation</vt:lpstr>
      <vt:lpstr> Seoladh, Comhiompar &amp; Radaíocht</vt:lpstr>
      <vt:lpstr>Turgnaimh a bhaineann le aistriú teasa: </vt:lpstr>
      <vt:lpstr>Turgnaimh a bhaineann le aistriú teasa</vt:lpstr>
      <vt:lpstr>PowerPoint Presentation</vt:lpstr>
      <vt:lpstr>Teas vs Teocht</vt:lpstr>
      <vt:lpstr>BRÚ &amp; FIUCHPHOINTE</vt:lpstr>
      <vt:lpstr>PowerPoint Presentation</vt:lpstr>
      <vt:lpstr>Teas Folaigh (latent heat)</vt:lpstr>
      <vt:lpstr>Teas Folaigh (Latent Heat)</vt:lpstr>
      <vt:lpstr>Teas Folaigh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Fisic- Teas</dc:title>
  <dc:creator>Muire</dc:creator>
  <cp:lastModifiedBy>Administrator</cp:lastModifiedBy>
  <cp:revision>184</cp:revision>
  <dcterms:created xsi:type="dcterms:W3CDTF">2011-10-19T15:57:33Z</dcterms:created>
  <dcterms:modified xsi:type="dcterms:W3CDTF">2015-02-09T12:22:11Z</dcterms:modified>
</cp:coreProperties>
</file>