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9" r:id="rId3"/>
    <p:sldId id="257" r:id="rId4"/>
    <p:sldId id="258" r:id="rId5"/>
    <p:sldId id="260" r:id="rId6"/>
    <p:sldId id="262" r:id="rId7"/>
    <p:sldId id="263" r:id="rId8"/>
    <p:sldId id="264" r:id="rId9"/>
    <p:sldId id="266" r:id="rId10"/>
    <p:sldId id="265" r:id="rId11"/>
    <p:sldId id="267" r:id="rId12"/>
    <p:sldId id="272" r:id="rId13"/>
    <p:sldId id="269" r:id="rId14"/>
    <p:sldId id="268" r:id="rId15"/>
    <p:sldId id="270" r:id="rId16"/>
    <p:sldId id="271" r:id="rId17"/>
    <p:sldId id="273" r:id="rId18"/>
    <p:sldId id="274" r:id="rId19"/>
    <p:sldId id="280" r:id="rId20"/>
    <p:sldId id="275" r:id="rId21"/>
    <p:sldId id="276" r:id="rId22"/>
    <p:sldId id="279" r:id="rId23"/>
    <p:sldId id="277" r:id="rId24"/>
    <p:sldId id="261"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E1243F0-74BB-4573-B8E9-DC99DB512C1A}" type="datetimeFigureOut">
              <a:rPr lang="en-IE" smtClean="0"/>
              <a:t>12/11/2014</a:t>
            </a:fld>
            <a:endParaRPr lang="en-I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6EEF0ED-932B-4642-8ECF-7B59DEEF4029}" type="slidenum">
              <a:rPr lang="en-IE" smtClean="0"/>
              <a:t>‹#›</a:t>
            </a:fld>
            <a:endParaRPr lang="en-IE"/>
          </a:p>
        </p:txBody>
      </p:sp>
    </p:spTree>
    <p:extLst>
      <p:ext uri="{BB962C8B-B14F-4D97-AF65-F5344CB8AC3E}">
        <p14:creationId xmlns:p14="http://schemas.microsoft.com/office/powerpoint/2010/main" val="4465658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7F915CC-37C7-46DA-A4BB-0899278E3876}" type="datetimeFigureOut">
              <a:rPr lang="en-IE" smtClean="0"/>
              <a:t>12/11/2014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128142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7F915CC-37C7-46DA-A4BB-0899278E3876}" type="datetimeFigureOut">
              <a:rPr lang="en-IE" smtClean="0"/>
              <a:t>12/11/2014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372609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7F915CC-37C7-46DA-A4BB-0899278E3876}" type="datetimeFigureOut">
              <a:rPr lang="en-IE" smtClean="0"/>
              <a:t>12/11/2014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248074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7F915CC-37C7-46DA-A4BB-0899278E3876}" type="datetimeFigureOut">
              <a:rPr lang="en-IE" smtClean="0"/>
              <a:t>12/11/2014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192943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915CC-37C7-46DA-A4BB-0899278E3876}" type="datetimeFigureOut">
              <a:rPr lang="en-IE" smtClean="0"/>
              <a:t>12/11/2014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229338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7F915CC-37C7-46DA-A4BB-0899278E3876}" type="datetimeFigureOut">
              <a:rPr lang="en-IE" smtClean="0"/>
              <a:t>12/11/2014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35516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7F915CC-37C7-46DA-A4BB-0899278E3876}" type="datetimeFigureOut">
              <a:rPr lang="en-IE" smtClean="0"/>
              <a:t>12/11/2014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145321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7F915CC-37C7-46DA-A4BB-0899278E3876}" type="datetimeFigureOut">
              <a:rPr lang="en-IE" smtClean="0"/>
              <a:t>12/11/2014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218638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915CC-37C7-46DA-A4BB-0899278E3876}" type="datetimeFigureOut">
              <a:rPr lang="en-IE" smtClean="0"/>
              <a:t>12/11/2014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121365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15CC-37C7-46DA-A4BB-0899278E3876}" type="datetimeFigureOut">
              <a:rPr lang="en-IE" smtClean="0"/>
              <a:t>12/11/2014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416746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15CC-37C7-46DA-A4BB-0899278E3876}" type="datetimeFigureOut">
              <a:rPr lang="en-IE" smtClean="0"/>
              <a:t>12/11/2014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7CF5912-7498-461D-9CB4-54B8E80DAE34}" type="slidenum">
              <a:rPr lang="en-IE" smtClean="0"/>
              <a:t>‹#›</a:t>
            </a:fld>
            <a:endParaRPr lang="en-IE"/>
          </a:p>
        </p:txBody>
      </p:sp>
    </p:spTree>
    <p:extLst>
      <p:ext uri="{BB962C8B-B14F-4D97-AF65-F5344CB8AC3E}">
        <p14:creationId xmlns:p14="http://schemas.microsoft.com/office/powerpoint/2010/main" val="343350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915CC-37C7-46DA-A4BB-0899278E3876}" type="datetimeFigureOut">
              <a:rPr lang="en-IE" smtClean="0"/>
              <a:t>12/11/2014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F5912-7498-461D-9CB4-54B8E80DAE34}" type="slidenum">
              <a:rPr lang="en-IE" smtClean="0"/>
              <a:t>‹#›</a:t>
            </a:fld>
            <a:endParaRPr lang="en-IE"/>
          </a:p>
        </p:txBody>
      </p:sp>
    </p:spTree>
    <p:extLst>
      <p:ext uri="{BB962C8B-B14F-4D97-AF65-F5344CB8AC3E}">
        <p14:creationId xmlns:p14="http://schemas.microsoft.com/office/powerpoint/2010/main" val="99473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t-images.s3.amazonaws.com/wp-content/uploads/2008/08/concave_convex.gif"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File:Crookes_radiometer.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2564904"/>
            <a:ext cx="7772400" cy="1470025"/>
          </a:xfrm>
        </p:spPr>
        <p:txBody>
          <a:bodyPr>
            <a:noAutofit/>
          </a:bodyPr>
          <a:lstStyle/>
          <a:p>
            <a:r>
              <a:rPr lang="en-IE" sz="9600" b="1" dirty="0" err="1" smtClean="0">
                <a:solidFill>
                  <a:srgbClr val="FF0000"/>
                </a:solidFill>
                <a:latin typeface="Agency FB" pitchFamily="34" charset="0"/>
              </a:rPr>
              <a:t>Solas</a:t>
            </a:r>
            <a:endParaRPr lang="en-IE" sz="9600" b="1" dirty="0">
              <a:solidFill>
                <a:srgbClr val="FF0000"/>
              </a:solidFill>
              <a:latin typeface="Agency FB" pitchFamily="34" charset="0"/>
            </a:endParaRPr>
          </a:p>
        </p:txBody>
      </p:sp>
    </p:spTree>
    <p:extLst>
      <p:ext uri="{BB962C8B-B14F-4D97-AF65-F5344CB8AC3E}">
        <p14:creationId xmlns:p14="http://schemas.microsoft.com/office/powerpoint/2010/main" val="548640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520" y="183732"/>
            <a:ext cx="8363272" cy="1156990"/>
          </a:xfrm>
        </p:spPr>
        <p:txBody>
          <a:bodyPr>
            <a:normAutofit/>
          </a:bodyPr>
          <a:lstStyle/>
          <a:p>
            <a:pPr algn="l"/>
            <a:r>
              <a:rPr lang="en-IE" dirty="0" smtClean="0">
                <a:solidFill>
                  <a:srgbClr val="D60093"/>
                </a:solidFill>
              </a:rPr>
              <a:t>(g)S</a:t>
            </a:r>
            <a:r>
              <a:rPr lang="en-GB" b="1" dirty="0" err="1" smtClean="0">
                <a:solidFill>
                  <a:srgbClr val="D60093"/>
                </a:solidFill>
              </a:rPr>
              <a:t>cáthanna</a:t>
            </a:r>
            <a:r>
              <a:rPr lang="en-GB" b="1" dirty="0" smtClean="0">
                <a:solidFill>
                  <a:srgbClr val="D60093"/>
                </a:solidFill>
              </a:rPr>
              <a:t> </a:t>
            </a:r>
            <a:endParaRPr lang="en-IE" dirty="0">
              <a:solidFill>
                <a:srgbClr val="D60093"/>
              </a:solidFill>
            </a:endParaRPr>
          </a:p>
        </p:txBody>
      </p:sp>
      <p:sp>
        <p:nvSpPr>
          <p:cNvPr id="3" name="Content Placeholder 2"/>
          <p:cNvSpPr>
            <a:spLocks noGrp="1"/>
          </p:cNvSpPr>
          <p:nvPr>
            <p:ph idx="1"/>
          </p:nvPr>
        </p:nvSpPr>
        <p:spPr>
          <a:xfrm>
            <a:off x="179512" y="1124744"/>
            <a:ext cx="4104456" cy="5472608"/>
          </a:xfrm>
        </p:spPr>
        <p:txBody>
          <a:bodyPr>
            <a:normAutofit fontScale="92500" lnSpcReduction="10000"/>
          </a:bodyPr>
          <a:lstStyle/>
          <a:p>
            <a:pPr marL="0" lvl="0" indent="0" algn="ctr">
              <a:buNone/>
            </a:pPr>
            <a:r>
              <a:rPr lang="en-IE" b="1" dirty="0" err="1" smtClean="0">
                <a:solidFill>
                  <a:srgbClr val="FF0000"/>
                </a:solidFill>
              </a:rPr>
              <a:t>Fiosraigh</a:t>
            </a:r>
            <a:r>
              <a:rPr lang="en-IE" b="1" dirty="0" smtClean="0">
                <a:solidFill>
                  <a:srgbClr val="FF0000"/>
                </a:solidFill>
              </a:rPr>
              <a:t>:</a:t>
            </a:r>
          </a:p>
          <a:p>
            <a:pPr marL="514350" indent="-514350">
              <a:buFont typeface="+mj-lt"/>
              <a:buAutoNum type="arabicPeriod"/>
            </a:pPr>
            <a:r>
              <a:rPr lang="en-IE" dirty="0" err="1" smtClean="0"/>
              <a:t>Solas</a:t>
            </a:r>
            <a:r>
              <a:rPr lang="en-IE" dirty="0" smtClean="0"/>
              <a:t> </a:t>
            </a:r>
            <a:r>
              <a:rPr lang="en-IE" dirty="0" err="1" smtClean="0"/>
              <a:t>gearr</a:t>
            </a:r>
            <a:r>
              <a:rPr lang="en-IE" dirty="0" smtClean="0"/>
              <a:t> don </a:t>
            </a:r>
            <a:r>
              <a:rPr lang="en-IE" dirty="0" err="1" smtClean="0"/>
              <a:t>Peann</a:t>
            </a:r>
            <a:endParaRPr lang="en-IE" dirty="0" smtClean="0"/>
          </a:p>
          <a:p>
            <a:pPr marL="514350" indent="-514350">
              <a:buFont typeface="+mj-lt"/>
              <a:buAutoNum type="arabicPeriod"/>
            </a:pPr>
            <a:r>
              <a:rPr lang="en-IE" dirty="0" err="1" smtClean="0"/>
              <a:t>Solas</a:t>
            </a:r>
            <a:r>
              <a:rPr lang="en-IE" dirty="0" smtClean="0"/>
              <a:t> </a:t>
            </a:r>
            <a:r>
              <a:rPr lang="en-IE" dirty="0" err="1"/>
              <a:t>níos</a:t>
            </a:r>
            <a:r>
              <a:rPr lang="en-IE" dirty="0"/>
              <a:t> </a:t>
            </a:r>
            <a:r>
              <a:rPr lang="en-IE" dirty="0" err="1"/>
              <a:t>faide</a:t>
            </a:r>
            <a:r>
              <a:rPr lang="en-IE" dirty="0"/>
              <a:t> </a:t>
            </a:r>
            <a:r>
              <a:rPr lang="en-IE" dirty="0" err="1"/>
              <a:t>ón</a:t>
            </a:r>
            <a:r>
              <a:rPr lang="en-IE" dirty="0"/>
              <a:t> </a:t>
            </a:r>
            <a:r>
              <a:rPr lang="en-IE" dirty="0" err="1"/>
              <a:t>pheann</a:t>
            </a:r>
            <a:r>
              <a:rPr lang="en-IE" dirty="0"/>
              <a:t> </a:t>
            </a:r>
            <a:r>
              <a:rPr lang="en-IE" dirty="0" err="1"/>
              <a:t>luaidhe</a:t>
            </a:r>
            <a:endParaRPr lang="en-IE" dirty="0"/>
          </a:p>
          <a:p>
            <a:pPr marL="514350" lvl="0" indent="-514350">
              <a:buFont typeface="+mj-lt"/>
              <a:buAutoNum type="arabicPeriod"/>
            </a:pPr>
            <a:r>
              <a:rPr lang="en-IE" dirty="0" smtClean="0"/>
              <a:t>an </a:t>
            </a:r>
            <a:r>
              <a:rPr lang="en-IE" dirty="0" err="1"/>
              <a:t>scáileán</a:t>
            </a:r>
            <a:r>
              <a:rPr lang="en-IE" dirty="0"/>
              <a:t> </a:t>
            </a:r>
            <a:r>
              <a:rPr lang="en-IE" dirty="0" err="1"/>
              <a:t>níos</a:t>
            </a:r>
            <a:r>
              <a:rPr lang="en-IE" dirty="0"/>
              <a:t> </a:t>
            </a:r>
            <a:r>
              <a:rPr lang="en-IE" dirty="0" err="1"/>
              <a:t>faide</a:t>
            </a:r>
            <a:r>
              <a:rPr lang="en-IE" dirty="0"/>
              <a:t> </a:t>
            </a:r>
            <a:r>
              <a:rPr lang="en-IE" dirty="0" err="1"/>
              <a:t>ón</a:t>
            </a:r>
            <a:r>
              <a:rPr lang="en-IE" dirty="0"/>
              <a:t> </a:t>
            </a:r>
            <a:r>
              <a:rPr lang="en-IE" dirty="0" err="1"/>
              <a:t>pheann</a:t>
            </a:r>
            <a:r>
              <a:rPr lang="en-IE" dirty="0"/>
              <a:t> </a:t>
            </a:r>
            <a:r>
              <a:rPr lang="en-IE" dirty="0" err="1"/>
              <a:t>luaidhe</a:t>
            </a:r>
            <a:endParaRPr lang="en-IE" dirty="0"/>
          </a:p>
          <a:p>
            <a:pPr marL="514350" lvl="0" indent="-514350">
              <a:buFont typeface="+mj-lt"/>
              <a:buAutoNum type="arabicPeriod"/>
            </a:pPr>
            <a:r>
              <a:rPr lang="en-IE" dirty="0" smtClean="0"/>
              <a:t>an </a:t>
            </a:r>
            <a:r>
              <a:rPr lang="en-IE" dirty="0" err="1"/>
              <a:t>scáileán</a:t>
            </a:r>
            <a:r>
              <a:rPr lang="en-IE" dirty="0"/>
              <a:t> </a:t>
            </a:r>
            <a:r>
              <a:rPr lang="en-IE" dirty="0" err="1"/>
              <a:t>níos</a:t>
            </a:r>
            <a:r>
              <a:rPr lang="en-IE" dirty="0"/>
              <a:t> </a:t>
            </a:r>
            <a:r>
              <a:rPr lang="en-IE" dirty="0" err="1"/>
              <a:t>gaire</a:t>
            </a:r>
            <a:r>
              <a:rPr lang="en-IE" dirty="0"/>
              <a:t> don </a:t>
            </a:r>
            <a:r>
              <a:rPr lang="en-IE" dirty="0" err="1"/>
              <a:t>pheann</a:t>
            </a:r>
            <a:r>
              <a:rPr lang="en-IE" dirty="0"/>
              <a:t> </a:t>
            </a:r>
            <a:r>
              <a:rPr lang="en-IE" dirty="0" err="1"/>
              <a:t>luaidhe</a:t>
            </a:r>
            <a:endParaRPr lang="en-IE" dirty="0"/>
          </a:p>
          <a:p>
            <a:pPr marL="514350" lvl="0" indent="-514350">
              <a:buFont typeface="+mj-lt"/>
              <a:buAutoNum type="arabicPeriod"/>
            </a:pPr>
            <a:r>
              <a:rPr lang="en-IE" dirty="0" err="1"/>
              <a:t>má</a:t>
            </a:r>
            <a:r>
              <a:rPr lang="en-IE" dirty="0"/>
              <a:t> </a:t>
            </a:r>
            <a:r>
              <a:rPr lang="en-IE" dirty="0" err="1"/>
              <a:t>chastar</a:t>
            </a:r>
            <a:r>
              <a:rPr lang="en-IE" dirty="0"/>
              <a:t> as an </a:t>
            </a:r>
            <a:r>
              <a:rPr lang="en-IE" dirty="0" err="1"/>
              <a:t>solas</a:t>
            </a:r>
            <a:r>
              <a:rPr lang="en-IE" dirty="0"/>
              <a:t>.</a:t>
            </a:r>
            <a:r>
              <a:rPr lang="en-GB" dirty="0"/>
              <a:t> </a:t>
            </a:r>
            <a:endParaRPr lang="en-IE" dirty="0"/>
          </a:p>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14" y="2852936"/>
            <a:ext cx="4910585" cy="39167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ontent5.videojug.com/ac/ac39e50f-92fc-a45c-3444-ff0008cf1ce5/how-to-make-hand-shadow-puppets.WidePlayer.jpg?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182" y="260648"/>
            <a:ext cx="473652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9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9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9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9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9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9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9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9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9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9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9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9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925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9000"/>
                                        <p:tgtEl>
                                          <p:spTgt spid="1026"/>
                                        </p:tgtEl>
                                      </p:cBhvr>
                                    </p:animEffect>
                                    <p:anim calcmode="lin" valueType="num">
                                      <p:cBhvr>
                                        <p:cTn id="38" dur="9000" fill="hold"/>
                                        <p:tgtEl>
                                          <p:spTgt spid="1026"/>
                                        </p:tgtEl>
                                        <p:attrNameLst>
                                          <p:attrName>ppt_x</p:attrName>
                                        </p:attrNameLst>
                                      </p:cBhvr>
                                      <p:tavLst>
                                        <p:tav tm="0">
                                          <p:val>
                                            <p:strVal val="#ppt_x"/>
                                          </p:val>
                                        </p:tav>
                                        <p:tav tm="100000">
                                          <p:val>
                                            <p:strVal val="#ppt_x"/>
                                          </p:val>
                                        </p:tav>
                                      </p:tavLst>
                                    </p:anim>
                                    <p:anim calcmode="lin" valueType="num">
                                      <p:cBhvr>
                                        <p:cTn id="39" dur="9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9750"/>
                                  </p:stCondLst>
                                  <p:childTnLst>
                                    <p:set>
                                      <p:cBhvr>
                                        <p:cTn id="43" dur="1" fill="hold">
                                          <p:stCondLst>
                                            <p:cond delay="0"/>
                                          </p:stCondLst>
                                        </p:cTn>
                                        <p:tgtEl>
                                          <p:spTgt spid="5122"/>
                                        </p:tgtEl>
                                        <p:attrNameLst>
                                          <p:attrName>style.visibility</p:attrName>
                                        </p:attrNameLst>
                                      </p:cBhvr>
                                      <p:to>
                                        <p:strVal val="visible"/>
                                      </p:to>
                                    </p:set>
                                    <p:animEffect transition="in" filter="wipe(down)">
                                      <p:cBhvr>
                                        <p:cTn id="44" dur="2610">
                                          <p:stCondLst>
                                            <p:cond delay="0"/>
                                          </p:stCondLst>
                                        </p:cTn>
                                        <p:tgtEl>
                                          <p:spTgt spid="5122"/>
                                        </p:tgtEl>
                                      </p:cBhvr>
                                    </p:animEffect>
                                    <p:anim calcmode="lin" valueType="num">
                                      <p:cBhvr>
                                        <p:cTn id="45" dur="8199"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46" dur="2988"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47" dur="2988" tmFilter="0, 0; 0.125,0.2665; 0.25,0.4; 0.375,0.465; 0.5,0.5;  0.625,0.535; 0.75,0.6; 0.875,0.7335; 1,1">
                                          <p:stCondLst>
                                            <p:cond delay="2988"/>
                                          </p:stCondLst>
                                        </p:cTn>
                                        <p:tgtEl>
                                          <p:spTgt spid="5122"/>
                                        </p:tgtEl>
                                        <p:attrNameLst>
                                          <p:attrName>ppt_y</p:attrName>
                                        </p:attrNameLst>
                                      </p:cBhvr>
                                      <p:tavLst>
                                        <p:tav tm="0" fmla="#ppt_y-sin(pi*$)/9">
                                          <p:val>
                                            <p:fltVal val="0"/>
                                          </p:val>
                                        </p:tav>
                                        <p:tav tm="100000">
                                          <p:val>
                                            <p:fltVal val="1"/>
                                          </p:val>
                                        </p:tav>
                                      </p:tavLst>
                                    </p:anim>
                                    <p:anim calcmode="lin" valueType="num">
                                      <p:cBhvr>
                                        <p:cTn id="48" dur="1494" tmFilter="0, 0; 0.125,0.2665; 0.25,0.4; 0.375,0.465; 0.5,0.5;  0.625,0.535; 0.75,0.6; 0.875,0.7335; 1,1">
                                          <p:stCondLst>
                                            <p:cond delay="5958"/>
                                          </p:stCondLst>
                                        </p:cTn>
                                        <p:tgtEl>
                                          <p:spTgt spid="5122"/>
                                        </p:tgtEl>
                                        <p:attrNameLst>
                                          <p:attrName>ppt_y</p:attrName>
                                        </p:attrNameLst>
                                      </p:cBhvr>
                                      <p:tavLst>
                                        <p:tav tm="0" fmla="#ppt_y-sin(pi*$)/27">
                                          <p:val>
                                            <p:fltVal val="0"/>
                                          </p:val>
                                        </p:tav>
                                        <p:tav tm="100000">
                                          <p:val>
                                            <p:fltVal val="1"/>
                                          </p:val>
                                        </p:tav>
                                      </p:tavLst>
                                    </p:anim>
                                    <p:anim calcmode="lin" valueType="num">
                                      <p:cBhvr>
                                        <p:cTn id="49" dur="738" tmFilter="0, 0; 0.125,0.2665; 0.25,0.4; 0.375,0.465; 0.5,0.5;  0.625,0.535; 0.75,0.6; 0.875,0.7335; 1,1">
                                          <p:stCondLst>
                                            <p:cond delay="7452"/>
                                          </p:stCondLst>
                                        </p:cTn>
                                        <p:tgtEl>
                                          <p:spTgt spid="5122"/>
                                        </p:tgtEl>
                                        <p:attrNameLst>
                                          <p:attrName>ppt_y</p:attrName>
                                        </p:attrNameLst>
                                      </p:cBhvr>
                                      <p:tavLst>
                                        <p:tav tm="0" fmla="#ppt_y-sin(pi*$)/81">
                                          <p:val>
                                            <p:fltVal val="0"/>
                                          </p:val>
                                        </p:tav>
                                        <p:tav tm="100000">
                                          <p:val>
                                            <p:fltVal val="1"/>
                                          </p:val>
                                        </p:tav>
                                      </p:tavLst>
                                    </p:anim>
                                    <p:animScale>
                                      <p:cBhvr>
                                        <p:cTn id="50" dur="117">
                                          <p:stCondLst>
                                            <p:cond delay="2925"/>
                                          </p:stCondLst>
                                        </p:cTn>
                                        <p:tgtEl>
                                          <p:spTgt spid="5122"/>
                                        </p:tgtEl>
                                      </p:cBhvr>
                                      <p:to x="100000" y="60000"/>
                                    </p:animScale>
                                    <p:animScale>
                                      <p:cBhvr>
                                        <p:cTn id="51" dur="747" decel="50000">
                                          <p:stCondLst>
                                            <p:cond delay="3042"/>
                                          </p:stCondLst>
                                        </p:cTn>
                                        <p:tgtEl>
                                          <p:spTgt spid="5122"/>
                                        </p:tgtEl>
                                      </p:cBhvr>
                                      <p:to x="100000" y="100000"/>
                                    </p:animScale>
                                    <p:animScale>
                                      <p:cBhvr>
                                        <p:cTn id="52" dur="117">
                                          <p:stCondLst>
                                            <p:cond delay="5904"/>
                                          </p:stCondLst>
                                        </p:cTn>
                                        <p:tgtEl>
                                          <p:spTgt spid="5122"/>
                                        </p:tgtEl>
                                      </p:cBhvr>
                                      <p:to x="100000" y="80000"/>
                                    </p:animScale>
                                    <p:animScale>
                                      <p:cBhvr>
                                        <p:cTn id="53" dur="747" decel="50000">
                                          <p:stCondLst>
                                            <p:cond delay="6021"/>
                                          </p:stCondLst>
                                        </p:cTn>
                                        <p:tgtEl>
                                          <p:spTgt spid="5122"/>
                                        </p:tgtEl>
                                      </p:cBhvr>
                                      <p:to x="100000" y="100000"/>
                                    </p:animScale>
                                    <p:animScale>
                                      <p:cBhvr>
                                        <p:cTn id="54" dur="117">
                                          <p:stCondLst>
                                            <p:cond delay="7389"/>
                                          </p:stCondLst>
                                        </p:cTn>
                                        <p:tgtEl>
                                          <p:spTgt spid="5122"/>
                                        </p:tgtEl>
                                      </p:cBhvr>
                                      <p:to x="100000" y="90000"/>
                                    </p:animScale>
                                    <p:animScale>
                                      <p:cBhvr>
                                        <p:cTn id="55" dur="747" decel="50000">
                                          <p:stCondLst>
                                            <p:cond delay="7506"/>
                                          </p:stCondLst>
                                        </p:cTn>
                                        <p:tgtEl>
                                          <p:spTgt spid="5122"/>
                                        </p:tgtEl>
                                      </p:cBhvr>
                                      <p:to x="100000" y="100000"/>
                                    </p:animScale>
                                    <p:animScale>
                                      <p:cBhvr>
                                        <p:cTn id="56" dur="117">
                                          <p:stCondLst>
                                            <p:cond delay="8136"/>
                                          </p:stCondLst>
                                        </p:cTn>
                                        <p:tgtEl>
                                          <p:spTgt spid="5122"/>
                                        </p:tgtEl>
                                      </p:cBhvr>
                                      <p:to x="100000" y="95000"/>
                                    </p:animScale>
                                    <p:animScale>
                                      <p:cBhvr>
                                        <p:cTn id="57" dur="747" decel="50000">
                                          <p:stCondLst>
                                            <p:cond delay="8253"/>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507288" cy="1143000"/>
          </a:xfrm>
        </p:spPr>
        <p:txBody>
          <a:bodyPr>
            <a:normAutofit fontScale="90000"/>
          </a:bodyPr>
          <a:lstStyle/>
          <a:p>
            <a:r>
              <a:rPr lang="en-IE" dirty="0" smtClean="0">
                <a:solidFill>
                  <a:srgbClr val="FF0000"/>
                </a:solidFill>
              </a:rPr>
              <a:t>(h)</a:t>
            </a:r>
            <a:r>
              <a:rPr lang="en-GB" b="1" dirty="0">
                <a:solidFill>
                  <a:srgbClr val="FF0000"/>
                </a:solidFill>
              </a:rPr>
              <a:t> </a:t>
            </a:r>
            <a:r>
              <a:rPr lang="en-GB" b="1" dirty="0" err="1">
                <a:solidFill>
                  <a:srgbClr val="FF0000"/>
                </a:solidFill>
              </a:rPr>
              <a:t>Uruithe</a:t>
            </a:r>
            <a:r>
              <a:rPr lang="en-GB" b="1" dirty="0">
                <a:solidFill>
                  <a:srgbClr val="FF0000"/>
                </a:solidFill>
              </a:rPr>
              <a:t> </a:t>
            </a:r>
            <a:r>
              <a:rPr lang="en-GB" b="1" dirty="0" err="1">
                <a:solidFill>
                  <a:srgbClr val="FF0000"/>
                </a:solidFill>
              </a:rPr>
              <a:t>na</a:t>
            </a:r>
            <a:r>
              <a:rPr lang="en-GB" b="1" dirty="0">
                <a:solidFill>
                  <a:srgbClr val="FF0000"/>
                </a:solidFill>
              </a:rPr>
              <a:t> </a:t>
            </a:r>
            <a:r>
              <a:rPr lang="en-GB" b="1" dirty="0" err="1">
                <a:solidFill>
                  <a:srgbClr val="FF0000"/>
                </a:solidFill>
              </a:rPr>
              <a:t>Gréine</a:t>
            </a:r>
            <a:r>
              <a:rPr lang="en-GB" b="1" dirty="0">
                <a:solidFill>
                  <a:srgbClr val="FF0000"/>
                </a:solidFill>
              </a:rPr>
              <a:t> (Eclipses) </a:t>
            </a:r>
            <a:r>
              <a:rPr lang="en-IE" dirty="0"/>
              <a:t/>
            </a:r>
            <a:br>
              <a:rPr lang="en-IE" dirty="0"/>
            </a:br>
            <a:endParaRPr lang="en-IE" dirty="0"/>
          </a:p>
        </p:txBody>
      </p:sp>
      <p:sp>
        <p:nvSpPr>
          <p:cNvPr id="3" name="Content Placeholder 2"/>
          <p:cNvSpPr>
            <a:spLocks noGrp="1"/>
          </p:cNvSpPr>
          <p:nvPr>
            <p:ph idx="1"/>
          </p:nvPr>
        </p:nvSpPr>
        <p:spPr>
          <a:xfrm>
            <a:off x="251520" y="1604025"/>
            <a:ext cx="3312368" cy="4597971"/>
          </a:xfrm>
        </p:spPr>
        <p:txBody>
          <a:bodyPr/>
          <a:lstStyle/>
          <a:p>
            <a:r>
              <a:rPr lang="en-GB" dirty="0" err="1" smtClean="0"/>
              <a:t>Nuair</a:t>
            </a:r>
            <a:r>
              <a:rPr lang="en-GB" dirty="0" smtClean="0"/>
              <a:t> </a:t>
            </a:r>
            <a:r>
              <a:rPr lang="en-GB" dirty="0"/>
              <a:t>a </a:t>
            </a:r>
            <a:r>
              <a:rPr lang="en-GB" dirty="0" err="1"/>
              <a:t>bhíonn</a:t>
            </a:r>
            <a:r>
              <a:rPr lang="en-GB" dirty="0"/>
              <a:t> an </a:t>
            </a:r>
            <a:r>
              <a:rPr lang="en-GB" dirty="0" err="1"/>
              <a:t>ghealach</a:t>
            </a:r>
            <a:r>
              <a:rPr lang="en-GB" dirty="0"/>
              <a:t> </a:t>
            </a:r>
            <a:r>
              <a:rPr lang="en-GB" dirty="0" err="1"/>
              <a:t>idir</a:t>
            </a:r>
            <a:r>
              <a:rPr lang="en-GB" dirty="0"/>
              <a:t> </a:t>
            </a:r>
            <a:r>
              <a:rPr lang="en-GB" dirty="0" err="1"/>
              <a:t>na</a:t>
            </a:r>
            <a:r>
              <a:rPr lang="en-GB" dirty="0"/>
              <a:t> </a:t>
            </a:r>
            <a:r>
              <a:rPr lang="en-GB" dirty="0" err="1"/>
              <a:t>gréine</a:t>
            </a:r>
            <a:r>
              <a:rPr lang="en-GB" dirty="0"/>
              <a:t> </a:t>
            </a:r>
            <a:r>
              <a:rPr lang="en-GB" dirty="0" smtClean="0"/>
              <a:t>&amp; </a:t>
            </a:r>
            <a:r>
              <a:rPr lang="en-GB" dirty="0"/>
              <a:t>an </a:t>
            </a:r>
            <a:r>
              <a:rPr lang="en-GB" dirty="0" err="1"/>
              <a:t>domhain</a:t>
            </a:r>
            <a:r>
              <a:rPr lang="en-GB" dirty="0"/>
              <a:t>. </a:t>
            </a:r>
            <a:endParaRPr lang="en-GB" dirty="0" smtClean="0"/>
          </a:p>
          <a:p>
            <a:r>
              <a:rPr lang="en-GB" dirty="0" err="1" smtClean="0"/>
              <a:t>Titeann</a:t>
            </a:r>
            <a:r>
              <a:rPr lang="en-GB" dirty="0" smtClean="0"/>
              <a:t> </a:t>
            </a:r>
            <a:r>
              <a:rPr lang="en-GB" dirty="0" err="1"/>
              <a:t>scáth</a:t>
            </a:r>
            <a:r>
              <a:rPr lang="en-GB" dirty="0"/>
              <a:t> </a:t>
            </a:r>
            <a:r>
              <a:rPr lang="en-GB" dirty="0" err="1"/>
              <a:t>na</a:t>
            </a:r>
            <a:r>
              <a:rPr lang="en-GB" dirty="0"/>
              <a:t> </a:t>
            </a:r>
            <a:r>
              <a:rPr lang="en-GB" dirty="0" err="1"/>
              <a:t>gealaí</a:t>
            </a:r>
            <a:r>
              <a:rPr lang="en-GB" dirty="0"/>
              <a:t> </a:t>
            </a:r>
            <a:r>
              <a:rPr lang="en-GB" dirty="0" err="1"/>
              <a:t>ar</a:t>
            </a:r>
            <a:r>
              <a:rPr lang="en-GB" dirty="0"/>
              <a:t> an </a:t>
            </a:r>
            <a:r>
              <a:rPr lang="en-GB" dirty="0" err="1"/>
              <a:t>domhain</a:t>
            </a:r>
            <a:endParaRPr lang="en-IE" dirty="0"/>
          </a:p>
          <a:p>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772816"/>
            <a:ext cx="561662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240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b="1" dirty="0" err="1" smtClean="0">
                <a:solidFill>
                  <a:srgbClr val="FF0000"/>
                </a:solidFill>
              </a:rPr>
              <a:t>Frithcaitheamh</a:t>
            </a:r>
            <a:r>
              <a:rPr lang="en-IE" b="1" dirty="0" smtClean="0">
                <a:solidFill>
                  <a:srgbClr val="FF0000"/>
                </a:solidFill>
              </a:rPr>
              <a:t> </a:t>
            </a:r>
            <a:r>
              <a:rPr lang="en-IE" b="1" dirty="0" err="1" smtClean="0">
                <a:solidFill>
                  <a:srgbClr val="FF0000"/>
                </a:solidFill>
              </a:rPr>
              <a:t>Solas</a:t>
            </a:r>
            <a:r>
              <a:rPr lang="en-IE" b="1" dirty="0" smtClean="0">
                <a:solidFill>
                  <a:srgbClr val="FF0000"/>
                </a:solidFill>
              </a:rPr>
              <a:t> I </a:t>
            </a:r>
            <a:r>
              <a:rPr lang="en-IE" b="1" dirty="0" err="1" smtClean="0">
                <a:solidFill>
                  <a:srgbClr val="FF0000"/>
                </a:solidFill>
              </a:rPr>
              <a:t>Scathán</a:t>
            </a:r>
            <a:r>
              <a:rPr lang="en-IE" b="1" smtClean="0">
                <a:solidFill>
                  <a:srgbClr val="FF0000"/>
                </a:solidFill>
              </a:rPr>
              <a:t> (</a:t>
            </a:r>
            <a:r>
              <a:rPr lang="en-IE" b="1" dirty="0" err="1" smtClean="0">
                <a:solidFill>
                  <a:srgbClr val="FF0000"/>
                </a:solidFill>
              </a:rPr>
              <a:t>plánach</a:t>
            </a:r>
            <a:r>
              <a:rPr lang="en-IE" b="1" dirty="0" smtClean="0">
                <a:solidFill>
                  <a:srgbClr val="FF0000"/>
                </a:solidFill>
              </a:rPr>
              <a:t>) </a:t>
            </a:r>
            <a:endParaRPr lang="en-IE" b="1" dirty="0">
              <a:solidFill>
                <a:srgbClr val="FF0000"/>
              </a:solidFill>
            </a:endParaRPr>
          </a:p>
        </p:txBody>
      </p:sp>
      <p:pic>
        <p:nvPicPr>
          <p:cNvPr id="2050" name="Picture 2" descr="http://micro.magnet.fsu.edu/optics/lightandcolor/images/reflection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98477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527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normAutofit fontScale="90000"/>
          </a:bodyPr>
          <a:lstStyle/>
          <a:p>
            <a:r>
              <a:rPr lang="en-GB" b="1" dirty="0" smtClean="0"/>
              <a:t>(</a:t>
            </a:r>
            <a:r>
              <a:rPr lang="en-GB" b="1" dirty="0" err="1" smtClean="0"/>
              <a:t>i</a:t>
            </a:r>
            <a:r>
              <a:rPr lang="en-GB" b="1" dirty="0" smtClean="0"/>
              <a:t>) </a:t>
            </a:r>
            <a:r>
              <a:rPr lang="en-GB" sz="3600" b="1" dirty="0" err="1" smtClean="0">
                <a:solidFill>
                  <a:srgbClr val="FF0000"/>
                </a:solidFill>
              </a:rPr>
              <a:t>Iniúchadh</a:t>
            </a:r>
            <a:r>
              <a:rPr lang="en-GB" sz="3600" b="1" dirty="0" smtClean="0">
                <a:solidFill>
                  <a:srgbClr val="FF0000"/>
                </a:solidFill>
              </a:rPr>
              <a:t> </a:t>
            </a:r>
            <a:r>
              <a:rPr lang="en-GB" sz="3600" b="1" dirty="0" err="1">
                <a:solidFill>
                  <a:srgbClr val="FF0000"/>
                </a:solidFill>
              </a:rPr>
              <a:t>ar</a:t>
            </a:r>
            <a:r>
              <a:rPr lang="en-GB" sz="3600" b="1" dirty="0">
                <a:solidFill>
                  <a:srgbClr val="FF0000"/>
                </a:solidFill>
              </a:rPr>
              <a:t> </a:t>
            </a:r>
            <a:r>
              <a:rPr lang="en-GB" sz="3600" b="1" dirty="0" err="1">
                <a:solidFill>
                  <a:srgbClr val="FF0000"/>
                </a:solidFill>
              </a:rPr>
              <a:t>fhrithchaitheamh</a:t>
            </a:r>
            <a:r>
              <a:rPr lang="en-GB" sz="3600" b="1" dirty="0">
                <a:solidFill>
                  <a:srgbClr val="FF0000"/>
                </a:solidFill>
              </a:rPr>
              <a:t> </a:t>
            </a:r>
            <a:r>
              <a:rPr lang="en-GB" sz="3600" b="1" dirty="0" err="1">
                <a:solidFill>
                  <a:srgbClr val="FF0000"/>
                </a:solidFill>
              </a:rPr>
              <a:t>solas</a:t>
            </a:r>
            <a:r>
              <a:rPr lang="en-GB" sz="3600" b="1" dirty="0">
                <a:solidFill>
                  <a:srgbClr val="FF0000"/>
                </a:solidFill>
              </a:rPr>
              <a:t> </a:t>
            </a:r>
            <a:r>
              <a:rPr lang="en-GB" sz="3600" b="1" dirty="0" err="1">
                <a:solidFill>
                  <a:srgbClr val="FF0000"/>
                </a:solidFill>
              </a:rPr>
              <a:t>ag</a:t>
            </a:r>
            <a:r>
              <a:rPr lang="en-GB" sz="3600" b="1" dirty="0">
                <a:solidFill>
                  <a:srgbClr val="FF0000"/>
                </a:solidFill>
              </a:rPr>
              <a:t> </a:t>
            </a:r>
            <a:r>
              <a:rPr lang="en-GB" sz="3600" b="1" dirty="0" err="1">
                <a:solidFill>
                  <a:srgbClr val="FF0000"/>
                </a:solidFill>
              </a:rPr>
              <a:t>scáthán</a:t>
            </a:r>
            <a:r>
              <a:rPr lang="en-GB" sz="3600" b="1" dirty="0">
                <a:solidFill>
                  <a:srgbClr val="FF0000"/>
                </a:solidFill>
              </a:rPr>
              <a:t> </a:t>
            </a:r>
            <a:r>
              <a:rPr lang="en-GB" sz="3600" b="1" dirty="0" err="1">
                <a:solidFill>
                  <a:srgbClr val="FF0000"/>
                </a:solidFill>
              </a:rPr>
              <a:t>P</a:t>
            </a:r>
            <a:r>
              <a:rPr lang="en-GB" sz="3600" b="1" dirty="0" err="1" smtClean="0">
                <a:solidFill>
                  <a:srgbClr val="FF0000"/>
                </a:solidFill>
              </a:rPr>
              <a:t>lánach</a:t>
            </a:r>
            <a:r>
              <a:rPr lang="en-GB" sz="3600" b="1" dirty="0">
                <a:solidFill>
                  <a:srgbClr val="FF0000"/>
                </a:solidFill>
              </a:rPr>
              <a:t>. </a:t>
            </a:r>
            <a:r>
              <a:rPr lang="en-IE" dirty="0"/>
              <a:t/>
            </a:r>
            <a:br>
              <a:rPr lang="en-IE" dirty="0"/>
            </a:br>
            <a:endParaRPr lang="en-IE" dirty="0"/>
          </a:p>
        </p:txBody>
      </p:sp>
      <p:sp>
        <p:nvSpPr>
          <p:cNvPr id="3" name="Content Placeholder 2"/>
          <p:cNvSpPr>
            <a:spLocks noGrp="1"/>
          </p:cNvSpPr>
          <p:nvPr>
            <p:ph idx="1"/>
          </p:nvPr>
        </p:nvSpPr>
        <p:spPr>
          <a:xfrm>
            <a:off x="6084168" y="980728"/>
            <a:ext cx="3059832" cy="5688632"/>
          </a:xfrm>
        </p:spPr>
        <p:txBody>
          <a:bodyPr>
            <a:normAutofit fontScale="92500" lnSpcReduction="20000"/>
          </a:bodyPr>
          <a:lstStyle/>
          <a:p>
            <a:r>
              <a:rPr lang="en-IE" dirty="0" smtClean="0"/>
              <a:t>1.Dírigh </a:t>
            </a:r>
            <a:r>
              <a:rPr lang="en-IE" dirty="0" err="1"/>
              <a:t>ga</a:t>
            </a:r>
            <a:r>
              <a:rPr lang="en-IE" dirty="0"/>
              <a:t> </a:t>
            </a:r>
            <a:r>
              <a:rPr lang="en-IE" dirty="0" err="1"/>
              <a:t>solais</a:t>
            </a:r>
            <a:r>
              <a:rPr lang="en-IE" dirty="0"/>
              <a:t> </a:t>
            </a:r>
            <a:r>
              <a:rPr lang="en-IE" dirty="0" err="1"/>
              <a:t>ag</a:t>
            </a:r>
            <a:r>
              <a:rPr lang="en-IE" dirty="0"/>
              <a:t> </a:t>
            </a:r>
            <a:r>
              <a:rPr lang="en-IE" dirty="0" err="1"/>
              <a:t>uilleann</a:t>
            </a:r>
            <a:r>
              <a:rPr lang="en-IE" dirty="0"/>
              <a:t> </a:t>
            </a:r>
            <a:r>
              <a:rPr lang="en-IE" dirty="0" err="1"/>
              <a:t>ar</a:t>
            </a:r>
            <a:r>
              <a:rPr lang="en-IE" dirty="0"/>
              <a:t> </a:t>
            </a:r>
            <a:r>
              <a:rPr lang="en-IE" dirty="0" err="1"/>
              <a:t>leith</a:t>
            </a:r>
            <a:r>
              <a:rPr lang="en-IE" dirty="0"/>
              <a:t> </a:t>
            </a:r>
            <a:r>
              <a:rPr lang="en-IE" dirty="0" err="1"/>
              <a:t>i</a:t>
            </a:r>
            <a:r>
              <a:rPr lang="en-IE" dirty="0"/>
              <a:t> </a:t>
            </a:r>
            <a:r>
              <a:rPr lang="en-IE" dirty="0" err="1"/>
              <a:t>dtreo</a:t>
            </a:r>
            <a:r>
              <a:rPr lang="en-IE" dirty="0"/>
              <a:t> an </a:t>
            </a:r>
            <a:r>
              <a:rPr lang="en-IE" dirty="0" err="1"/>
              <a:t>scátháin</a:t>
            </a:r>
            <a:r>
              <a:rPr lang="en-IE" dirty="0"/>
              <a:t>.</a:t>
            </a:r>
          </a:p>
          <a:p>
            <a:r>
              <a:rPr lang="en-IE" dirty="0" smtClean="0"/>
              <a:t>2.Tarraing </a:t>
            </a:r>
            <a:r>
              <a:rPr lang="en-IE" dirty="0" err="1"/>
              <a:t>líne</a:t>
            </a:r>
            <a:r>
              <a:rPr lang="en-IE" dirty="0"/>
              <a:t> </a:t>
            </a:r>
            <a:r>
              <a:rPr lang="en-IE" dirty="0" err="1"/>
              <a:t>ar</a:t>
            </a:r>
            <a:r>
              <a:rPr lang="en-IE" dirty="0"/>
              <a:t> an </a:t>
            </a:r>
            <a:r>
              <a:rPr lang="en-IE" dirty="0" err="1"/>
              <a:t>bpáipéar</a:t>
            </a:r>
            <a:r>
              <a:rPr lang="en-IE" dirty="0"/>
              <a:t> a </a:t>
            </a:r>
            <a:r>
              <a:rPr lang="en-IE" dirty="0" err="1"/>
              <a:t>léiríonn</a:t>
            </a:r>
            <a:r>
              <a:rPr lang="en-IE" dirty="0"/>
              <a:t> </a:t>
            </a:r>
            <a:r>
              <a:rPr lang="en-IE" dirty="0" err="1"/>
              <a:t>treo</a:t>
            </a:r>
            <a:r>
              <a:rPr lang="en-IE" dirty="0"/>
              <a:t> an </a:t>
            </a:r>
            <a:r>
              <a:rPr lang="en-IE" dirty="0" err="1"/>
              <a:t>ga</a:t>
            </a:r>
            <a:r>
              <a:rPr lang="en-IE" dirty="0"/>
              <a:t> </a:t>
            </a:r>
            <a:r>
              <a:rPr lang="en-IE" dirty="0" err="1"/>
              <a:t>ionsaitheach</a:t>
            </a:r>
            <a:r>
              <a:rPr lang="en-IE" dirty="0"/>
              <a:t> (incident ray) </a:t>
            </a:r>
            <a:r>
              <a:rPr lang="en-IE" dirty="0" smtClean="0"/>
              <a:t>&amp; </a:t>
            </a:r>
            <a:r>
              <a:rPr lang="en-IE" dirty="0" err="1"/>
              <a:t>treo</a:t>
            </a:r>
            <a:r>
              <a:rPr lang="en-IE" dirty="0"/>
              <a:t> an </a:t>
            </a:r>
            <a:r>
              <a:rPr lang="en-IE" dirty="0" err="1"/>
              <a:t>ga</a:t>
            </a:r>
            <a:r>
              <a:rPr lang="en-IE" dirty="0"/>
              <a:t> </a:t>
            </a:r>
            <a:r>
              <a:rPr lang="en-IE" dirty="0" err="1" smtClean="0"/>
              <a:t>frithchaite</a:t>
            </a:r>
            <a:r>
              <a:rPr lang="en-IE" dirty="0" smtClean="0"/>
              <a:t>.  </a:t>
            </a:r>
            <a:r>
              <a:rPr lang="en-IE" dirty="0" err="1"/>
              <a:t>Tarraing</a:t>
            </a:r>
            <a:r>
              <a:rPr lang="en-IE" dirty="0"/>
              <a:t> </a:t>
            </a:r>
            <a:r>
              <a:rPr lang="en-IE" dirty="0" err="1"/>
              <a:t>líne</a:t>
            </a:r>
            <a:r>
              <a:rPr lang="en-IE" dirty="0"/>
              <a:t> </a:t>
            </a:r>
            <a:r>
              <a:rPr lang="en-IE" dirty="0" err="1"/>
              <a:t>chun</a:t>
            </a:r>
            <a:r>
              <a:rPr lang="en-IE" dirty="0"/>
              <a:t> </a:t>
            </a:r>
            <a:r>
              <a:rPr lang="en-IE" dirty="0" err="1"/>
              <a:t>suíomh</a:t>
            </a:r>
            <a:r>
              <a:rPr lang="en-IE" dirty="0"/>
              <a:t> an </a:t>
            </a:r>
            <a:r>
              <a:rPr lang="en-IE" dirty="0" err="1"/>
              <a:t>scátháin</a:t>
            </a:r>
            <a:r>
              <a:rPr lang="en-IE" dirty="0"/>
              <a:t> a </a:t>
            </a:r>
            <a:r>
              <a:rPr lang="en-IE" dirty="0" err="1"/>
              <a:t>léiriú</a:t>
            </a:r>
            <a:r>
              <a:rPr lang="en-IE" dirty="0"/>
              <a:t>.</a:t>
            </a:r>
          </a:p>
          <a:p>
            <a:endParaRPr lang="en-IE" dirty="0"/>
          </a:p>
        </p:txBody>
      </p:sp>
      <p:grpSp>
        <p:nvGrpSpPr>
          <p:cNvPr id="4" name="Group 2"/>
          <p:cNvGrpSpPr>
            <a:grpSpLocks/>
          </p:cNvGrpSpPr>
          <p:nvPr/>
        </p:nvGrpSpPr>
        <p:grpSpPr bwMode="auto">
          <a:xfrm>
            <a:off x="-1560206" y="980728"/>
            <a:ext cx="7859585" cy="5389084"/>
            <a:chOff x="-1260" y="101"/>
            <a:chExt cx="6659" cy="468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01"/>
              <a:ext cx="6659" cy="46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720" y="641"/>
              <a:ext cx="1979" cy="539"/>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E" sz="2400" b="1" i="0" u="none" strike="noStrike" cap="none" normalizeH="0" baseline="0" dirty="0" err="1" smtClean="0">
                  <a:ln>
                    <a:noFill/>
                  </a:ln>
                  <a:solidFill>
                    <a:srgbClr val="D60093"/>
                  </a:solidFill>
                  <a:effectLst/>
                  <a:latin typeface="Tahoma" pitchFamily="34" charset="0"/>
                  <a:cs typeface="Arial" pitchFamily="34" charset="0"/>
                </a:rPr>
                <a:t>Bosca</a:t>
              </a:r>
              <a:r>
                <a:rPr kumimoji="0" lang="en-IE" sz="2400" b="1" i="0" u="none" strike="noStrike" cap="none" normalizeH="0" baseline="0" dirty="0" smtClean="0">
                  <a:ln>
                    <a:noFill/>
                  </a:ln>
                  <a:solidFill>
                    <a:srgbClr val="D60093"/>
                  </a:solidFill>
                  <a:effectLst/>
                  <a:latin typeface="Tahoma" pitchFamily="34" charset="0"/>
                  <a:cs typeface="Arial" pitchFamily="34" charset="0"/>
                </a:rPr>
                <a:t> </a:t>
              </a:r>
              <a:r>
                <a:rPr kumimoji="0" lang="en-IE" sz="2400" b="1" i="0" u="none" strike="noStrike" cap="none" normalizeH="0" baseline="0" dirty="0" err="1" smtClean="0">
                  <a:ln>
                    <a:noFill/>
                  </a:ln>
                  <a:solidFill>
                    <a:srgbClr val="D60093"/>
                  </a:solidFill>
                  <a:effectLst/>
                  <a:latin typeface="Tahoma" pitchFamily="34" charset="0"/>
                  <a:cs typeface="Arial" pitchFamily="34" charset="0"/>
                </a:rPr>
                <a:t>solais</a:t>
              </a:r>
              <a:endParaRPr kumimoji="0" lang="en-US" sz="2400" b="0" i="0" u="none" strike="noStrike" cap="none" normalizeH="0" baseline="0" dirty="0" smtClean="0">
                <a:ln>
                  <a:noFill/>
                </a:ln>
                <a:solidFill>
                  <a:srgbClr val="D60093"/>
                </a:solidFill>
                <a:effectLst/>
                <a:latin typeface="Arial" pitchFamily="34" charset="0"/>
                <a:cs typeface="Arial" pitchFamily="34" charset="0"/>
              </a:endParaRPr>
            </a:p>
          </p:txBody>
        </p:sp>
        <p:sp>
          <p:nvSpPr>
            <p:cNvPr id="6" name="Text Box 5"/>
            <p:cNvSpPr txBox="1">
              <a:spLocks noChangeArrowheads="1"/>
            </p:cNvSpPr>
            <p:nvPr/>
          </p:nvSpPr>
          <p:spPr bwMode="auto">
            <a:xfrm>
              <a:off x="3691" y="821"/>
              <a:ext cx="1306" cy="391"/>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IE" sz="2400" b="1" i="0" u="none" strike="noStrike" cap="none" normalizeH="0" baseline="0" dirty="0" err="1" smtClean="0">
                  <a:ln>
                    <a:noFill/>
                  </a:ln>
                  <a:solidFill>
                    <a:srgbClr val="D60093"/>
                  </a:solidFill>
                  <a:effectLst/>
                  <a:latin typeface="Tahoma" pitchFamily="34" charset="0"/>
                  <a:cs typeface="Arial" pitchFamily="34" charset="0"/>
                </a:rPr>
                <a:t>Scátháin</a:t>
              </a:r>
              <a:endParaRPr kumimoji="0" lang="en-US" sz="2400" b="0" i="0" u="none" strike="noStrike" cap="none" normalizeH="0" baseline="0" dirty="0" smtClean="0">
                <a:ln>
                  <a:noFill/>
                </a:ln>
                <a:solidFill>
                  <a:srgbClr val="D60093"/>
                </a:solidFill>
                <a:effectLst/>
                <a:latin typeface="Arial" pitchFamily="34" charset="0"/>
                <a:cs typeface="Arial" pitchFamily="34" charset="0"/>
              </a:endParaRPr>
            </a:p>
          </p:txBody>
        </p:sp>
      </p:grpSp>
      <p:cxnSp>
        <p:nvCxnSpPr>
          <p:cNvPr id="11" name="Straight Arrow Connector 10"/>
          <p:cNvCxnSpPr/>
          <p:nvPr/>
        </p:nvCxnSpPr>
        <p:spPr>
          <a:xfrm>
            <a:off x="4427984" y="2259240"/>
            <a:ext cx="864096" cy="1889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141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72992"/>
            <a:ext cx="8229600" cy="922114"/>
          </a:xfrm>
        </p:spPr>
        <p:txBody>
          <a:bodyPr/>
          <a:lstStyle/>
          <a:p>
            <a:pPr algn="l"/>
            <a:r>
              <a:rPr lang="en-IE" b="1" dirty="0" err="1" smtClean="0">
                <a:solidFill>
                  <a:srgbClr val="FF0000"/>
                </a:solidFill>
              </a:rPr>
              <a:t>Torthaí</a:t>
            </a:r>
            <a:r>
              <a:rPr lang="en-IE" b="1" dirty="0" smtClean="0">
                <a:solidFill>
                  <a:srgbClr val="FF0000"/>
                </a:solidFill>
              </a:rPr>
              <a:t>:</a:t>
            </a:r>
            <a:endParaRPr lang="en-IE"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256" y="188640"/>
            <a:ext cx="6696744" cy="3603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4005064"/>
            <a:ext cx="8640960" cy="2800767"/>
          </a:xfrm>
          <a:prstGeom prst="rect">
            <a:avLst/>
          </a:prstGeom>
          <a:noFill/>
        </p:spPr>
        <p:txBody>
          <a:bodyPr wrap="square" rtlCol="0">
            <a:spAutoFit/>
          </a:bodyPr>
          <a:lstStyle/>
          <a:p>
            <a:r>
              <a:rPr lang="en-GB" sz="2800" b="1" dirty="0" err="1"/>
              <a:t>Uilleann</a:t>
            </a:r>
            <a:r>
              <a:rPr lang="en-GB" sz="2800" b="1" dirty="0"/>
              <a:t> </a:t>
            </a:r>
            <a:r>
              <a:rPr lang="en-GB" sz="2800" b="1" dirty="0" err="1"/>
              <a:t>ionsaitheach</a:t>
            </a:r>
            <a:r>
              <a:rPr lang="en-GB" sz="2800" b="1" dirty="0"/>
              <a:t> = __________  </a:t>
            </a:r>
            <a:endParaRPr lang="en-GB" sz="2800" b="1" dirty="0" smtClean="0"/>
          </a:p>
          <a:p>
            <a:r>
              <a:rPr lang="en-GB" sz="2800" b="1" dirty="0" err="1" smtClean="0"/>
              <a:t>Uilleann</a:t>
            </a:r>
            <a:r>
              <a:rPr lang="en-GB" sz="2800" b="1" dirty="0" smtClean="0"/>
              <a:t> </a:t>
            </a:r>
            <a:r>
              <a:rPr lang="en-GB" sz="2800" b="1" dirty="0" err="1"/>
              <a:t>frithchaite</a:t>
            </a:r>
            <a:r>
              <a:rPr lang="en-GB" sz="2800" b="1" dirty="0"/>
              <a:t> = _____________</a:t>
            </a:r>
            <a:endParaRPr lang="en-IE" sz="2800" dirty="0"/>
          </a:p>
          <a:p>
            <a:r>
              <a:rPr lang="en-GB" sz="2800" b="1" dirty="0"/>
              <a:t> </a:t>
            </a:r>
            <a:endParaRPr lang="en-GB" sz="2800" b="1" dirty="0" smtClean="0"/>
          </a:p>
          <a:p>
            <a:r>
              <a:rPr lang="en-GB" sz="3200" b="1" dirty="0" err="1" smtClean="0">
                <a:solidFill>
                  <a:srgbClr val="FF0000"/>
                </a:solidFill>
              </a:rPr>
              <a:t>Conclúid</a:t>
            </a:r>
            <a:r>
              <a:rPr lang="en-GB" sz="3200" b="1" dirty="0" smtClean="0">
                <a:solidFill>
                  <a:srgbClr val="FF0000"/>
                </a:solidFill>
              </a:rPr>
              <a:t>:</a:t>
            </a:r>
            <a:endParaRPr lang="en-IE" sz="3200" dirty="0">
              <a:solidFill>
                <a:srgbClr val="FF0000"/>
              </a:solidFill>
            </a:endParaRPr>
          </a:p>
          <a:p>
            <a:r>
              <a:rPr lang="en-GB" sz="2400" dirty="0">
                <a:solidFill>
                  <a:srgbClr val="FF0000"/>
                </a:solidFill>
              </a:rPr>
              <a:t>Cad a   </a:t>
            </a:r>
            <a:r>
              <a:rPr lang="en-GB" sz="2400" dirty="0" err="1">
                <a:solidFill>
                  <a:srgbClr val="FF0000"/>
                </a:solidFill>
              </a:rPr>
              <a:t>thugann</a:t>
            </a:r>
            <a:r>
              <a:rPr lang="en-GB" sz="2400" dirty="0">
                <a:solidFill>
                  <a:srgbClr val="FF0000"/>
                </a:solidFill>
              </a:rPr>
              <a:t> </a:t>
            </a:r>
            <a:r>
              <a:rPr lang="en-GB" sz="2400" dirty="0" err="1">
                <a:solidFill>
                  <a:srgbClr val="FF0000"/>
                </a:solidFill>
              </a:rPr>
              <a:t>tú</a:t>
            </a:r>
            <a:r>
              <a:rPr lang="en-GB" sz="2400" dirty="0">
                <a:solidFill>
                  <a:srgbClr val="FF0000"/>
                </a:solidFill>
              </a:rPr>
              <a:t> </a:t>
            </a:r>
            <a:r>
              <a:rPr lang="en-GB" sz="2400" dirty="0" err="1">
                <a:solidFill>
                  <a:srgbClr val="FF0000"/>
                </a:solidFill>
              </a:rPr>
              <a:t>faoi</a:t>
            </a:r>
            <a:r>
              <a:rPr lang="en-GB" sz="2400" dirty="0">
                <a:solidFill>
                  <a:srgbClr val="FF0000"/>
                </a:solidFill>
              </a:rPr>
              <a:t> </a:t>
            </a:r>
            <a:r>
              <a:rPr lang="en-GB" sz="2400" dirty="0" err="1">
                <a:solidFill>
                  <a:srgbClr val="FF0000"/>
                </a:solidFill>
              </a:rPr>
              <a:t>ndeara</a:t>
            </a:r>
            <a:r>
              <a:rPr lang="en-GB" sz="2400" dirty="0">
                <a:solidFill>
                  <a:srgbClr val="FF0000"/>
                </a:solidFill>
              </a:rPr>
              <a:t> </a:t>
            </a:r>
            <a:r>
              <a:rPr lang="en-GB" sz="2400" dirty="0" err="1">
                <a:solidFill>
                  <a:srgbClr val="FF0000"/>
                </a:solidFill>
              </a:rPr>
              <a:t>faoi</a:t>
            </a:r>
            <a:r>
              <a:rPr lang="en-GB" sz="2400" dirty="0">
                <a:solidFill>
                  <a:srgbClr val="FF0000"/>
                </a:solidFill>
              </a:rPr>
              <a:t> </a:t>
            </a:r>
            <a:r>
              <a:rPr lang="en-GB" sz="2400" dirty="0" err="1">
                <a:solidFill>
                  <a:srgbClr val="FF0000"/>
                </a:solidFill>
              </a:rPr>
              <a:t>na</a:t>
            </a:r>
            <a:r>
              <a:rPr lang="en-GB" sz="2400" dirty="0">
                <a:solidFill>
                  <a:srgbClr val="FF0000"/>
                </a:solidFill>
              </a:rPr>
              <a:t> </a:t>
            </a:r>
            <a:r>
              <a:rPr lang="en-GB" sz="2400" dirty="0" err="1">
                <a:solidFill>
                  <a:srgbClr val="FF0000"/>
                </a:solidFill>
              </a:rPr>
              <a:t>luachanna</a:t>
            </a:r>
            <a:r>
              <a:rPr lang="en-GB" sz="2400" dirty="0">
                <a:solidFill>
                  <a:srgbClr val="FF0000"/>
                </a:solidFill>
              </a:rPr>
              <a:t> </a:t>
            </a:r>
            <a:r>
              <a:rPr lang="en-GB" sz="2400" dirty="0" err="1">
                <a:solidFill>
                  <a:srgbClr val="FF0000"/>
                </a:solidFill>
              </a:rPr>
              <a:t>atá</a:t>
            </a:r>
            <a:r>
              <a:rPr lang="en-GB" sz="2400" dirty="0">
                <a:solidFill>
                  <a:srgbClr val="FF0000"/>
                </a:solidFill>
              </a:rPr>
              <a:t> </a:t>
            </a:r>
            <a:r>
              <a:rPr lang="en-GB" sz="2400" dirty="0" err="1">
                <a:solidFill>
                  <a:srgbClr val="FF0000"/>
                </a:solidFill>
              </a:rPr>
              <a:t>faighte</a:t>
            </a:r>
            <a:r>
              <a:rPr lang="en-GB" sz="2400" dirty="0">
                <a:solidFill>
                  <a:srgbClr val="FF0000"/>
                </a:solidFill>
              </a:rPr>
              <a:t> </a:t>
            </a:r>
            <a:r>
              <a:rPr lang="en-GB" sz="2400" dirty="0" err="1">
                <a:solidFill>
                  <a:srgbClr val="FF0000"/>
                </a:solidFill>
              </a:rPr>
              <a:t>agat</a:t>
            </a:r>
            <a:r>
              <a:rPr lang="en-GB" sz="2400" dirty="0">
                <a:solidFill>
                  <a:srgbClr val="FF0000"/>
                </a:solidFill>
              </a:rPr>
              <a:t>? </a:t>
            </a:r>
            <a:r>
              <a:rPr lang="en-GB" dirty="0"/>
              <a:t>____________________</a:t>
            </a:r>
            <a:endParaRPr lang="en-IE" dirty="0"/>
          </a:p>
          <a:p>
            <a:r>
              <a:rPr lang="en-GB" dirty="0"/>
              <a:t>________________________________________________________________________</a:t>
            </a:r>
            <a:endParaRPr lang="en-IE" dirty="0"/>
          </a:p>
        </p:txBody>
      </p:sp>
    </p:spTree>
    <p:extLst>
      <p:ext uri="{BB962C8B-B14F-4D97-AF65-F5344CB8AC3E}">
        <p14:creationId xmlns:p14="http://schemas.microsoft.com/office/powerpoint/2010/main" val="3958511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38736" cy="1143000"/>
          </a:xfrm>
        </p:spPr>
        <p:txBody>
          <a:bodyPr>
            <a:normAutofit fontScale="90000"/>
          </a:bodyPr>
          <a:lstStyle/>
          <a:p>
            <a:pPr algn="l"/>
            <a:r>
              <a:rPr lang="en-GB" b="1" dirty="0" smtClean="0">
                <a:solidFill>
                  <a:srgbClr val="D60093"/>
                </a:solidFill>
              </a:rPr>
              <a:t>(j) </a:t>
            </a:r>
            <a:r>
              <a:rPr lang="en-GB" b="1" dirty="0" err="1" smtClean="0">
                <a:solidFill>
                  <a:srgbClr val="D60093"/>
                </a:solidFill>
              </a:rPr>
              <a:t>Peireascóp</a:t>
            </a:r>
            <a:r>
              <a:rPr lang="en-GB" b="1" dirty="0" smtClean="0">
                <a:solidFill>
                  <a:srgbClr val="D60093"/>
                </a:solidFill>
              </a:rPr>
              <a:t> </a:t>
            </a:r>
            <a:r>
              <a:rPr lang="en-GB" b="1" dirty="0">
                <a:solidFill>
                  <a:srgbClr val="D60093"/>
                </a:solidFill>
              </a:rPr>
              <a:t>a </a:t>
            </a:r>
            <a:r>
              <a:rPr lang="en-GB" b="1" dirty="0" err="1">
                <a:solidFill>
                  <a:srgbClr val="D60093"/>
                </a:solidFill>
              </a:rPr>
              <a:t>dhéanamh</a:t>
            </a:r>
            <a:endParaRPr lang="en-IE" dirty="0">
              <a:solidFill>
                <a:srgbClr val="D60093"/>
              </a:solidFill>
            </a:endParaRPr>
          </a:p>
        </p:txBody>
      </p:sp>
      <p:pic>
        <p:nvPicPr>
          <p:cNvPr id="3074" name="Picture 2" descr="http://sylviashow.com/sites/default/files/episode-photos/periscope8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88640"/>
            <a:ext cx="534038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uuuu.com/submarines/pictur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73" y="2591718"/>
            <a:ext cx="5019675"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ngolfwetrust.com/golf-central/content/binary/Ryder-Cup-Spectat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68104"/>
            <a:ext cx="3888432" cy="2529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2024844"/>
            <a:ext cx="3024336" cy="523220"/>
          </a:xfrm>
          <a:prstGeom prst="rect">
            <a:avLst/>
          </a:prstGeom>
          <a:noFill/>
        </p:spPr>
        <p:txBody>
          <a:bodyPr wrap="square" rtlCol="0">
            <a:spAutoFit/>
          </a:bodyPr>
          <a:lstStyle/>
          <a:p>
            <a:r>
              <a:rPr lang="en-IE" sz="2800" b="1" dirty="0" smtClean="0">
                <a:solidFill>
                  <a:srgbClr val="FF0000"/>
                </a:solidFill>
              </a:rPr>
              <a:t>I Submarines</a:t>
            </a:r>
            <a:endParaRPr lang="en-IE" sz="2800" b="1" dirty="0">
              <a:solidFill>
                <a:srgbClr val="FF0000"/>
              </a:solidFill>
            </a:endParaRPr>
          </a:p>
        </p:txBody>
      </p:sp>
      <p:sp>
        <p:nvSpPr>
          <p:cNvPr id="5" name="Down Arrow 4"/>
          <p:cNvSpPr/>
          <p:nvPr/>
        </p:nvSpPr>
        <p:spPr>
          <a:xfrm>
            <a:off x="2563598" y="2286454"/>
            <a:ext cx="216024" cy="4680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1691680" y="5949280"/>
            <a:ext cx="3096344" cy="830997"/>
          </a:xfrm>
          <a:prstGeom prst="rect">
            <a:avLst/>
          </a:prstGeom>
          <a:noFill/>
        </p:spPr>
        <p:txBody>
          <a:bodyPr wrap="square" rtlCol="0">
            <a:spAutoFit/>
          </a:bodyPr>
          <a:lstStyle/>
          <a:p>
            <a:r>
              <a:rPr lang="en-IE" sz="2400" b="1" dirty="0" smtClean="0">
                <a:solidFill>
                  <a:srgbClr val="FF0000"/>
                </a:solidFill>
              </a:rPr>
              <a:t>Chun </a:t>
            </a:r>
            <a:r>
              <a:rPr lang="en-IE" sz="2400" b="1" dirty="0" err="1" smtClean="0">
                <a:solidFill>
                  <a:srgbClr val="FF0000"/>
                </a:solidFill>
              </a:rPr>
              <a:t>rudaí</a:t>
            </a:r>
            <a:r>
              <a:rPr lang="en-IE" sz="2400" b="1" dirty="0" smtClean="0">
                <a:solidFill>
                  <a:srgbClr val="FF0000"/>
                </a:solidFill>
              </a:rPr>
              <a:t> a </a:t>
            </a:r>
            <a:r>
              <a:rPr lang="en-IE" sz="2400" b="1" dirty="0" err="1" smtClean="0">
                <a:solidFill>
                  <a:srgbClr val="FF0000"/>
                </a:solidFill>
              </a:rPr>
              <a:t>fheicáil</a:t>
            </a:r>
            <a:r>
              <a:rPr lang="en-IE" sz="2400" b="1" dirty="0" smtClean="0">
                <a:solidFill>
                  <a:srgbClr val="FF0000"/>
                </a:solidFill>
              </a:rPr>
              <a:t> I </a:t>
            </a:r>
            <a:r>
              <a:rPr lang="en-IE" sz="2400" b="1" dirty="0" err="1" smtClean="0">
                <a:solidFill>
                  <a:srgbClr val="FF0000"/>
                </a:solidFill>
              </a:rPr>
              <a:t>cluichí</a:t>
            </a:r>
            <a:r>
              <a:rPr lang="en-IE" sz="2400" b="1" dirty="0" smtClean="0">
                <a:solidFill>
                  <a:srgbClr val="FF0000"/>
                </a:solidFill>
              </a:rPr>
              <a:t> Golf </a:t>
            </a:r>
            <a:r>
              <a:rPr lang="en-IE" sz="2400" b="1" dirty="0" err="1" smtClean="0">
                <a:solidFill>
                  <a:srgbClr val="FF0000"/>
                </a:solidFill>
              </a:rPr>
              <a:t>srl</a:t>
            </a:r>
            <a:r>
              <a:rPr lang="en-IE" sz="2400" b="1" dirty="0" smtClean="0">
                <a:solidFill>
                  <a:srgbClr val="FF0000"/>
                </a:solidFill>
              </a:rPr>
              <a:t>..</a:t>
            </a:r>
            <a:endParaRPr lang="en-IE" sz="2400" b="1" dirty="0">
              <a:solidFill>
                <a:srgbClr val="FF0000"/>
              </a:solidFill>
            </a:endParaRPr>
          </a:p>
        </p:txBody>
      </p:sp>
      <p:sp>
        <p:nvSpPr>
          <p:cNvPr id="7" name="Right Arrow 6"/>
          <p:cNvSpPr/>
          <p:nvPr/>
        </p:nvSpPr>
        <p:spPr>
          <a:xfrm>
            <a:off x="4139952" y="5544469"/>
            <a:ext cx="1041496" cy="26079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569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9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1350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12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10750"/>
                                  </p:stCondLst>
                                  <p:childTnLst>
                                    <p:set>
                                      <p:cBhvr>
                                        <p:cTn id="16" dur="1" fill="hold">
                                          <p:stCondLst>
                                            <p:cond delay="0"/>
                                          </p:stCondLst>
                                        </p:cTn>
                                        <p:tgtEl>
                                          <p:spTgt spid="3078"/>
                                        </p:tgtEl>
                                        <p:attrNameLst>
                                          <p:attrName>style.visibility</p:attrName>
                                        </p:attrNameLst>
                                      </p:cBhvr>
                                      <p:to>
                                        <p:strVal val="visible"/>
                                      </p:to>
                                    </p:set>
                                    <p:animEffect transition="in" filter="barn(inVertical)">
                                      <p:cBhvr>
                                        <p:cTn id="17" dur="875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D60093"/>
                </a:solidFill>
              </a:rPr>
              <a:t>An </a:t>
            </a:r>
            <a:r>
              <a:rPr lang="en-IE" b="1" dirty="0" err="1" smtClean="0">
                <a:solidFill>
                  <a:srgbClr val="D60093"/>
                </a:solidFill>
              </a:rPr>
              <a:t>Iniúcadh</a:t>
            </a:r>
            <a:r>
              <a:rPr lang="en-IE" b="1" dirty="0" smtClean="0">
                <a:solidFill>
                  <a:srgbClr val="D60093"/>
                </a:solidFill>
              </a:rPr>
              <a:t>: </a:t>
            </a:r>
            <a:endParaRPr lang="en-IE" b="1" dirty="0">
              <a:solidFill>
                <a:srgbClr val="D60093"/>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5"/>
            <a:ext cx="6264696" cy="51145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27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1143000"/>
          </a:xfrm>
        </p:spPr>
        <p:txBody>
          <a:bodyPr>
            <a:normAutofit fontScale="90000"/>
          </a:bodyPr>
          <a:lstStyle/>
          <a:p>
            <a:r>
              <a:rPr lang="en-GB" b="1" dirty="0" smtClean="0">
                <a:solidFill>
                  <a:srgbClr val="FF0000"/>
                </a:solidFill>
              </a:rPr>
              <a:t>(j) </a:t>
            </a:r>
            <a:r>
              <a:rPr lang="en-GB" b="1" dirty="0" err="1" smtClean="0">
                <a:solidFill>
                  <a:srgbClr val="FF0000"/>
                </a:solidFill>
              </a:rPr>
              <a:t>Feidhmeanna</a:t>
            </a:r>
            <a:r>
              <a:rPr lang="en-GB" b="1" dirty="0" smtClean="0">
                <a:solidFill>
                  <a:srgbClr val="FF0000"/>
                </a:solidFill>
              </a:rPr>
              <a:t> </a:t>
            </a:r>
            <a:r>
              <a:rPr lang="en-GB" b="1" dirty="0" err="1">
                <a:solidFill>
                  <a:srgbClr val="FF0000"/>
                </a:solidFill>
              </a:rPr>
              <a:t>Frithchaitheamh</a:t>
            </a:r>
            <a:r>
              <a:rPr lang="en-IE" dirty="0"/>
              <a:t/>
            </a:r>
            <a:br>
              <a:rPr lang="en-IE" dirty="0"/>
            </a:br>
            <a:endParaRPr lang="en-IE" dirty="0"/>
          </a:p>
        </p:txBody>
      </p:sp>
      <p:sp>
        <p:nvSpPr>
          <p:cNvPr id="3" name="Content Placeholder 2"/>
          <p:cNvSpPr>
            <a:spLocks noGrp="1"/>
          </p:cNvSpPr>
          <p:nvPr>
            <p:ph idx="1"/>
          </p:nvPr>
        </p:nvSpPr>
        <p:spPr>
          <a:xfrm>
            <a:off x="395536" y="1124744"/>
            <a:ext cx="5544616" cy="5616624"/>
          </a:xfrm>
        </p:spPr>
        <p:txBody>
          <a:bodyPr>
            <a:normAutofit/>
          </a:bodyPr>
          <a:lstStyle/>
          <a:p>
            <a:r>
              <a:rPr lang="en-GB" sz="4400" dirty="0" err="1" smtClean="0"/>
              <a:t>Peireascóp</a:t>
            </a:r>
            <a:endParaRPr lang="en-IE" sz="4400" dirty="0"/>
          </a:p>
          <a:p>
            <a:r>
              <a:rPr lang="en-GB" sz="4400" dirty="0" err="1" smtClean="0"/>
              <a:t>Scátháin</a:t>
            </a:r>
            <a:r>
              <a:rPr lang="en-GB" sz="4400" dirty="0" smtClean="0"/>
              <a:t> </a:t>
            </a:r>
            <a:r>
              <a:rPr lang="en-GB" sz="4400" dirty="0" err="1"/>
              <a:t>i</a:t>
            </a:r>
            <a:r>
              <a:rPr lang="en-GB" sz="4400" dirty="0"/>
              <a:t> </a:t>
            </a:r>
            <a:r>
              <a:rPr lang="en-GB" sz="4400" dirty="0" err="1"/>
              <a:t>gcarranna</a:t>
            </a:r>
            <a:r>
              <a:rPr lang="en-GB" sz="4400" dirty="0"/>
              <a:t> </a:t>
            </a:r>
            <a:r>
              <a:rPr lang="en-GB" sz="4400" dirty="0" smtClean="0"/>
              <a:t>(</a:t>
            </a:r>
            <a:r>
              <a:rPr lang="en-GB" sz="4400" dirty="0" err="1" smtClean="0"/>
              <a:t>slándála</a:t>
            </a:r>
            <a:r>
              <a:rPr lang="en-GB" sz="4400" dirty="0" smtClean="0"/>
              <a:t>)</a:t>
            </a:r>
            <a:endParaRPr lang="en-IE" sz="4400" dirty="0"/>
          </a:p>
          <a:p>
            <a:r>
              <a:rPr lang="en-GB" sz="4400" dirty="0" err="1" smtClean="0"/>
              <a:t>Scátháin</a:t>
            </a:r>
            <a:r>
              <a:rPr lang="en-GB" sz="4400" dirty="0" smtClean="0"/>
              <a:t> </a:t>
            </a:r>
            <a:r>
              <a:rPr lang="en-GB" sz="4400" dirty="0"/>
              <a:t>do </a:t>
            </a:r>
            <a:r>
              <a:rPr lang="en-GB" sz="4400" dirty="0" err="1"/>
              <a:t>smeidiú</a:t>
            </a:r>
            <a:endParaRPr lang="en-IE" sz="4400" dirty="0"/>
          </a:p>
          <a:p>
            <a:r>
              <a:rPr lang="en-GB" sz="4400" dirty="0" err="1" smtClean="0"/>
              <a:t>Micreascóp</a:t>
            </a:r>
            <a:endParaRPr lang="en-IE" sz="4400" dirty="0"/>
          </a:p>
          <a:p>
            <a:r>
              <a:rPr lang="en-GB" sz="4400" dirty="0" err="1" smtClean="0"/>
              <a:t>Scátháin</a:t>
            </a:r>
            <a:r>
              <a:rPr lang="en-GB" sz="4400" dirty="0" smtClean="0"/>
              <a:t> </a:t>
            </a:r>
            <a:r>
              <a:rPr lang="en-GB" sz="4400" dirty="0" err="1"/>
              <a:t>i</a:t>
            </a:r>
            <a:r>
              <a:rPr lang="en-GB" sz="4400" dirty="0"/>
              <a:t> </a:t>
            </a:r>
            <a:r>
              <a:rPr lang="en-GB" sz="4400" dirty="0" err="1"/>
              <a:t>dteach</a:t>
            </a:r>
            <a:r>
              <a:rPr lang="en-GB" sz="4400" dirty="0"/>
              <a:t> </a:t>
            </a:r>
            <a:r>
              <a:rPr lang="en-GB" sz="4400" dirty="0" err="1" smtClean="0"/>
              <a:t>solais</a:t>
            </a:r>
            <a:r>
              <a:rPr lang="en-GB" sz="4400" dirty="0" smtClean="0"/>
              <a:t>………..</a:t>
            </a:r>
            <a:endParaRPr lang="en-IE" sz="4400" dirty="0"/>
          </a:p>
          <a:p>
            <a:endParaRPr lang="en-IE" dirty="0"/>
          </a:p>
        </p:txBody>
      </p:sp>
      <p:pic>
        <p:nvPicPr>
          <p:cNvPr id="5122" name="Picture 2" descr="http://static.artfire.com/uploads/studio_gallery/thumbs/90745_1315662659_gallery_image_thumb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268760"/>
            <a:ext cx="33123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visualphotos.com/photo/1x6559996/security_mirror_in_a_corner_shop_t9803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487" y="3068960"/>
            <a:ext cx="3073251" cy="22146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gldproductions.com/images/product-images/Large-Make-Up-Mirro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524" y="4797152"/>
            <a:ext cx="2543175" cy="175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51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IE" dirty="0" smtClean="0">
                <a:solidFill>
                  <a:srgbClr val="D60093"/>
                </a:solidFill>
              </a:rPr>
              <a:t>(k) (</a:t>
            </a:r>
            <a:r>
              <a:rPr lang="en-IE" dirty="0" err="1" smtClean="0">
                <a:solidFill>
                  <a:srgbClr val="D60093"/>
                </a:solidFill>
              </a:rPr>
              <a:t>i</a:t>
            </a:r>
            <a:r>
              <a:rPr lang="en-IE" dirty="0" smtClean="0">
                <a:solidFill>
                  <a:srgbClr val="D60093"/>
                </a:solidFill>
              </a:rPr>
              <a:t>)</a:t>
            </a:r>
            <a:r>
              <a:rPr lang="en-GB" b="1" i="1" u="sng" dirty="0" err="1" smtClean="0">
                <a:solidFill>
                  <a:srgbClr val="D60093"/>
                </a:solidFill>
              </a:rPr>
              <a:t>Athraonadh</a:t>
            </a:r>
            <a:r>
              <a:rPr lang="en-IE" dirty="0"/>
              <a:t/>
            </a:r>
            <a:br>
              <a:rPr lang="en-IE" dirty="0"/>
            </a:br>
            <a:endParaRPr lang="en-IE" dirty="0"/>
          </a:p>
        </p:txBody>
      </p:sp>
      <p:sp>
        <p:nvSpPr>
          <p:cNvPr id="3" name="Content Placeholder 2"/>
          <p:cNvSpPr>
            <a:spLocks noGrp="1"/>
          </p:cNvSpPr>
          <p:nvPr>
            <p:ph idx="1"/>
          </p:nvPr>
        </p:nvSpPr>
        <p:spPr>
          <a:xfrm>
            <a:off x="179512" y="1124744"/>
            <a:ext cx="8507288" cy="5001419"/>
          </a:xfrm>
        </p:spPr>
        <p:txBody>
          <a:bodyPr/>
          <a:lstStyle/>
          <a:p>
            <a:pPr marL="0" indent="0">
              <a:buNone/>
            </a:pPr>
            <a:r>
              <a:rPr lang="en-GB" b="1" dirty="0" err="1" smtClean="0"/>
              <a:t>Lubadh</a:t>
            </a:r>
            <a:r>
              <a:rPr lang="en-GB" b="1" dirty="0" smtClean="0"/>
              <a:t> </a:t>
            </a:r>
            <a:r>
              <a:rPr lang="en-GB" b="1" dirty="0" err="1"/>
              <a:t>ga</a:t>
            </a:r>
            <a:r>
              <a:rPr lang="en-GB" b="1" dirty="0"/>
              <a:t> </a:t>
            </a:r>
            <a:r>
              <a:rPr lang="en-GB" b="1" dirty="0" err="1"/>
              <a:t>solais</a:t>
            </a:r>
            <a:r>
              <a:rPr lang="en-GB" b="1" dirty="0"/>
              <a:t> </a:t>
            </a:r>
            <a:r>
              <a:rPr lang="en-GB" b="1" dirty="0" err="1"/>
              <a:t>agus</a:t>
            </a:r>
            <a:r>
              <a:rPr lang="en-GB" b="1" dirty="0"/>
              <a:t> é </a:t>
            </a:r>
            <a:r>
              <a:rPr lang="en-GB" b="1" dirty="0" err="1"/>
              <a:t>ag</a:t>
            </a:r>
            <a:r>
              <a:rPr lang="en-GB" b="1" dirty="0"/>
              <a:t> </a:t>
            </a:r>
            <a:r>
              <a:rPr lang="en-GB" b="1" dirty="0" err="1"/>
              <a:t>dul</a:t>
            </a:r>
            <a:r>
              <a:rPr lang="en-GB" b="1" dirty="0"/>
              <a:t> ó </a:t>
            </a:r>
            <a:r>
              <a:rPr lang="en-GB" b="1" dirty="0" err="1"/>
              <a:t>mheán</a:t>
            </a:r>
            <a:r>
              <a:rPr lang="en-GB" b="1" dirty="0"/>
              <a:t> </a:t>
            </a:r>
            <a:r>
              <a:rPr lang="en-GB" b="1" dirty="0" smtClean="0"/>
              <a:t>(</a:t>
            </a:r>
            <a:r>
              <a:rPr lang="en-GB" b="1" dirty="0" err="1" smtClean="0"/>
              <a:t>solad</a:t>
            </a:r>
            <a:r>
              <a:rPr lang="en-GB" b="1" dirty="0" smtClean="0"/>
              <a:t>, </a:t>
            </a:r>
            <a:r>
              <a:rPr lang="en-GB" b="1" dirty="0" err="1" smtClean="0"/>
              <a:t>leacht</a:t>
            </a:r>
            <a:r>
              <a:rPr lang="en-GB" b="1" dirty="0" smtClean="0"/>
              <a:t> </a:t>
            </a:r>
            <a:r>
              <a:rPr lang="en-GB" b="1" dirty="0" err="1" smtClean="0"/>
              <a:t>nó</a:t>
            </a:r>
            <a:r>
              <a:rPr lang="en-GB" b="1" dirty="0" smtClean="0"/>
              <a:t> </a:t>
            </a:r>
            <a:r>
              <a:rPr lang="en-GB" b="1" dirty="0" err="1" smtClean="0"/>
              <a:t>gás</a:t>
            </a:r>
            <a:r>
              <a:rPr lang="en-GB" b="1" dirty="0" smtClean="0"/>
              <a:t>) </a:t>
            </a:r>
            <a:r>
              <a:rPr lang="en-GB" b="1" dirty="0" err="1" smtClean="0"/>
              <a:t>amháin</a:t>
            </a:r>
            <a:r>
              <a:rPr lang="en-GB" b="1" dirty="0" smtClean="0"/>
              <a:t>  </a:t>
            </a:r>
            <a:r>
              <a:rPr lang="en-GB" b="1" dirty="0"/>
              <a:t>go </a:t>
            </a:r>
            <a:r>
              <a:rPr lang="en-GB" b="1" dirty="0" err="1"/>
              <a:t>meán</a:t>
            </a:r>
            <a:r>
              <a:rPr lang="en-GB" b="1" dirty="0"/>
              <a:t> </a:t>
            </a:r>
            <a:r>
              <a:rPr lang="en-GB" b="1" dirty="0" err="1"/>
              <a:t>eile</a:t>
            </a:r>
            <a:endParaRPr lang="en-IE" dirty="0"/>
          </a:p>
        </p:txBody>
      </p:sp>
      <p:pic>
        <p:nvPicPr>
          <p:cNvPr id="1026" name="Picture 2" descr="http://chemicalparadigms.wikispaces.com/file/view/glass_of_water.jpg/33790805/glass_of_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037" y="2276872"/>
            <a:ext cx="2683411"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36912"/>
            <a:ext cx="1931219" cy="3235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92896"/>
            <a:ext cx="3816424" cy="3240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85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026" name="Picture 2" descr="http://www.playbasedlearning.com.au/wp-content/uploads/2011/06/IMG_15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55272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7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483667"/>
            <a:ext cx="8219256" cy="1426170"/>
          </a:xfrm>
        </p:spPr>
        <p:txBody>
          <a:bodyPr/>
          <a:lstStyle/>
          <a:p>
            <a:pPr algn="r"/>
            <a:r>
              <a:rPr lang="en-IE" b="1" dirty="0" smtClean="0">
                <a:solidFill>
                  <a:srgbClr val="0070C0"/>
                </a:solidFill>
              </a:rPr>
              <a:t>(a)Cad é </a:t>
            </a:r>
            <a:r>
              <a:rPr lang="en-IE" b="1" dirty="0" err="1" smtClean="0">
                <a:solidFill>
                  <a:srgbClr val="0070C0"/>
                </a:solidFill>
              </a:rPr>
              <a:t>Solas</a:t>
            </a:r>
            <a:r>
              <a:rPr lang="en-IE" b="1" dirty="0" smtClean="0">
                <a:solidFill>
                  <a:srgbClr val="0070C0"/>
                </a:solidFill>
              </a:rPr>
              <a:t>?</a:t>
            </a:r>
            <a:endParaRPr lang="en-IE" b="1" dirty="0">
              <a:solidFill>
                <a:srgbClr val="0070C0"/>
              </a:solidFill>
            </a:endParaRPr>
          </a:p>
        </p:txBody>
      </p:sp>
      <p:sp>
        <p:nvSpPr>
          <p:cNvPr id="3" name="Content Placeholder 2"/>
          <p:cNvSpPr>
            <a:spLocks noGrp="1"/>
          </p:cNvSpPr>
          <p:nvPr>
            <p:ph idx="1"/>
          </p:nvPr>
        </p:nvSpPr>
        <p:spPr>
          <a:xfrm>
            <a:off x="457200" y="2132856"/>
            <a:ext cx="8229600" cy="4176464"/>
          </a:xfrm>
        </p:spPr>
        <p:txBody>
          <a:bodyPr/>
          <a:lstStyle/>
          <a:p>
            <a:pPr marL="0" indent="0">
              <a:buNone/>
            </a:pPr>
            <a:r>
              <a:rPr lang="en-IE" b="1" dirty="0" err="1">
                <a:solidFill>
                  <a:srgbClr val="FF0000"/>
                </a:solidFill>
              </a:rPr>
              <a:t>Solas</a:t>
            </a:r>
            <a:r>
              <a:rPr lang="en-IE" b="1" dirty="0">
                <a:solidFill>
                  <a:srgbClr val="FF0000"/>
                </a:solidFill>
              </a:rPr>
              <a:t>  = </a:t>
            </a:r>
            <a:r>
              <a:rPr lang="en-IE" b="1" dirty="0" err="1">
                <a:solidFill>
                  <a:srgbClr val="FF0000"/>
                </a:solidFill>
              </a:rPr>
              <a:t>Fuinneamh</a:t>
            </a:r>
            <a:r>
              <a:rPr lang="en-IE" b="1" dirty="0">
                <a:solidFill>
                  <a:srgbClr val="FF0000"/>
                </a:solidFill>
              </a:rPr>
              <a:t> </a:t>
            </a:r>
            <a:r>
              <a:rPr lang="en-IE" b="1" dirty="0" err="1">
                <a:solidFill>
                  <a:srgbClr val="FF0000"/>
                </a:solidFill>
              </a:rPr>
              <a:t>faoi</a:t>
            </a:r>
            <a:r>
              <a:rPr lang="en-IE" b="1" dirty="0">
                <a:solidFill>
                  <a:srgbClr val="FF0000"/>
                </a:solidFill>
              </a:rPr>
              <a:t> </a:t>
            </a:r>
            <a:r>
              <a:rPr lang="en-IE" b="1" dirty="0" err="1">
                <a:solidFill>
                  <a:srgbClr val="FF0000"/>
                </a:solidFill>
              </a:rPr>
              <a:t>ghné</a:t>
            </a:r>
            <a:r>
              <a:rPr lang="en-IE" b="1" dirty="0">
                <a:solidFill>
                  <a:srgbClr val="FF0000"/>
                </a:solidFill>
              </a:rPr>
              <a:t> </a:t>
            </a:r>
            <a:r>
              <a:rPr lang="en-IE" b="1" dirty="0" err="1">
                <a:solidFill>
                  <a:srgbClr val="FF0000"/>
                </a:solidFill>
              </a:rPr>
              <a:t>ar</a:t>
            </a:r>
            <a:r>
              <a:rPr lang="en-IE" b="1" dirty="0">
                <a:solidFill>
                  <a:srgbClr val="FF0000"/>
                </a:solidFill>
              </a:rPr>
              <a:t> </a:t>
            </a:r>
            <a:r>
              <a:rPr lang="en-IE" b="1" dirty="0" err="1" smtClean="0">
                <a:solidFill>
                  <a:srgbClr val="FF0000"/>
                </a:solidFill>
              </a:rPr>
              <a:t>leith</a:t>
            </a:r>
            <a:r>
              <a:rPr lang="en-IE" b="1" dirty="0" smtClean="0">
                <a:solidFill>
                  <a:srgbClr val="FF0000"/>
                </a:solidFill>
              </a:rPr>
              <a:t> </a:t>
            </a:r>
            <a:r>
              <a:rPr lang="en-IE" b="1" dirty="0" smtClean="0"/>
              <a:t>(i.e. </a:t>
            </a:r>
            <a:r>
              <a:rPr lang="en-IE" b="1" dirty="0" err="1" smtClean="0"/>
              <a:t>cheann</a:t>
            </a:r>
            <a:r>
              <a:rPr lang="en-IE" b="1" dirty="0" smtClean="0"/>
              <a:t> de </a:t>
            </a:r>
            <a:r>
              <a:rPr lang="en-IE" b="1" dirty="0" err="1" smtClean="0"/>
              <a:t>na</a:t>
            </a:r>
            <a:r>
              <a:rPr lang="en-IE" b="1" dirty="0" smtClean="0"/>
              <a:t> 9 </a:t>
            </a:r>
            <a:r>
              <a:rPr lang="en-IE" b="1" dirty="0" err="1" smtClean="0"/>
              <a:t>cinéal</a:t>
            </a:r>
            <a:r>
              <a:rPr lang="en-IE" b="1" dirty="0" smtClean="0"/>
              <a:t> </a:t>
            </a:r>
            <a:r>
              <a:rPr lang="en-IE" b="1" dirty="0" err="1" smtClean="0"/>
              <a:t>fuinneaimh</a:t>
            </a:r>
            <a:r>
              <a:rPr lang="en-IE" b="1" dirty="0" smtClean="0"/>
              <a:t>)</a:t>
            </a:r>
          </a:p>
          <a:p>
            <a:pPr marL="0" indent="0">
              <a:buNone/>
            </a:pPr>
            <a:r>
              <a:rPr lang="en-IE" b="1" dirty="0" err="1" smtClean="0">
                <a:solidFill>
                  <a:srgbClr val="FF0000"/>
                </a:solidFill>
              </a:rPr>
              <a:t>Aonad</a:t>
            </a:r>
            <a:r>
              <a:rPr lang="en-IE" b="1" dirty="0" smtClean="0">
                <a:solidFill>
                  <a:srgbClr val="FF0000"/>
                </a:solidFill>
              </a:rPr>
              <a:t> </a:t>
            </a:r>
            <a:r>
              <a:rPr lang="en-IE" b="1" dirty="0" err="1" smtClean="0">
                <a:solidFill>
                  <a:srgbClr val="FF0000"/>
                </a:solidFill>
              </a:rPr>
              <a:t>tomhas</a:t>
            </a:r>
            <a:r>
              <a:rPr lang="en-IE" b="1" dirty="0" smtClean="0">
                <a:solidFill>
                  <a:srgbClr val="FF0000"/>
                </a:solidFill>
              </a:rPr>
              <a:t>: </a:t>
            </a:r>
            <a:r>
              <a:rPr lang="en-IE" b="1" dirty="0" err="1" smtClean="0"/>
              <a:t>Giúil</a:t>
            </a:r>
            <a:r>
              <a:rPr lang="en-IE" b="1" dirty="0" smtClean="0"/>
              <a:t> (J) </a:t>
            </a:r>
          </a:p>
          <a:p>
            <a:pPr marL="0" indent="0">
              <a:buNone/>
            </a:pPr>
            <a:endParaRPr lang="en-IE" sz="2800" dirty="0" smtClean="0"/>
          </a:p>
        </p:txBody>
      </p:sp>
      <p:pic>
        <p:nvPicPr>
          <p:cNvPr id="2050" name="Picture 2" descr="The visible spectrum from red (at left) to violet (at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8895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arth Radiation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154" y="3429000"/>
            <a:ext cx="4535717" cy="2952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275856" y="5589240"/>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36543" y="4714515"/>
            <a:ext cx="3276364" cy="1200329"/>
          </a:xfrm>
          <a:prstGeom prst="rect">
            <a:avLst/>
          </a:prstGeom>
          <a:noFill/>
        </p:spPr>
        <p:txBody>
          <a:bodyPr wrap="square" rtlCol="0">
            <a:spAutoFit/>
          </a:bodyPr>
          <a:lstStyle/>
          <a:p>
            <a:r>
              <a:rPr lang="en-IE" dirty="0"/>
              <a:t>(</a:t>
            </a:r>
            <a:r>
              <a:rPr lang="en-IE" dirty="0" err="1"/>
              <a:t>Tógann</a:t>
            </a:r>
            <a:r>
              <a:rPr lang="en-IE" dirty="0"/>
              <a:t> </a:t>
            </a:r>
            <a:r>
              <a:rPr lang="en-IE" dirty="0" err="1"/>
              <a:t>sé</a:t>
            </a:r>
            <a:r>
              <a:rPr lang="en-IE" dirty="0"/>
              <a:t> 7nóim don </a:t>
            </a:r>
            <a:r>
              <a:rPr lang="en-IE" dirty="0" err="1"/>
              <a:t>solas</a:t>
            </a:r>
            <a:r>
              <a:rPr lang="en-IE" dirty="0"/>
              <a:t> </a:t>
            </a:r>
          </a:p>
          <a:p>
            <a:r>
              <a:rPr lang="en-IE" dirty="0" err="1"/>
              <a:t>ón</a:t>
            </a:r>
            <a:r>
              <a:rPr lang="en-IE" dirty="0"/>
              <a:t> </a:t>
            </a:r>
            <a:r>
              <a:rPr lang="en-IE" dirty="0" err="1"/>
              <a:t>nGrian</a:t>
            </a:r>
            <a:r>
              <a:rPr lang="en-IE" dirty="0"/>
              <a:t> </a:t>
            </a:r>
            <a:r>
              <a:rPr lang="en-IE" dirty="0" err="1"/>
              <a:t>taisteal</a:t>
            </a:r>
            <a:r>
              <a:rPr lang="en-IE" dirty="0"/>
              <a:t> go </a:t>
            </a:r>
            <a:r>
              <a:rPr lang="en-IE" dirty="0" err="1"/>
              <a:t>dromchla</a:t>
            </a:r>
            <a:r>
              <a:rPr lang="en-IE" dirty="0"/>
              <a:t> </a:t>
            </a:r>
          </a:p>
          <a:p>
            <a:r>
              <a:rPr lang="en-IE" dirty="0"/>
              <a:t>an </a:t>
            </a:r>
            <a:r>
              <a:rPr lang="en-IE" dirty="0" err="1"/>
              <a:t>Domhain</a:t>
            </a:r>
            <a:r>
              <a:rPr lang="en-IE" dirty="0" smtClean="0"/>
              <a:t>).</a:t>
            </a:r>
            <a:endParaRPr lang="en-IE" dirty="0"/>
          </a:p>
          <a:p>
            <a:endParaRPr lang="en-IE" dirty="0"/>
          </a:p>
        </p:txBody>
      </p:sp>
    </p:spTree>
    <p:extLst>
      <p:ext uri="{BB962C8B-B14F-4D97-AF65-F5344CB8AC3E}">
        <p14:creationId xmlns:p14="http://schemas.microsoft.com/office/powerpoint/2010/main" val="286851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b="1" dirty="0" smtClean="0">
                <a:solidFill>
                  <a:srgbClr val="D60093"/>
                </a:solidFill>
              </a:rPr>
              <a:t>(ii) </a:t>
            </a:r>
            <a:r>
              <a:rPr lang="en-GB" b="1" dirty="0" err="1" smtClean="0">
                <a:solidFill>
                  <a:srgbClr val="D60093"/>
                </a:solidFill>
              </a:rPr>
              <a:t>Lionsaí</a:t>
            </a:r>
            <a:r>
              <a:rPr lang="en-GB" b="1" dirty="0" smtClean="0">
                <a:solidFill>
                  <a:srgbClr val="D60093"/>
                </a:solidFill>
              </a:rPr>
              <a:t>:</a:t>
            </a:r>
            <a:endParaRPr lang="en-IE" dirty="0">
              <a:solidFill>
                <a:srgbClr val="D60093"/>
              </a:solidFill>
            </a:endParaRPr>
          </a:p>
        </p:txBody>
      </p:sp>
      <p:sp>
        <p:nvSpPr>
          <p:cNvPr id="3" name="Content Placeholder 2"/>
          <p:cNvSpPr>
            <a:spLocks noGrp="1"/>
          </p:cNvSpPr>
          <p:nvPr>
            <p:ph idx="1"/>
          </p:nvPr>
        </p:nvSpPr>
        <p:spPr>
          <a:xfrm>
            <a:off x="251520" y="908720"/>
            <a:ext cx="8435280" cy="5217443"/>
          </a:xfrm>
        </p:spPr>
        <p:txBody>
          <a:bodyPr/>
          <a:lstStyle/>
          <a:p>
            <a:pPr marL="0" indent="0">
              <a:buNone/>
            </a:pPr>
            <a:r>
              <a:rPr lang="en-GB" b="1" dirty="0" err="1" smtClean="0"/>
              <a:t>Píosa</a:t>
            </a:r>
            <a:r>
              <a:rPr lang="en-GB" b="1" dirty="0" smtClean="0"/>
              <a:t> </a:t>
            </a:r>
            <a:r>
              <a:rPr lang="en-GB" b="1" dirty="0" err="1"/>
              <a:t>gloine</a:t>
            </a:r>
            <a:r>
              <a:rPr lang="en-GB" b="1" dirty="0"/>
              <a:t> </a:t>
            </a:r>
            <a:r>
              <a:rPr lang="en-GB" b="1" dirty="0" err="1"/>
              <a:t>trédhearcadh</a:t>
            </a:r>
            <a:r>
              <a:rPr lang="en-GB" b="1" dirty="0"/>
              <a:t> le </a:t>
            </a:r>
            <a:r>
              <a:rPr lang="en-GB" b="1" dirty="0" err="1"/>
              <a:t>taobh</a:t>
            </a:r>
            <a:r>
              <a:rPr lang="en-GB" b="1" dirty="0"/>
              <a:t> </a:t>
            </a:r>
            <a:r>
              <a:rPr lang="en-GB" b="1" dirty="0" err="1"/>
              <a:t>amhain</a:t>
            </a:r>
            <a:r>
              <a:rPr lang="en-GB" b="1" dirty="0"/>
              <a:t> </a:t>
            </a:r>
            <a:r>
              <a:rPr lang="en-GB" b="1" dirty="0" err="1"/>
              <a:t>cuartha</a:t>
            </a:r>
            <a:endParaRPr lang="en-IE" dirty="0"/>
          </a:p>
        </p:txBody>
      </p:sp>
      <p:pic>
        <p:nvPicPr>
          <p:cNvPr id="2050" name="Picture 2" descr="http://hyperphysics.phy-astr.gsu.edu/hbase/vision/imgvis/acco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381698"/>
            <a:ext cx="6804248" cy="5476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2204864"/>
            <a:ext cx="2160240" cy="3477875"/>
          </a:xfrm>
          <a:prstGeom prst="rect">
            <a:avLst/>
          </a:prstGeom>
          <a:noFill/>
        </p:spPr>
        <p:txBody>
          <a:bodyPr wrap="square" rtlCol="0">
            <a:spAutoFit/>
          </a:bodyPr>
          <a:lstStyle/>
          <a:p>
            <a:r>
              <a:rPr lang="en-IE" sz="2400" b="1" dirty="0" err="1" smtClean="0">
                <a:solidFill>
                  <a:srgbClr val="FF0000"/>
                </a:solidFill>
              </a:rPr>
              <a:t>Úsáidí</a:t>
            </a:r>
            <a:r>
              <a:rPr lang="en-IE" sz="2400" b="1" dirty="0" smtClean="0">
                <a:solidFill>
                  <a:srgbClr val="FF0000"/>
                </a:solidFill>
              </a:rPr>
              <a:t>:</a:t>
            </a:r>
          </a:p>
          <a:p>
            <a:pPr marL="285750" indent="-285750">
              <a:buFont typeface="Arial" pitchFamily="34" charset="0"/>
              <a:buChar char="•"/>
            </a:pPr>
            <a:r>
              <a:rPr lang="en-IE" sz="2800" dirty="0" smtClean="0"/>
              <a:t>Do </a:t>
            </a:r>
            <a:r>
              <a:rPr lang="en-IE" sz="2800" dirty="0" err="1" smtClean="0"/>
              <a:t>duiní</a:t>
            </a:r>
            <a:r>
              <a:rPr lang="en-IE" sz="2800" dirty="0" smtClean="0"/>
              <a:t> le </a:t>
            </a:r>
            <a:r>
              <a:rPr lang="en-IE" sz="2800" dirty="0" err="1" smtClean="0"/>
              <a:t>fadhbanna</a:t>
            </a:r>
            <a:r>
              <a:rPr lang="en-IE" sz="2800" dirty="0" smtClean="0"/>
              <a:t> </a:t>
            </a:r>
            <a:r>
              <a:rPr lang="en-IE" sz="2800" dirty="0" err="1" smtClean="0"/>
              <a:t>radharc</a:t>
            </a:r>
            <a:endParaRPr lang="en-IE" sz="2800" dirty="0" smtClean="0"/>
          </a:p>
          <a:p>
            <a:pPr marL="285750" indent="-285750">
              <a:buFont typeface="Arial" pitchFamily="34" charset="0"/>
              <a:buChar char="•"/>
            </a:pPr>
            <a:r>
              <a:rPr lang="en-IE" sz="2800" dirty="0" err="1" smtClean="0"/>
              <a:t>Teiliscóip</a:t>
            </a:r>
            <a:endParaRPr lang="en-IE" sz="2800" dirty="0" smtClean="0"/>
          </a:p>
          <a:p>
            <a:pPr marL="285750" indent="-285750">
              <a:buFont typeface="Arial" pitchFamily="34" charset="0"/>
              <a:buChar char="•"/>
            </a:pPr>
            <a:r>
              <a:rPr lang="en-IE" sz="2800" dirty="0" err="1" smtClean="0"/>
              <a:t>Gloiní</a:t>
            </a:r>
            <a:r>
              <a:rPr lang="en-IE" sz="2800" dirty="0" smtClean="0"/>
              <a:t> </a:t>
            </a:r>
            <a:r>
              <a:rPr lang="en-IE" sz="2800" dirty="0" err="1" smtClean="0"/>
              <a:t>Formhéadú</a:t>
            </a:r>
            <a:r>
              <a:rPr lang="en-IE" sz="2800" dirty="0" smtClean="0"/>
              <a:t> </a:t>
            </a:r>
            <a:r>
              <a:rPr lang="en-IE" sz="2800" dirty="0" err="1" smtClean="0"/>
              <a:t>srl</a:t>
            </a:r>
            <a:r>
              <a:rPr lang="en-IE" sz="2800" dirty="0" smtClean="0"/>
              <a:t>…</a:t>
            </a:r>
            <a:endParaRPr lang="en-IE" sz="2800" dirty="0"/>
          </a:p>
        </p:txBody>
      </p:sp>
    </p:spTree>
    <p:extLst>
      <p:ext uri="{BB962C8B-B14F-4D97-AF65-F5344CB8AC3E}">
        <p14:creationId xmlns:p14="http://schemas.microsoft.com/office/powerpoint/2010/main" val="3862798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3744416" cy="5361459"/>
          </a:xfrm>
        </p:spPr>
        <p:txBody>
          <a:bodyPr>
            <a:normAutofit lnSpcReduction="10000"/>
          </a:bodyPr>
          <a:lstStyle/>
          <a:p>
            <a:r>
              <a:rPr lang="en-IE" b="1" dirty="0" err="1">
                <a:solidFill>
                  <a:srgbClr val="FF0000"/>
                </a:solidFill>
              </a:rPr>
              <a:t>Lionsaí</a:t>
            </a:r>
            <a:r>
              <a:rPr lang="en-IE" b="1" dirty="0">
                <a:solidFill>
                  <a:srgbClr val="FF0000"/>
                </a:solidFill>
              </a:rPr>
              <a:t> </a:t>
            </a:r>
            <a:r>
              <a:rPr lang="en-IE" b="1" dirty="0" err="1">
                <a:solidFill>
                  <a:srgbClr val="FF0000"/>
                </a:solidFill>
              </a:rPr>
              <a:t>D</a:t>
            </a:r>
            <a:r>
              <a:rPr lang="en-IE" b="1" dirty="0" err="1" smtClean="0">
                <a:solidFill>
                  <a:srgbClr val="FF0000"/>
                </a:solidFill>
              </a:rPr>
              <a:t>ronnach</a:t>
            </a:r>
            <a:r>
              <a:rPr lang="en-IE" b="1" dirty="0" smtClean="0">
                <a:solidFill>
                  <a:srgbClr val="FF0000"/>
                </a:solidFill>
              </a:rPr>
              <a:t>  (convex)</a:t>
            </a:r>
          </a:p>
          <a:p>
            <a:endParaRPr lang="en-IE" b="1" dirty="0" smtClean="0"/>
          </a:p>
          <a:p>
            <a:endParaRPr lang="en-IE" b="1" dirty="0"/>
          </a:p>
          <a:p>
            <a:endParaRPr lang="en-IE" b="1" dirty="0" smtClean="0"/>
          </a:p>
          <a:p>
            <a:endParaRPr lang="en-IE" b="1" dirty="0"/>
          </a:p>
          <a:p>
            <a:endParaRPr lang="en-IE" b="1" dirty="0"/>
          </a:p>
          <a:p>
            <a:r>
              <a:rPr lang="en-IE" b="1" dirty="0" err="1" smtClean="0">
                <a:solidFill>
                  <a:srgbClr val="FF0000"/>
                </a:solidFill>
              </a:rPr>
              <a:t>Lionsaí</a:t>
            </a:r>
            <a:r>
              <a:rPr lang="en-IE" b="1" dirty="0" smtClean="0">
                <a:solidFill>
                  <a:srgbClr val="FF0000"/>
                </a:solidFill>
              </a:rPr>
              <a:t> </a:t>
            </a:r>
            <a:r>
              <a:rPr lang="en-IE" b="1" dirty="0" err="1" smtClean="0">
                <a:solidFill>
                  <a:srgbClr val="FF0000"/>
                </a:solidFill>
              </a:rPr>
              <a:t>Cuasdronnach</a:t>
            </a:r>
            <a:r>
              <a:rPr lang="en-IE" b="1" dirty="0" smtClean="0">
                <a:solidFill>
                  <a:srgbClr val="FF0000"/>
                </a:solidFill>
              </a:rPr>
              <a:t> (Concave)</a:t>
            </a:r>
            <a:endParaRPr lang="en-IE" dirty="0">
              <a:solidFill>
                <a:srgbClr val="FF0000"/>
              </a:solidFill>
            </a:endParaRPr>
          </a:p>
          <a:p>
            <a:endParaRPr lang="en-IE" dirty="0"/>
          </a:p>
        </p:txBody>
      </p:sp>
      <p:pic>
        <p:nvPicPr>
          <p:cNvPr id="3074" name="Picture 2" descr="http://www.reglazeglasses.com/wp-content/uploads/2012/10/LongSight-Corr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4791075" cy="6192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6029193"/>
            <a:ext cx="4572000" cy="646331"/>
          </a:xfrm>
          <a:prstGeom prst="rect">
            <a:avLst/>
          </a:prstGeom>
          <a:solidFill>
            <a:schemeClr val="accent2">
              <a:lumMod val="40000"/>
              <a:lumOff val="60000"/>
            </a:schemeClr>
          </a:solidFill>
        </p:spPr>
        <p:txBody>
          <a:bodyPr>
            <a:spAutoFit/>
          </a:bodyPr>
          <a:lstStyle/>
          <a:p>
            <a:r>
              <a:rPr lang="en-IE" dirty="0"/>
              <a:t>http://www.youtube.com/watch?v=AsKeu4wm3XI&amp;feature=player_embedded</a:t>
            </a:r>
          </a:p>
        </p:txBody>
      </p:sp>
      <p:pic>
        <p:nvPicPr>
          <p:cNvPr id="1026" name="Picture 2" descr="Concave Le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42822"/>
            <a:ext cx="3148551" cy="247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68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solidFill>
                  <a:srgbClr val="D60093"/>
                </a:solidFill>
              </a:rPr>
              <a:t>Feidhmeanna</a:t>
            </a:r>
            <a:r>
              <a:rPr lang="en-GB" b="1" dirty="0">
                <a:solidFill>
                  <a:srgbClr val="D60093"/>
                </a:solidFill>
              </a:rPr>
              <a:t> </a:t>
            </a:r>
            <a:r>
              <a:rPr lang="en-GB" b="1" dirty="0" err="1" smtClean="0">
                <a:solidFill>
                  <a:srgbClr val="D60093"/>
                </a:solidFill>
              </a:rPr>
              <a:t>Athraonadh</a:t>
            </a:r>
            <a:endParaRPr lang="en-IE" dirty="0">
              <a:solidFill>
                <a:srgbClr val="D60093"/>
              </a:solidFill>
            </a:endParaRPr>
          </a:p>
        </p:txBody>
      </p:sp>
      <p:sp>
        <p:nvSpPr>
          <p:cNvPr id="3" name="Content Placeholder 2"/>
          <p:cNvSpPr>
            <a:spLocks noGrp="1"/>
          </p:cNvSpPr>
          <p:nvPr>
            <p:ph idx="1"/>
          </p:nvPr>
        </p:nvSpPr>
        <p:spPr>
          <a:xfrm>
            <a:off x="251520" y="1412776"/>
            <a:ext cx="5832648" cy="5328592"/>
          </a:xfrm>
        </p:spPr>
        <p:txBody>
          <a:bodyPr>
            <a:normAutofit/>
          </a:bodyPr>
          <a:lstStyle/>
          <a:p>
            <a:r>
              <a:rPr lang="en-GB" dirty="0" smtClean="0">
                <a:solidFill>
                  <a:srgbClr val="FF0000"/>
                </a:solidFill>
              </a:rPr>
              <a:t>1</a:t>
            </a:r>
            <a:r>
              <a:rPr lang="en-GB" dirty="0">
                <a:solidFill>
                  <a:srgbClr val="FF0000"/>
                </a:solidFill>
              </a:rPr>
              <a:t>. </a:t>
            </a:r>
            <a:r>
              <a:rPr lang="en-GB" dirty="0" err="1">
                <a:solidFill>
                  <a:srgbClr val="FF0000"/>
                </a:solidFill>
              </a:rPr>
              <a:t>Lionsaí</a:t>
            </a:r>
            <a:r>
              <a:rPr lang="en-GB" dirty="0"/>
              <a:t>: </a:t>
            </a:r>
            <a:r>
              <a:rPr lang="en-GB" dirty="0" smtClean="0"/>
              <a:t>do </a:t>
            </a:r>
            <a:r>
              <a:rPr lang="en-GB" dirty="0" err="1" smtClean="0"/>
              <a:t>speaclaí</a:t>
            </a:r>
            <a:r>
              <a:rPr lang="en-GB" dirty="0" smtClean="0"/>
              <a:t>/</a:t>
            </a:r>
            <a:r>
              <a:rPr lang="en-GB" dirty="0" err="1" smtClean="0"/>
              <a:t>micreascóp</a:t>
            </a:r>
            <a:r>
              <a:rPr lang="en-GB" dirty="0" smtClean="0"/>
              <a:t>/</a:t>
            </a:r>
            <a:r>
              <a:rPr lang="en-GB" dirty="0" err="1" smtClean="0"/>
              <a:t>teileascóp</a:t>
            </a:r>
            <a:r>
              <a:rPr lang="en-GB" dirty="0" smtClean="0"/>
              <a:t>/</a:t>
            </a:r>
            <a:r>
              <a:rPr lang="en-GB" dirty="0" err="1" smtClean="0"/>
              <a:t>ceamara</a:t>
            </a:r>
            <a:endParaRPr lang="en-IE" dirty="0"/>
          </a:p>
          <a:p>
            <a:r>
              <a:rPr lang="en-GB" dirty="0"/>
              <a:t>2. </a:t>
            </a:r>
            <a:r>
              <a:rPr lang="en-GB" dirty="0" err="1">
                <a:solidFill>
                  <a:srgbClr val="FF0000"/>
                </a:solidFill>
              </a:rPr>
              <a:t>Eolaithe</a:t>
            </a:r>
            <a:r>
              <a:rPr lang="en-GB" dirty="0">
                <a:solidFill>
                  <a:srgbClr val="FF0000"/>
                </a:solidFill>
              </a:rPr>
              <a:t> </a:t>
            </a:r>
            <a:r>
              <a:rPr lang="en-GB" dirty="0" err="1">
                <a:solidFill>
                  <a:srgbClr val="FF0000"/>
                </a:solidFill>
              </a:rPr>
              <a:t>foiréinseach</a:t>
            </a:r>
            <a:r>
              <a:rPr lang="en-GB" dirty="0">
                <a:solidFill>
                  <a:srgbClr val="FF0000"/>
                </a:solidFill>
              </a:rPr>
              <a:t> </a:t>
            </a:r>
            <a:r>
              <a:rPr lang="en-GB" dirty="0"/>
              <a:t>(forensic scientists) </a:t>
            </a:r>
            <a:r>
              <a:rPr lang="en-GB" dirty="0" err="1"/>
              <a:t>úsáideann</a:t>
            </a:r>
            <a:r>
              <a:rPr lang="en-GB" dirty="0"/>
              <a:t> </a:t>
            </a:r>
            <a:r>
              <a:rPr lang="en-GB" dirty="0" err="1"/>
              <a:t>siad</a:t>
            </a:r>
            <a:r>
              <a:rPr lang="en-GB" dirty="0"/>
              <a:t> </a:t>
            </a:r>
            <a:r>
              <a:rPr lang="en-GB" dirty="0" err="1"/>
              <a:t>athraonadh</a:t>
            </a:r>
            <a:r>
              <a:rPr lang="en-GB" dirty="0"/>
              <a:t> </a:t>
            </a:r>
            <a:r>
              <a:rPr lang="en-GB" dirty="0" err="1"/>
              <a:t>chun</a:t>
            </a:r>
            <a:r>
              <a:rPr lang="en-GB" dirty="0"/>
              <a:t> </a:t>
            </a:r>
            <a:r>
              <a:rPr lang="en-GB" dirty="0" err="1"/>
              <a:t>gloine</a:t>
            </a:r>
            <a:r>
              <a:rPr lang="en-GB" dirty="0"/>
              <a:t> </a:t>
            </a:r>
            <a:endParaRPr lang="en-GB" dirty="0" smtClean="0"/>
          </a:p>
          <a:p>
            <a:pPr marL="0" indent="0">
              <a:buNone/>
            </a:pPr>
            <a:r>
              <a:rPr lang="en-GB" dirty="0" smtClean="0"/>
              <a:t>     </a:t>
            </a:r>
            <a:r>
              <a:rPr lang="en-GB" dirty="0" err="1" smtClean="0"/>
              <a:t>ar</a:t>
            </a:r>
            <a:r>
              <a:rPr lang="en-GB" dirty="0" smtClean="0"/>
              <a:t> </a:t>
            </a:r>
            <a:r>
              <a:rPr lang="en-GB" dirty="0" err="1"/>
              <a:t>leith</a:t>
            </a:r>
            <a:r>
              <a:rPr lang="en-GB" dirty="0"/>
              <a:t> a </a:t>
            </a:r>
            <a:r>
              <a:rPr lang="en-GB" dirty="0" err="1" smtClean="0"/>
              <a:t>aithint</a:t>
            </a:r>
            <a:endParaRPr lang="en-IE" dirty="0"/>
          </a:p>
          <a:p>
            <a:r>
              <a:rPr lang="en-GB" dirty="0" smtClean="0"/>
              <a:t>3. </a:t>
            </a:r>
            <a:r>
              <a:rPr lang="en-GB" dirty="0" err="1"/>
              <a:t>Dathanna</a:t>
            </a:r>
            <a:r>
              <a:rPr lang="en-GB" dirty="0"/>
              <a:t> le </a:t>
            </a:r>
            <a:r>
              <a:rPr lang="en-GB" dirty="0" err="1"/>
              <a:t>feiscint</a:t>
            </a:r>
            <a:r>
              <a:rPr lang="en-GB" dirty="0"/>
              <a:t> </a:t>
            </a:r>
            <a:r>
              <a:rPr lang="en-GB" dirty="0" err="1"/>
              <a:t>ar</a:t>
            </a:r>
            <a:r>
              <a:rPr lang="en-GB" dirty="0"/>
              <a:t> </a:t>
            </a:r>
            <a:r>
              <a:rPr lang="en-GB" dirty="0">
                <a:solidFill>
                  <a:srgbClr val="FF0000"/>
                </a:solidFill>
              </a:rPr>
              <a:t>diamante </a:t>
            </a:r>
            <a:r>
              <a:rPr lang="en-GB" dirty="0" err="1">
                <a:solidFill>
                  <a:srgbClr val="FF0000"/>
                </a:solidFill>
              </a:rPr>
              <a:t>nó</a:t>
            </a:r>
            <a:r>
              <a:rPr lang="en-GB" dirty="0">
                <a:solidFill>
                  <a:srgbClr val="FF0000"/>
                </a:solidFill>
              </a:rPr>
              <a:t> </a:t>
            </a:r>
            <a:r>
              <a:rPr lang="en-GB" dirty="0" err="1">
                <a:solidFill>
                  <a:srgbClr val="FF0000"/>
                </a:solidFill>
              </a:rPr>
              <a:t>seoid</a:t>
            </a:r>
            <a:r>
              <a:rPr lang="en-GB" dirty="0">
                <a:solidFill>
                  <a:srgbClr val="FF0000"/>
                </a:solidFill>
              </a:rPr>
              <a:t> </a:t>
            </a:r>
            <a:r>
              <a:rPr lang="en-GB" dirty="0" err="1"/>
              <a:t>eile</a:t>
            </a:r>
            <a:r>
              <a:rPr lang="en-GB" dirty="0"/>
              <a:t>. </a:t>
            </a:r>
            <a:endParaRPr lang="en-IE" dirty="0"/>
          </a:p>
        </p:txBody>
      </p:sp>
      <p:pic>
        <p:nvPicPr>
          <p:cNvPr id="3074" name="Picture 2" descr="http://www.indigorenderer.com/media/home/crys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12777"/>
            <a:ext cx="27801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ace explor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156" y="4077072"/>
            <a:ext cx="318961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2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D60093"/>
                </a:solidFill>
              </a:rPr>
              <a:t>(m) </a:t>
            </a:r>
            <a:r>
              <a:rPr lang="en-GB" b="1" dirty="0" err="1" smtClean="0">
                <a:solidFill>
                  <a:srgbClr val="D60093"/>
                </a:solidFill>
              </a:rPr>
              <a:t>Spré</a:t>
            </a:r>
            <a:r>
              <a:rPr lang="en-GB" b="1" dirty="0">
                <a:solidFill>
                  <a:srgbClr val="D60093"/>
                </a:solidFill>
              </a:rPr>
              <a:t>: (Dispersion</a:t>
            </a:r>
            <a:r>
              <a:rPr lang="en-GB" b="1" dirty="0" smtClean="0">
                <a:solidFill>
                  <a:srgbClr val="D60093"/>
                </a:solidFill>
              </a:rPr>
              <a:t>)</a:t>
            </a:r>
            <a:endParaRPr lang="en-IE" dirty="0">
              <a:solidFill>
                <a:srgbClr val="D60093"/>
              </a:solidFill>
            </a:endParaRPr>
          </a:p>
        </p:txBody>
      </p:sp>
      <p:sp>
        <p:nvSpPr>
          <p:cNvPr id="3" name="Content Placeholder 2"/>
          <p:cNvSpPr>
            <a:spLocks noGrp="1"/>
          </p:cNvSpPr>
          <p:nvPr>
            <p:ph idx="1"/>
          </p:nvPr>
        </p:nvSpPr>
        <p:spPr>
          <a:xfrm>
            <a:off x="323528" y="1268761"/>
            <a:ext cx="8363272" cy="864096"/>
          </a:xfrm>
        </p:spPr>
        <p:txBody>
          <a:bodyPr/>
          <a:lstStyle/>
          <a:p>
            <a:pPr marL="0" indent="0">
              <a:buNone/>
            </a:pPr>
            <a:r>
              <a:rPr lang="en-GB" b="1" dirty="0" err="1"/>
              <a:t>Scaipeadh</a:t>
            </a:r>
            <a:r>
              <a:rPr lang="en-GB" b="1" dirty="0"/>
              <a:t> </a:t>
            </a:r>
            <a:r>
              <a:rPr lang="en-GB" b="1" dirty="0" err="1"/>
              <a:t>solas</a:t>
            </a:r>
            <a:r>
              <a:rPr lang="en-GB" b="1" dirty="0"/>
              <a:t> ban </a:t>
            </a:r>
            <a:r>
              <a:rPr lang="en-GB" b="1" dirty="0" err="1"/>
              <a:t>ina</a:t>
            </a:r>
            <a:r>
              <a:rPr lang="en-GB" b="1" dirty="0"/>
              <a:t> </a:t>
            </a:r>
            <a:r>
              <a:rPr lang="en-GB" b="1" dirty="0" err="1"/>
              <a:t>dhathanna</a:t>
            </a:r>
            <a:r>
              <a:rPr lang="en-GB" b="1" dirty="0"/>
              <a:t> </a:t>
            </a:r>
            <a:r>
              <a:rPr lang="en-GB" b="1" dirty="0" err="1" smtClean="0"/>
              <a:t>eile</a:t>
            </a:r>
            <a:r>
              <a:rPr lang="en-GB" b="1" dirty="0" smtClean="0"/>
              <a:t>.</a:t>
            </a:r>
          </a:p>
          <a:p>
            <a:pPr marL="0" indent="0">
              <a:buNone/>
            </a:pPr>
            <a:endParaRPr lang="en-GB" b="1" dirty="0"/>
          </a:p>
        </p:txBody>
      </p:sp>
      <p:sp>
        <p:nvSpPr>
          <p:cNvPr id="4" name="TextBox 3"/>
          <p:cNvSpPr txBox="1"/>
          <p:nvPr/>
        </p:nvSpPr>
        <p:spPr>
          <a:xfrm>
            <a:off x="6444208" y="2060848"/>
            <a:ext cx="2520280" cy="3539430"/>
          </a:xfrm>
          <a:prstGeom prst="rect">
            <a:avLst/>
          </a:prstGeom>
          <a:noFill/>
        </p:spPr>
        <p:txBody>
          <a:bodyPr wrap="square" rtlCol="0">
            <a:spAutoFit/>
          </a:bodyPr>
          <a:lstStyle/>
          <a:p>
            <a:r>
              <a:rPr lang="en-GB" sz="2800" dirty="0" err="1"/>
              <a:t>Bíonn</a:t>
            </a:r>
            <a:r>
              <a:rPr lang="en-GB" sz="2800" dirty="0"/>
              <a:t> </a:t>
            </a:r>
            <a:r>
              <a:rPr lang="en-GB" sz="2800" dirty="0" err="1"/>
              <a:t>solas</a:t>
            </a:r>
            <a:r>
              <a:rPr lang="en-GB" sz="2800" dirty="0"/>
              <a:t> ban </a:t>
            </a:r>
            <a:r>
              <a:rPr lang="en-GB" sz="2800" dirty="0" err="1"/>
              <a:t>déanta</a:t>
            </a:r>
            <a:r>
              <a:rPr lang="en-GB" sz="2800" dirty="0"/>
              <a:t> </a:t>
            </a:r>
            <a:r>
              <a:rPr lang="en-GB" sz="2800" dirty="0" err="1"/>
              <a:t>suas</a:t>
            </a:r>
            <a:r>
              <a:rPr lang="en-GB" sz="2800" dirty="0"/>
              <a:t> as </a:t>
            </a:r>
            <a:r>
              <a:rPr lang="en-GB" sz="2800" dirty="0" err="1"/>
              <a:t>dathanna</a:t>
            </a:r>
            <a:r>
              <a:rPr lang="en-GB" sz="2800" dirty="0"/>
              <a:t> </a:t>
            </a:r>
            <a:r>
              <a:rPr lang="en-GB" sz="2800" dirty="0" err="1"/>
              <a:t>éagsúla</a:t>
            </a:r>
            <a:r>
              <a:rPr lang="en-GB" sz="2800" dirty="0"/>
              <a:t>:</a:t>
            </a:r>
            <a:endParaRPr lang="en-IE" sz="2800" dirty="0"/>
          </a:p>
          <a:p>
            <a:r>
              <a:rPr lang="en-GB" sz="2800" b="1" i="1" dirty="0" err="1"/>
              <a:t>Dearg</a:t>
            </a:r>
            <a:r>
              <a:rPr lang="en-GB" sz="2800" b="1" i="1" dirty="0"/>
              <a:t>, </a:t>
            </a:r>
            <a:r>
              <a:rPr lang="en-GB" sz="2800" b="1" i="1" dirty="0" err="1"/>
              <a:t>Oráiste</a:t>
            </a:r>
            <a:r>
              <a:rPr lang="en-GB" sz="2800" b="1" i="1" dirty="0"/>
              <a:t>, </a:t>
            </a:r>
            <a:r>
              <a:rPr lang="en-GB" sz="2800" b="1" i="1" dirty="0" err="1"/>
              <a:t>Buí</a:t>
            </a:r>
            <a:r>
              <a:rPr lang="en-GB" sz="2800" b="1" i="1" dirty="0"/>
              <a:t>, </a:t>
            </a:r>
            <a:r>
              <a:rPr lang="en-GB" sz="2800" b="1" i="1" dirty="0" err="1" smtClean="0"/>
              <a:t>Glas</a:t>
            </a:r>
            <a:r>
              <a:rPr lang="en-GB" sz="2800" b="1" i="1" dirty="0" smtClean="0"/>
              <a:t>, </a:t>
            </a:r>
            <a:r>
              <a:rPr lang="en-GB" sz="2800" b="1" i="1" dirty="0" err="1"/>
              <a:t>Gorm</a:t>
            </a:r>
            <a:r>
              <a:rPr lang="en-GB" sz="2800" b="1" i="1" dirty="0"/>
              <a:t>, Indigo, </a:t>
            </a:r>
            <a:r>
              <a:rPr lang="en-GB" sz="2800" b="1" i="1" dirty="0" err="1"/>
              <a:t>Vialit</a:t>
            </a:r>
            <a:endParaRPr lang="en-IE" sz="2800" dirty="0"/>
          </a:p>
        </p:txBody>
      </p:sp>
      <p:pic>
        <p:nvPicPr>
          <p:cNvPr id="2050" name="Picture 2" descr="Disp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 y="2204864"/>
            <a:ext cx="6120680" cy="9082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8244" y="6093296"/>
            <a:ext cx="2456204" cy="369332"/>
          </a:xfrm>
          <a:prstGeom prst="rect">
            <a:avLst/>
          </a:prstGeom>
          <a:noFill/>
        </p:spPr>
        <p:txBody>
          <a:bodyPr wrap="square" rtlCol="0">
            <a:spAutoFit/>
          </a:bodyPr>
          <a:lstStyle/>
          <a:p>
            <a:r>
              <a:rPr lang="en-GB" b="1" dirty="0" err="1">
                <a:solidFill>
                  <a:srgbClr val="D60093"/>
                </a:solidFill>
              </a:rPr>
              <a:t>tuar</a:t>
            </a:r>
            <a:r>
              <a:rPr lang="en-GB" b="1" dirty="0">
                <a:solidFill>
                  <a:srgbClr val="D60093"/>
                </a:solidFill>
              </a:rPr>
              <a:t> </a:t>
            </a:r>
            <a:r>
              <a:rPr lang="en-GB" b="1" dirty="0" err="1">
                <a:solidFill>
                  <a:srgbClr val="D60093"/>
                </a:solidFill>
              </a:rPr>
              <a:t>ceatha</a:t>
            </a:r>
            <a:r>
              <a:rPr lang="en-GB" b="1" dirty="0">
                <a:solidFill>
                  <a:srgbClr val="D60093"/>
                </a:solidFill>
              </a:rPr>
              <a:t> (rainbow) </a:t>
            </a:r>
            <a:endParaRPr lang="en-IE" b="1" dirty="0">
              <a:solidFill>
                <a:srgbClr val="D60093"/>
              </a:solidFill>
            </a:endParaRPr>
          </a:p>
        </p:txBody>
      </p:sp>
    </p:spTree>
    <p:extLst>
      <p:ext uri="{BB962C8B-B14F-4D97-AF65-F5344CB8AC3E}">
        <p14:creationId xmlns:p14="http://schemas.microsoft.com/office/powerpoint/2010/main" val="32466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97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500"/>
                                        <p:tgtEl>
                                          <p:spTgt spid="2050"/>
                                        </p:tgtEl>
                                      </p:cBhvr>
                                    </p:animEffect>
                                    <p:anim calcmode="lin" valueType="num">
                                      <p:cBhvr>
                                        <p:cTn id="8" dur="7500" fill="hold"/>
                                        <p:tgtEl>
                                          <p:spTgt spid="2050"/>
                                        </p:tgtEl>
                                        <p:attrNameLst>
                                          <p:attrName>ppt_x</p:attrName>
                                        </p:attrNameLst>
                                      </p:cBhvr>
                                      <p:tavLst>
                                        <p:tav tm="0">
                                          <p:val>
                                            <p:strVal val="#ppt_x"/>
                                          </p:val>
                                        </p:tav>
                                        <p:tav tm="100000">
                                          <p:val>
                                            <p:strVal val="#ppt_x"/>
                                          </p:val>
                                        </p:tav>
                                      </p:tavLst>
                                    </p:anim>
                                    <p:anim calcmode="lin" valueType="num">
                                      <p:cBhvr>
                                        <p:cTn id="9" dur="7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900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(Photobiology for kids)</a:t>
            </a:r>
            <a:endParaRPr lang="en-IE" dirty="0"/>
          </a:p>
        </p:txBody>
      </p:sp>
      <p:sp>
        <p:nvSpPr>
          <p:cNvPr id="3" name="Content Placeholder 2"/>
          <p:cNvSpPr>
            <a:spLocks noGrp="1"/>
          </p:cNvSpPr>
          <p:nvPr>
            <p:ph idx="1"/>
          </p:nvPr>
        </p:nvSpPr>
        <p:spPr/>
        <p:txBody>
          <a:bodyPr/>
          <a:lstStyle/>
          <a:p>
            <a:endParaRPr lang="en-IE"/>
          </a:p>
        </p:txBody>
      </p:sp>
      <p:sp>
        <p:nvSpPr>
          <p:cNvPr id="4" name="Rectangle 3"/>
          <p:cNvSpPr/>
          <p:nvPr/>
        </p:nvSpPr>
        <p:spPr>
          <a:xfrm>
            <a:off x="2286000" y="1720840"/>
            <a:ext cx="4572000" cy="3416320"/>
          </a:xfrm>
          <a:prstGeom prst="rect">
            <a:avLst/>
          </a:prstGeom>
        </p:spPr>
        <p:txBody>
          <a:bodyPr>
            <a:spAutoFit/>
          </a:bodyPr>
          <a:lstStyle/>
          <a:p>
            <a:r>
              <a:rPr lang="en-IE" dirty="0"/>
              <a:t>Light can be defined as "electromagnetic radiation that is visible". But now we need to define electromagnetic radiation! </a:t>
            </a:r>
            <a:br>
              <a:rPr lang="en-IE" dirty="0"/>
            </a:br>
            <a:r>
              <a:rPr lang="en-IE" dirty="0"/>
              <a:t>  </a:t>
            </a:r>
            <a:br>
              <a:rPr lang="en-IE" dirty="0"/>
            </a:br>
            <a:r>
              <a:rPr lang="en-IE" dirty="0"/>
              <a:t>This is a bit more difficult. Let's start by saying that light from the sun or a simple light bulb is called "white" light. When a beam of white light passes through a simple prism, it is dispersed into different </a:t>
            </a:r>
            <a:r>
              <a:rPr lang="en-IE" dirty="0" err="1"/>
              <a:t>colors</a:t>
            </a:r>
            <a:r>
              <a:rPr lang="en-IE" dirty="0"/>
              <a:t>, called the </a:t>
            </a:r>
            <a:r>
              <a:rPr lang="en-IE" dirty="0" err="1"/>
              <a:t>color</a:t>
            </a:r>
            <a:r>
              <a:rPr lang="en-IE" dirty="0"/>
              <a:t> spectrum. A rainbow shows the same dispersion of </a:t>
            </a:r>
            <a:r>
              <a:rPr lang="en-IE" dirty="0" err="1"/>
              <a:t>colors</a:t>
            </a:r>
            <a:r>
              <a:rPr lang="en-IE" dirty="0"/>
              <a:t>.</a:t>
            </a:r>
            <a:r>
              <a:rPr lang="en-IE" dirty="0" smtClean="0"/>
              <a:t> </a:t>
            </a:r>
            <a:br>
              <a:rPr lang="en-IE" dirty="0" smtClean="0"/>
            </a:br>
            <a:endParaRPr lang="en-IE" dirty="0"/>
          </a:p>
        </p:txBody>
      </p:sp>
    </p:spTree>
    <p:extLst>
      <p:ext uri="{BB962C8B-B14F-4D97-AF65-F5344CB8AC3E}">
        <p14:creationId xmlns:p14="http://schemas.microsoft.com/office/powerpoint/2010/main" val="268501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en-IE" b="1" dirty="0" smtClean="0">
                <a:solidFill>
                  <a:srgbClr val="0070C0"/>
                </a:solidFill>
              </a:rPr>
              <a:t>(b) </a:t>
            </a:r>
            <a:r>
              <a:rPr lang="en-IE" b="1" dirty="0" err="1" smtClean="0">
                <a:solidFill>
                  <a:srgbClr val="0070C0"/>
                </a:solidFill>
              </a:rPr>
              <a:t>Solas</a:t>
            </a:r>
            <a:r>
              <a:rPr lang="en-IE" b="1" dirty="0" smtClean="0">
                <a:solidFill>
                  <a:srgbClr val="0070C0"/>
                </a:solidFill>
              </a:rPr>
              <a:t> </a:t>
            </a:r>
            <a:r>
              <a:rPr lang="en-IE" b="1" dirty="0" err="1" smtClean="0">
                <a:solidFill>
                  <a:srgbClr val="0070C0"/>
                </a:solidFill>
              </a:rPr>
              <a:t>Infheicthe</a:t>
            </a:r>
            <a:r>
              <a:rPr lang="en-IE" b="1" dirty="0" smtClean="0">
                <a:solidFill>
                  <a:srgbClr val="0070C0"/>
                </a:solidFill>
              </a:rPr>
              <a:t> (visible)</a:t>
            </a:r>
            <a:endParaRPr lang="en-IE" b="1" dirty="0">
              <a:solidFill>
                <a:srgbClr val="0070C0"/>
              </a:solidFill>
            </a:endParaRPr>
          </a:p>
        </p:txBody>
      </p:sp>
      <p:sp>
        <p:nvSpPr>
          <p:cNvPr id="3" name="Content Placeholder 2"/>
          <p:cNvSpPr>
            <a:spLocks noGrp="1"/>
          </p:cNvSpPr>
          <p:nvPr>
            <p:ph idx="1"/>
          </p:nvPr>
        </p:nvSpPr>
        <p:spPr>
          <a:xfrm>
            <a:off x="179512" y="1196752"/>
            <a:ext cx="8507288" cy="5112568"/>
          </a:xfrm>
        </p:spPr>
        <p:txBody>
          <a:bodyPr>
            <a:normAutofit fontScale="77500" lnSpcReduction="20000"/>
          </a:bodyPr>
          <a:lstStyle/>
          <a:p>
            <a:r>
              <a:rPr lang="en-IE" dirty="0" err="1" smtClean="0">
                <a:solidFill>
                  <a:srgbClr val="D60093"/>
                </a:solidFill>
              </a:rPr>
              <a:t>Sé</a:t>
            </a:r>
            <a:r>
              <a:rPr lang="en-IE" dirty="0" smtClean="0">
                <a:solidFill>
                  <a:srgbClr val="D60093"/>
                </a:solidFill>
              </a:rPr>
              <a:t> </a:t>
            </a:r>
            <a:r>
              <a:rPr lang="en-IE" dirty="0" err="1" smtClean="0">
                <a:solidFill>
                  <a:srgbClr val="D60093"/>
                </a:solidFill>
              </a:rPr>
              <a:t>Solas</a:t>
            </a:r>
            <a:r>
              <a:rPr lang="en-IE" dirty="0" smtClean="0">
                <a:solidFill>
                  <a:srgbClr val="D60093"/>
                </a:solidFill>
              </a:rPr>
              <a:t> </a:t>
            </a:r>
            <a:r>
              <a:rPr lang="en-IE" dirty="0" err="1" smtClean="0">
                <a:solidFill>
                  <a:srgbClr val="D60093"/>
                </a:solidFill>
              </a:rPr>
              <a:t>Infheicthe</a:t>
            </a:r>
            <a:r>
              <a:rPr lang="en-IE" dirty="0" smtClean="0">
                <a:solidFill>
                  <a:srgbClr val="D60093"/>
                </a:solidFill>
              </a:rPr>
              <a:t> an </a:t>
            </a:r>
            <a:r>
              <a:rPr lang="en-IE" dirty="0" err="1" smtClean="0">
                <a:solidFill>
                  <a:srgbClr val="D60093"/>
                </a:solidFill>
              </a:rPr>
              <a:t>solas</a:t>
            </a:r>
            <a:r>
              <a:rPr lang="en-IE" dirty="0" smtClean="0">
                <a:solidFill>
                  <a:srgbClr val="D60093"/>
                </a:solidFill>
              </a:rPr>
              <a:t> a </a:t>
            </a:r>
            <a:r>
              <a:rPr lang="en-IE" dirty="0" err="1" smtClean="0">
                <a:solidFill>
                  <a:srgbClr val="D60093"/>
                </a:solidFill>
              </a:rPr>
              <a:t>bhfuil</a:t>
            </a:r>
            <a:r>
              <a:rPr lang="en-IE" dirty="0" smtClean="0">
                <a:solidFill>
                  <a:srgbClr val="D60093"/>
                </a:solidFill>
              </a:rPr>
              <a:t> </a:t>
            </a:r>
            <a:r>
              <a:rPr lang="en-IE" dirty="0" err="1" smtClean="0">
                <a:solidFill>
                  <a:srgbClr val="D60093"/>
                </a:solidFill>
              </a:rPr>
              <a:t>súile</a:t>
            </a:r>
            <a:r>
              <a:rPr lang="en-IE" dirty="0" smtClean="0">
                <a:solidFill>
                  <a:srgbClr val="D60093"/>
                </a:solidFill>
              </a:rPr>
              <a:t> </a:t>
            </a:r>
            <a:r>
              <a:rPr lang="en-IE" dirty="0" err="1" smtClean="0">
                <a:solidFill>
                  <a:srgbClr val="D60093"/>
                </a:solidFill>
              </a:rPr>
              <a:t>daoine</a:t>
            </a:r>
            <a:r>
              <a:rPr lang="en-IE" dirty="0" smtClean="0">
                <a:solidFill>
                  <a:srgbClr val="D60093"/>
                </a:solidFill>
              </a:rPr>
              <a:t> in </a:t>
            </a:r>
            <a:r>
              <a:rPr lang="en-IE" dirty="0" err="1" smtClean="0">
                <a:solidFill>
                  <a:srgbClr val="D60093"/>
                </a:solidFill>
              </a:rPr>
              <a:t>ann</a:t>
            </a:r>
            <a:r>
              <a:rPr lang="en-IE" dirty="0" smtClean="0">
                <a:solidFill>
                  <a:srgbClr val="D60093"/>
                </a:solidFill>
              </a:rPr>
              <a:t> </a:t>
            </a:r>
            <a:r>
              <a:rPr lang="en-IE" dirty="0" err="1" smtClean="0">
                <a:solidFill>
                  <a:srgbClr val="D60093"/>
                </a:solidFill>
              </a:rPr>
              <a:t>idirdealú</a:t>
            </a:r>
            <a:r>
              <a:rPr lang="en-IE" dirty="0" smtClean="0">
                <a:solidFill>
                  <a:srgbClr val="D60093"/>
                </a:solidFill>
              </a:rPr>
              <a:t>.</a:t>
            </a:r>
          </a:p>
          <a:p>
            <a:r>
              <a:rPr lang="en-IE" dirty="0" smtClean="0"/>
              <a:t>An ‘</a:t>
            </a:r>
            <a:r>
              <a:rPr lang="en-IE" b="1" dirty="0" smtClean="0"/>
              <a:t>DATH</a:t>
            </a:r>
            <a:r>
              <a:rPr lang="en-IE" dirty="0" smtClean="0"/>
              <a:t>’  a </a:t>
            </a:r>
            <a:r>
              <a:rPr lang="en-IE" dirty="0" err="1" smtClean="0"/>
              <a:t>mbíonn</a:t>
            </a:r>
            <a:r>
              <a:rPr lang="en-IE" dirty="0" smtClean="0"/>
              <a:t> </a:t>
            </a:r>
            <a:r>
              <a:rPr lang="en-IE" dirty="0" err="1" smtClean="0"/>
              <a:t>ag</a:t>
            </a:r>
            <a:r>
              <a:rPr lang="en-IE" dirty="0" smtClean="0"/>
              <a:t> </a:t>
            </a:r>
            <a:r>
              <a:rPr lang="en-IE" dirty="0" err="1" smtClean="0"/>
              <a:t>rudaí</a:t>
            </a:r>
            <a:r>
              <a:rPr lang="en-IE" dirty="0" smtClean="0"/>
              <a:t>, </a:t>
            </a:r>
          </a:p>
          <a:p>
            <a:pPr marL="0" indent="0">
              <a:buNone/>
            </a:pPr>
            <a:r>
              <a:rPr lang="en-IE" dirty="0" err="1" smtClean="0"/>
              <a:t>m.s.</a:t>
            </a:r>
            <a:r>
              <a:rPr lang="en-IE" dirty="0" smtClean="0"/>
              <a:t> </a:t>
            </a:r>
            <a:r>
              <a:rPr lang="en-IE" dirty="0" err="1" smtClean="0"/>
              <a:t>Dath</a:t>
            </a:r>
            <a:r>
              <a:rPr lang="en-IE" dirty="0" smtClean="0"/>
              <a:t> </a:t>
            </a:r>
            <a:r>
              <a:rPr lang="en-IE" dirty="0" err="1" smtClean="0"/>
              <a:t>glas</a:t>
            </a:r>
            <a:r>
              <a:rPr lang="en-IE" dirty="0" smtClean="0"/>
              <a:t> </a:t>
            </a:r>
            <a:r>
              <a:rPr lang="en-IE" dirty="0" err="1" smtClean="0"/>
              <a:t>ar</a:t>
            </a:r>
            <a:r>
              <a:rPr lang="en-IE" dirty="0" smtClean="0"/>
              <a:t> </a:t>
            </a:r>
            <a:r>
              <a:rPr lang="en-IE" dirty="0" err="1" smtClean="0"/>
              <a:t>duillí</a:t>
            </a:r>
            <a:r>
              <a:rPr lang="en-IE" dirty="0" smtClean="0"/>
              <a:t> </a:t>
            </a:r>
            <a:r>
              <a:rPr lang="en-IE" dirty="0" err="1" smtClean="0"/>
              <a:t>plandaí</a:t>
            </a:r>
            <a:r>
              <a:rPr lang="en-IE" dirty="0" smtClean="0"/>
              <a:t>, is </a:t>
            </a:r>
            <a:r>
              <a:rPr lang="en-IE" dirty="0" err="1" smtClean="0"/>
              <a:t>ea</a:t>
            </a:r>
            <a:r>
              <a:rPr lang="en-IE" dirty="0" smtClean="0"/>
              <a:t> </a:t>
            </a:r>
          </a:p>
          <a:p>
            <a:pPr marL="0" indent="0">
              <a:buNone/>
            </a:pPr>
            <a:r>
              <a:rPr lang="en-IE" dirty="0" smtClean="0"/>
              <a:t>an t-</a:t>
            </a:r>
            <a:r>
              <a:rPr lang="en-IE" dirty="0" err="1" smtClean="0"/>
              <a:t>aon</a:t>
            </a:r>
            <a:r>
              <a:rPr lang="en-IE" dirty="0" smtClean="0"/>
              <a:t> </a:t>
            </a:r>
            <a:r>
              <a:rPr lang="en-IE" dirty="0" err="1" smtClean="0"/>
              <a:t>dath</a:t>
            </a:r>
            <a:r>
              <a:rPr lang="en-IE" dirty="0" smtClean="0"/>
              <a:t> </a:t>
            </a:r>
            <a:r>
              <a:rPr lang="en-IE" dirty="0" err="1" smtClean="0"/>
              <a:t>sa</a:t>
            </a:r>
            <a:r>
              <a:rPr lang="en-IE" dirty="0" smtClean="0"/>
              <a:t> </a:t>
            </a:r>
            <a:r>
              <a:rPr lang="en-IE" dirty="0" err="1" smtClean="0"/>
              <a:t>spectram</a:t>
            </a:r>
            <a:r>
              <a:rPr lang="en-IE" dirty="0" smtClean="0"/>
              <a:t> </a:t>
            </a:r>
            <a:r>
              <a:rPr lang="en-IE" dirty="0" err="1" smtClean="0"/>
              <a:t>solas</a:t>
            </a:r>
            <a:r>
              <a:rPr lang="en-IE" dirty="0" smtClean="0"/>
              <a:t> </a:t>
            </a:r>
            <a:r>
              <a:rPr lang="en-IE" dirty="0" err="1" smtClean="0"/>
              <a:t>nach</a:t>
            </a:r>
            <a:r>
              <a:rPr lang="en-IE" dirty="0" smtClean="0"/>
              <a:t> </a:t>
            </a:r>
          </a:p>
          <a:p>
            <a:pPr marL="0" indent="0">
              <a:buNone/>
            </a:pPr>
            <a:r>
              <a:rPr lang="en-IE" dirty="0" err="1" smtClean="0"/>
              <a:t>bhfuil</a:t>
            </a:r>
            <a:r>
              <a:rPr lang="en-IE" dirty="0" smtClean="0"/>
              <a:t> an </a:t>
            </a:r>
            <a:r>
              <a:rPr lang="en-IE" dirty="0" err="1" smtClean="0"/>
              <a:t>planda</a:t>
            </a:r>
            <a:r>
              <a:rPr lang="en-IE" dirty="0" smtClean="0"/>
              <a:t> in </a:t>
            </a:r>
            <a:r>
              <a:rPr lang="en-IE" dirty="0" err="1" smtClean="0"/>
              <a:t>ann</a:t>
            </a:r>
            <a:r>
              <a:rPr lang="en-IE" dirty="0" smtClean="0"/>
              <a:t> </a:t>
            </a:r>
            <a:r>
              <a:rPr lang="en-IE" dirty="0" err="1" smtClean="0"/>
              <a:t>ionsú</a:t>
            </a:r>
            <a:r>
              <a:rPr lang="en-IE" dirty="0" smtClean="0"/>
              <a:t>.</a:t>
            </a:r>
          </a:p>
          <a:p>
            <a:pPr marL="0" indent="0">
              <a:buNone/>
            </a:pPr>
            <a:endParaRPr lang="en-IE" dirty="0" smtClean="0"/>
          </a:p>
          <a:p>
            <a:pPr marL="0" indent="0">
              <a:buNone/>
            </a:pPr>
            <a:r>
              <a:rPr lang="en-IE" dirty="0" smtClean="0"/>
              <a:t>(A red wall is red to your eyes because it</a:t>
            </a:r>
          </a:p>
          <a:p>
            <a:pPr marL="0" indent="0">
              <a:buNone/>
            </a:pPr>
            <a:r>
              <a:rPr lang="en-IE" dirty="0" smtClean="0"/>
              <a:t>is not absorbing light from the red </a:t>
            </a:r>
          </a:p>
          <a:p>
            <a:pPr marL="0" indent="0">
              <a:buNone/>
            </a:pPr>
            <a:r>
              <a:rPr lang="en-IE" dirty="0" smtClean="0"/>
              <a:t>wavelengths.) </a:t>
            </a:r>
          </a:p>
          <a:p>
            <a:pPr marL="0" indent="0">
              <a:buNone/>
            </a:pPr>
            <a:r>
              <a:rPr lang="en-IE" dirty="0" smtClean="0"/>
              <a:t>Cad </a:t>
            </a:r>
            <a:r>
              <a:rPr lang="en-IE" dirty="0" err="1" smtClean="0"/>
              <a:t>iad</a:t>
            </a:r>
            <a:r>
              <a:rPr lang="en-IE" dirty="0" smtClean="0"/>
              <a:t> </a:t>
            </a:r>
            <a:r>
              <a:rPr lang="en-IE" dirty="0" err="1" smtClean="0"/>
              <a:t>na</a:t>
            </a:r>
            <a:r>
              <a:rPr lang="en-IE" dirty="0" smtClean="0"/>
              <a:t> </a:t>
            </a:r>
            <a:r>
              <a:rPr lang="en-IE" dirty="0" err="1" smtClean="0"/>
              <a:t>dathanna</a:t>
            </a:r>
            <a:r>
              <a:rPr lang="en-IE" dirty="0" smtClean="0"/>
              <a:t> </a:t>
            </a:r>
          </a:p>
          <a:p>
            <a:pPr marL="0" indent="0">
              <a:buNone/>
            </a:pPr>
            <a:r>
              <a:rPr lang="en-IE" dirty="0" smtClean="0"/>
              <a:t>do </a:t>
            </a:r>
            <a:r>
              <a:rPr lang="en-IE" dirty="0" err="1" smtClean="0"/>
              <a:t>Solas</a:t>
            </a:r>
            <a:r>
              <a:rPr lang="en-IE" dirty="0" smtClean="0"/>
              <a:t> </a:t>
            </a:r>
            <a:r>
              <a:rPr lang="en-IE" dirty="0" err="1" smtClean="0"/>
              <a:t>Infheicthe</a:t>
            </a:r>
            <a:r>
              <a:rPr lang="en-IE" dirty="0" smtClean="0"/>
              <a:t>:</a:t>
            </a:r>
            <a:br>
              <a:rPr lang="en-IE" dirty="0" smtClean="0"/>
            </a:br>
            <a:endParaRPr lang="en-IE" dirty="0"/>
          </a:p>
        </p:txBody>
      </p:sp>
      <p:pic>
        <p:nvPicPr>
          <p:cNvPr id="3074" name="Picture 2" descr="http://1.bp.blogspot.com/-OiP4PUaH8pI/TdUvJU1FHEI/AAAAAAAAAMU/3Q6LKofSE5k/s1600/istock000006389237medium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037173"/>
            <a:ext cx="3194773" cy="21253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716016" y="3090119"/>
            <a:ext cx="1368152" cy="2571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76" name="Picture 4" descr="http://www.planetpals.com/weather/rainb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278" y="4653136"/>
            <a:ext cx="460511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2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8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127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8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127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8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127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8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127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8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127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825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1275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825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1275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825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1275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825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1275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825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9500"/>
                                  </p:stCondLst>
                                  <p:childTnLst>
                                    <p:set>
                                      <p:cBhvr>
                                        <p:cTn id="56" dur="1" fill="hold">
                                          <p:stCondLst>
                                            <p:cond delay="0"/>
                                          </p:stCondLst>
                                        </p:cTn>
                                        <p:tgtEl>
                                          <p:spTgt spid="3076"/>
                                        </p:tgtEl>
                                        <p:attrNameLst>
                                          <p:attrName>style.visibility</p:attrName>
                                        </p:attrNameLst>
                                      </p:cBhvr>
                                      <p:to>
                                        <p:strVal val="visible"/>
                                      </p:to>
                                    </p:set>
                                    <p:animEffect transition="in" filter="fade">
                                      <p:cBhvr>
                                        <p:cTn id="57" dur="9000"/>
                                        <p:tgtEl>
                                          <p:spTgt spid="3076"/>
                                        </p:tgtEl>
                                      </p:cBhvr>
                                    </p:animEffect>
                                    <p:anim calcmode="lin" valueType="num">
                                      <p:cBhvr>
                                        <p:cTn id="58" dur="9000" fill="hold"/>
                                        <p:tgtEl>
                                          <p:spTgt spid="3076"/>
                                        </p:tgtEl>
                                        <p:attrNameLst>
                                          <p:attrName>ppt_x</p:attrName>
                                        </p:attrNameLst>
                                      </p:cBhvr>
                                      <p:tavLst>
                                        <p:tav tm="0">
                                          <p:val>
                                            <p:strVal val="#ppt_x"/>
                                          </p:val>
                                        </p:tav>
                                        <p:tav tm="100000">
                                          <p:val>
                                            <p:strVal val="#ppt_x"/>
                                          </p:val>
                                        </p:tav>
                                      </p:tavLst>
                                    </p:anim>
                                    <p:anim calcmode="lin" valueType="num">
                                      <p:cBhvr>
                                        <p:cTn id="59" dur="9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D60093"/>
                </a:solidFill>
              </a:rPr>
              <a:t>….</a:t>
            </a:r>
            <a:r>
              <a:rPr lang="en-IE" dirty="0" err="1" smtClean="0">
                <a:solidFill>
                  <a:srgbClr val="D60093"/>
                </a:solidFill>
              </a:rPr>
              <a:t>Ar</a:t>
            </a:r>
            <a:r>
              <a:rPr lang="en-IE" dirty="0" smtClean="0">
                <a:solidFill>
                  <a:srgbClr val="D60093"/>
                </a:solidFill>
              </a:rPr>
              <a:t> an </a:t>
            </a:r>
            <a:r>
              <a:rPr lang="en-IE" dirty="0" err="1" smtClean="0">
                <a:solidFill>
                  <a:srgbClr val="D60093"/>
                </a:solidFill>
              </a:rPr>
              <a:t>Imeall</a:t>
            </a:r>
            <a:r>
              <a:rPr lang="en-IE" dirty="0" smtClean="0">
                <a:solidFill>
                  <a:srgbClr val="D60093"/>
                </a:solidFill>
              </a:rPr>
              <a:t>….</a:t>
            </a:r>
            <a:endParaRPr lang="en-IE" dirty="0">
              <a:solidFill>
                <a:srgbClr val="D60093"/>
              </a:solidFill>
            </a:endParaRPr>
          </a:p>
        </p:txBody>
      </p:sp>
      <p:sp>
        <p:nvSpPr>
          <p:cNvPr id="3" name="Content Placeholder 2"/>
          <p:cNvSpPr>
            <a:spLocks noGrp="1"/>
          </p:cNvSpPr>
          <p:nvPr>
            <p:ph idx="1"/>
          </p:nvPr>
        </p:nvSpPr>
        <p:spPr>
          <a:xfrm>
            <a:off x="360218" y="2881746"/>
            <a:ext cx="8388246" cy="3820482"/>
          </a:xfrm>
        </p:spPr>
        <p:txBody>
          <a:bodyPr>
            <a:normAutofit fontScale="77500" lnSpcReduction="20000"/>
          </a:bodyPr>
          <a:lstStyle/>
          <a:p>
            <a:r>
              <a:rPr lang="en-IE" dirty="0" smtClean="0">
                <a:solidFill>
                  <a:srgbClr val="FF0000"/>
                </a:solidFill>
              </a:rPr>
              <a:t>Although we can't see them with our eyes, some wavelengths of light that bookend the visible spectrum are also important. </a:t>
            </a:r>
          </a:p>
          <a:p>
            <a:r>
              <a:rPr lang="en-IE" b="1" dirty="0" smtClean="0"/>
              <a:t>Infrared radiation</a:t>
            </a:r>
            <a:r>
              <a:rPr lang="en-IE" dirty="0" smtClean="0"/>
              <a:t> is next to the red portion of the spectrum. Infrared light is heat. Scientists use infrared light sensing optics when they want to see differences in temperature. </a:t>
            </a:r>
          </a:p>
          <a:p>
            <a:r>
              <a:rPr lang="en-IE" b="1" dirty="0" smtClean="0">
                <a:solidFill>
                  <a:srgbClr val="FF0000"/>
                </a:solidFill>
              </a:rPr>
              <a:t>Ultraviolet radiation</a:t>
            </a:r>
            <a:r>
              <a:rPr lang="en-IE" dirty="0" smtClean="0">
                <a:solidFill>
                  <a:srgbClr val="FF0000"/>
                </a:solidFill>
              </a:rPr>
              <a:t> (UV) is just beyond the violet end of the visible spectrum. UV light is given off by the Sun and absorbed by ozone in the atmosphere. Ultraviolet light can also mutate cells in your skin and give you </a:t>
            </a:r>
            <a:r>
              <a:rPr lang="en-IE" dirty="0" err="1" smtClean="0">
                <a:solidFill>
                  <a:srgbClr val="FF0000"/>
                </a:solidFill>
              </a:rPr>
              <a:t>CANCER.</a:t>
            </a:r>
            <a:r>
              <a:rPr lang="en-IE" dirty="0" err="1" smtClean="0"/>
              <a:t>r</a:t>
            </a:r>
            <a:r>
              <a:rPr lang="en-IE" dirty="0" smtClean="0"/>
              <a:t>.</a:t>
            </a:r>
            <a:endParaRPr lang="en-IE" dirty="0"/>
          </a:p>
        </p:txBody>
      </p:sp>
    </p:spTree>
    <p:extLst>
      <p:ext uri="{BB962C8B-B14F-4D97-AF65-F5344CB8AC3E}">
        <p14:creationId xmlns:p14="http://schemas.microsoft.com/office/powerpoint/2010/main" val="23231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61" y="672549"/>
            <a:ext cx="8856984" cy="1143000"/>
          </a:xfrm>
        </p:spPr>
        <p:txBody>
          <a:bodyPr>
            <a:normAutofit fontScale="90000"/>
          </a:bodyPr>
          <a:lstStyle/>
          <a:p>
            <a:r>
              <a:rPr lang="en-GB" sz="4900" b="1" u="sng" dirty="0" smtClean="0">
                <a:solidFill>
                  <a:srgbClr val="00B050"/>
                </a:solidFill>
              </a:rPr>
              <a:t>is </a:t>
            </a:r>
            <a:r>
              <a:rPr lang="en-GB" sz="4900" b="1" u="sng" dirty="0" err="1">
                <a:solidFill>
                  <a:srgbClr val="00B050"/>
                </a:solidFill>
              </a:rPr>
              <a:t>féidir</a:t>
            </a:r>
            <a:r>
              <a:rPr lang="en-GB" sz="4900" b="1" u="sng" dirty="0">
                <a:solidFill>
                  <a:srgbClr val="00B050"/>
                </a:solidFill>
              </a:rPr>
              <a:t> le </a:t>
            </a:r>
            <a:r>
              <a:rPr lang="en-GB" sz="4900" b="1" u="sng" dirty="0" err="1">
                <a:solidFill>
                  <a:srgbClr val="00B050"/>
                </a:solidFill>
              </a:rPr>
              <a:t>solas</a:t>
            </a:r>
            <a:r>
              <a:rPr lang="en-GB" sz="4900" b="1" u="sng" dirty="0">
                <a:solidFill>
                  <a:srgbClr val="00B050"/>
                </a:solidFill>
              </a:rPr>
              <a:t> </a:t>
            </a:r>
            <a:r>
              <a:rPr lang="en-GB" sz="4900" b="1" u="sng" dirty="0" err="1">
                <a:solidFill>
                  <a:srgbClr val="00B050"/>
                </a:solidFill>
              </a:rPr>
              <a:t>obair</a:t>
            </a:r>
            <a:r>
              <a:rPr lang="en-GB" sz="4900" b="1" u="sng" dirty="0">
                <a:solidFill>
                  <a:srgbClr val="00B050"/>
                </a:solidFill>
              </a:rPr>
              <a:t> a </a:t>
            </a:r>
            <a:r>
              <a:rPr lang="en-GB" sz="4900" b="1" u="sng" dirty="0" err="1">
                <a:solidFill>
                  <a:srgbClr val="00B050"/>
                </a:solidFill>
              </a:rPr>
              <a:t>dhéanamh</a:t>
            </a:r>
            <a:r>
              <a:rPr lang="en-IE" u="sng" dirty="0">
                <a:solidFill>
                  <a:srgbClr val="00B050"/>
                </a:solidFill>
              </a:rPr>
              <a:t/>
            </a:r>
            <a:br>
              <a:rPr lang="en-IE" u="sng" dirty="0">
                <a:solidFill>
                  <a:srgbClr val="00B050"/>
                </a:solidFill>
              </a:rPr>
            </a:br>
            <a:endParaRPr lang="en-IE" u="sng" dirty="0">
              <a:solidFill>
                <a:srgbClr val="00B050"/>
              </a:solidFill>
            </a:endParaRPr>
          </a:p>
        </p:txBody>
      </p:sp>
      <p:sp>
        <p:nvSpPr>
          <p:cNvPr id="3" name="Content Placeholder 2"/>
          <p:cNvSpPr>
            <a:spLocks noGrp="1"/>
          </p:cNvSpPr>
          <p:nvPr>
            <p:ph idx="1"/>
          </p:nvPr>
        </p:nvSpPr>
        <p:spPr>
          <a:xfrm>
            <a:off x="467544" y="1708591"/>
            <a:ext cx="8856984" cy="4857403"/>
          </a:xfrm>
        </p:spPr>
        <p:txBody>
          <a:bodyPr>
            <a:normAutofit/>
          </a:bodyPr>
          <a:lstStyle/>
          <a:p>
            <a:pPr marL="0" indent="0">
              <a:buNone/>
            </a:pPr>
            <a:r>
              <a:rPr lang="en-IE" dirty="0" err="1" smtClean="0">
                <a:solidFill>
                  <a:srgbClr val="D60093"/>
                </a:solidFill>
              </a:rPr>
              <a:t>Achoimre</a:t>
            </a:r>
            <a:r>
              <a:rPr lang="en-IE" dirty="0" smtClean="0">
                <a:solidFill>
                  <a:srgbClr val="D60093"/>
                </a:solidFill>
              </a:rPr>
              <a:t>: Cad é ‘</a:t>
            </a:r>
            <a:r>
              <a:rPr lang="en-IE" dirty="0" err="1" smtClean="0">
                <a:solidFill>
                  <a:srgbClr val="D60093"/>
                </a:solidFill>
              </a:rPr>
              <a:t>obair</a:t>
            </a:r>
            <a:r>
              <a:rPr lang="en-IE" dirty="0" smtClean="0">
                <a:solidFill>
                  <a:srgbClr val="D60093"/>
                </a:solidFill>
              </a:rPr>
              <a:t>’ I </a:t>
            </a:r>
            <a:r>
              <a:rPr lang="en-IE" dirty="0" err="1" smtClean="0">
                <a:solidFill>
                  <a:srgbClr val="D60093"/>
                </a:solidFill>
              </a:rPr>
              <a:t>Fisic</a:t>
            </a:r>
            <a:r>
              <a:rPr lang="en-IE" dirty="0" smtClean="0">
                <a:solidFill>
                  <a:srgbClr val="D60093"/>
                </a:solidFill>
              </a:rPr>
              <a:t>??</a:t>
            </a:r>
          </a:p>
          <a:p>
            <a:pPr marL="0" indent="0">
              <a:buNone/>
            </a:pPr>
            <a:r>
              <a:rPr lang="en-GB" b="1" dirty="0" err="1" smtClean="0"/>
              <a:t>Trealamh</a:t>
            </a:r>
            <a:r>
              <a:rPr lang="en-GB" b="1" dirty="0"/>
              <a:t>:	</a:t>
            </a:r>
            <a:r>
              <a:rPr lang="en-GB" b="1" dirty="0" err="1" smtClean="0">
                <a:solidFill>
                  <a:srgbClr val="FF0000"/>
                </a:solidFill>
              </a:rPr>
              <a:t>Radaiméadar</a:t>
            </a:r>
            <a:r>
              <a:rPr lang="en-GB" b="1" dirty="0" smtClean="0">
                <a:solidFill>
                  <a:srgbClr val="FF0000"/>
                </a:solidFill>
              </a:rPr>
              <a:t> </a:t>
            </a:r>
            <a:r>
              <a:rPr lang="en-GB" b="1" dirty="0">
                <a:solidFill>
                  <a:srgbClr val="FF0000"/>
                </a:solidFill>
              </a:rPr>
              <a:t>Crookes </a:t>
            </a:r>
            <a:endParaRPr lang="en-GB" b="1" dirty="0" smtClean="0">
              <a:solidFill>
                <a:srgbClr val="FF0000"/>
              </a:solidFill>
            </a:endParaRPr>
          </a:p>
          <a:p>
            <a:pPr marL="0" indent="0">
              <a:buNone/>
            </a:pPr>
            <a:r>
              <a:rPr lang="en-GB" b="1" dirty="0">
                <a:solidFill>
                  <a:srgbClr val="FF0000"/>
                </a:solidFill>
              </a:rPr>
              <a:t> </a:t>
            </a:r>
            <a:r>
              <a:rPr lang="en-GB" b="1" dirty="0" smtClean="0">
                <a:solidFill>
                  <a:srgbClr val="FF0000"/>
                </a:solidFill>
              </a:rPr>
              <a:t>                 &amp; </a:t>
            </a:r>
            <a:r>
              <a:rPr lang="en-GB" b="1" dirty="0" err="1" smtClean="0">
                <a:solidFill>
                  <a:srgbClr val="FF0000"/>
                </a:solidFill>
              </a:rPr>
              <a:t>Lampa</a:t>
            </a:r>
            <a:endParaRPr lang="en-GB" b="1" dirty="0" smtClean="0">
              <a:solidFill>
                <a:srgbClr val="FF0000"/>
              </a:solidFill>
            </a:endParaRPr>
          </a:p>
          <a:p>
            <a:pPr marL="0" indent="0">
              <a:buNone/>
            </a:pPr>
            <a:r>
              <a:rPr lang="en-GB" dirty="0" err="1" smtClean="0"/>
              <a:t>Modh</a:t>
            </a:r>
            <a:r>
              <a:rPr lang="en-GB" dirty="0" smtClean="0"/>
              <a:t>: </a:t>
            </a:r>
          </a:p>
          <a:p>
            <a:pPr marL="0" indent="0">
              <a:buNone/>
            </a:pPr>
            <a:r>
              <a:rPr lang="en-GB" dirty="0" smtClean="0"/>
              <a:t>1. </a:t>
            </a:r>
            <a:r>
              <a:rPr lang="en-GB" dirty="0" err="1" smtClean="0"/>
              <a:t>Soilsigh</a:t>
            </a:r>
            <a:r>
              <a:rPr lang="en-GB" dirty="0" smtClean="0"/>
              <a:t> </a:t>
            </a:r>
            <a:r>
              <a:rPr lang="en-GB" dirty="0" err="1"/>
              <a:t>lampa</a:t>
            </a:r>
            <a:r>
              <a:rPr lang="en-GB" dirty="0"/>
              <a:t> </a:t>
            </a:r>
            <a:r>
              <a:rPr lang="en-GB" dirty="0" err="1"/>
              <a:t>solais</a:t>
            </a:r>
            <a:r>
              <a:rPr lang="en-GB" dirty="0"/>
              <a:t> </a:t>
            </a:r>
            <a:r>
              <a:rPr lang="en-GB" dirty="0" err="1"/>
              <a:t>ar</a:t>
            </a:r>
            <a:r>
              <a:rPr lang="en-GB" dirty="0"/>
              <a:t> an </a:t>
            </a:r>
            <a:r>
              <a:rPr lang="en-GB" dirty="0" err="1"/>
              <a:t>radaimhéadar</a:t>
            </a:r>
            <a:endParaRPr lang="en-IE" dirty="0"/>
          </a:p>
          <a:p>
            <a:pPr marL="0" indent="0">
              <a:buNone/>
            </a:pPr>
            <a:r>
              <a:rPr lang="en-GB" dirty="0"/>
              <a:t>2. </a:t>
            </a:r>
            <a:r>
              <a:rPr lang="en-GB" dirty="0" err="1"/>
              <a:t>Tabhair</a:t>
            </a:r>
            <a:r>
              <a:rPr lang="en-GB" dirty="0"/>
              <a:t> </a:t>
            </a:r>
            <a:r>
              <a:rPr lang="en-GB" dirty="0" err="1"/>
              <a:t>faoi</a:t>
            </a:r>
            <a:r>
              <a:rPr lang="en-GB" dirty="0"/>
              <a:t> </a:t>
            </a:r>
            <a:r>
              <a:rPr lang="en-GB" dirty="0" err="1"/>
              <a:t>ndeara</a:t>
            </a:r>
            <a:r>
              <a:rPr lang="en-GB" dirty="0"/>
              <a:t> cad a </a:t>
            </a:r>
            <a:r>
              <a:rPr lang="en-GB" dirty="0" err="1" smtClean="0"/>
              <a:t>tharlaíonn</a:t>
            </a:r>
            <a:endParaRPr lang="en-GB" dirty="0" smtClean="0"/>
          </a:p>
          <a:p>
            <a:pPr marL="0" indent="0">
              <a:buNone/>
            </a:pPr>
            <a:r>
              <a:rPr lang="en-GB" dirty="0"/>
              <a:t> </a:t>
            </a:r>
            <a:r>
              <a:rPr lang="en-GB" dirty="0" err="1" smtClean="0"/>
              <a:t>fuinneamh</a:t>
            </a:r>
            <a:r>
              <a:rPr lang="en-GB" dirty="0" smtClean="0"/>
              <a:t> __________</a:t>
            </a:r>
            <a:r>
              <a:rPr lang="en-GB" dirty="0" smtClean="0">
                <a:sym typeface="Wingdings" pitchFamily="2" charset="2"/>
              </a:rPr>
              <a:t></a:t>
            </a:r>
            <a:r>
              <a:rPr lang="en-GB" dirty="0" err="1" smtClean="0"/>
              <a:t>fuinneamh</a:t>
            </a:r>
            <a:r>
              <a:rPr lang="en-GB" dirty="0" smtClean="0"/>
              <a:t>___________</a:t>
            </a:r>
            <a:endParaRPr lang="en-IE" dirty="0"/>
          </a:p>
          <a:p>
            <a:endParaRPr lang="en-IE" dirty="0"/>
          </a:p>
          <a:p>
            <a:pPr marL="0" indent="0">
              <a:buNone/>
            </a:pPr>
            <a:endParaRPr lang="en-IE" dirty="0"/>
          </a:p>
        </p:txBody>
      </p:sp>
      <p:pic>
        <p:nvPicPr>
          <p:cNvPr id="4098" name="Picture 2" descr="http://upload.wikimedia.org/wikipedia/commons/thumb/1/1d/Crookes_radiometer.jpg/220px-Crookes_radiome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199" y="1268760"/>
            <a:ext cx="2448273"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478504">
            <a:off x="5580111" y="2060848"/>
            <a:ext cx="1584176" cy="3240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3059832" y="6381328"/>
            <a:ext cx="5874746" cy="369332"/>
          </a:xfrm>
          <a:prstGeom prst="rect">
            <a:avLst/>
          </a:prstGeom>
        </p:spPr>
        <p:txBody>
          <a:bodyPr wrap="square">
            <a:spAutoFit/>
          </a:bodyPr>
          <a:lstStyle/>
          <a:p>
            <a:r>
              <a:rPr lang="en-IE" dirty="0" smtClean="0">
                <a:solidFill>
                  <a:schemeClr val="accent1">
                    <a:lumMod val="75000"/>
                  </a:schemeClr>
                </a:solidFill>
              </a:rPr>
              <a:t>http://en.wikipedia.org/wiki/File:Radiometer_9965_Nevit.gif</a:t>
            </a:r>
            <a:endParaRPr lang="en-IE" dirty="0">
              <a:solidFill>
                <a:schemeClr val="accent1">
                  <a:lumMod val="75000"/>
                </a:schemeClr>
              </a:solidFill>
            </a:endParaRPr>
          </a:p>
        </p:txBody>
      </p:sp>
    </p:spTree>
    <p:extLst>
      <p:ext uri="{BB962C8B-B14F-4D97-AF65-F5344CB8AC3E}">
        <p14:creationId xmlns:p14="http://schemas.microsoft.com/office/powerpoint/2010/main" val="131788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1143000"/>
          </a:xfrm>
        </p:spPr>
        <p:txBody>
          <a:bodyPr/>
          <a:lstStyle/>
          <a:p>
            <a:r>
              <a:rPr lang="en-IE" b="1" dirty="0" smtClean="0">
                <a:solidFill>
                  <a:srgbClr val="00B050"/>
                </a:solidFill>
              </a:rPr>
              <a:t>(d)</a:t>
            </a:r>
            <a:r>
              <a:rPr lang="en-IE" b="1" dirty="0" err="1" smtClean="0">
                <a:solidFill>
                  <a:srgbClr val="00B050"/>
                </a:solidFill>
              </a:rPr>
              <a:t>Téarmaíocht</a:t>
            </a:r>
            <a:r>
              <a:rPr lang="en-IE" b="1" dirty="0" smtClean="0">
                <a:solidFill>
                  <a:srgbClr val="00B050"/>
                </a:solidFill>
              </a:rPr>
              <a:t> an </a:t>
            </a:r>
            <a:r>
              <a:rPr lang="en-IE" b="1" dirty="0" err="1" smtClean="0">
                <a:solidFill>
                  <a:srgbClr val="00B050"/>
                </a:solidFill>
              </a:rPr>
              <a:t>tSolais</a:t>
            </a:r>
            <a:endParaRPr lang="en-IE" b="1" dirty="0">
              <a:solidFill>
                <a:srgbClr val="00B050"/>
              </a:solidFill>
            </a:endParaRPr>
          </a:p>
        </p:txBody>
      </p:sp>
      <p:sp>
        <p:nvSpPr>
          <p:cNvPr id="3" name="Content Placeholder 2"/>
          <p:cNvSpPr>
            <a:spLocks noGrp="1"/>
          </p:cNvSpPr>
          <p:nvPr>
            <p:ph idx="1"/>
          </p:nvPr>
        </p:nvSpPr>
        <p:spPr>
          <a:xfrm>
            <a:off x="251520" y="1340768"/>
            <a:ext cx="7632848" cy="5154519"/>
          </a:xfrm>
        </p:spPr>
        <p:txBody>
          <a:bodyPr>
            <a:normAutofit fontScale="85000" lnSpcReduction="10000"/>
          </a:bodyPr>
          <a:lstStyle/>
          <a:p>
            <a:r>
              <a:rPr lang="en-GB" b="1" u="sng" dirty="0">
                <a:solidFill>
                  <a:srgbClr val="D60093"/>
                </a:solidFill>
              </a:rPr>
              <a:t>Ga </a:t>
            </a:r>
            <a:r>
              <a:rPr lang="en-GB" b="1" u="sng" dirty="0" err="1">
                <a:solidFill>
                  <a:srgbClr val="D60093"/>
                </a:solidFill>
              </a:rPr>
              <a:t>solais</a:t>
            </a:r>
            <a:r>
              <a:rPr lang="en-GB" dirty="0"/>
              <a:t>: </a:t>
            </a:r>
            <a:r>
              <a:rPr lang="en-GB" dirty="0" err="1" smtClean="0"/>
              <a:t>línte</a:t>
            </a:r>
            <a:r>
              <a:rPr lang="en-GB" dirty="0" smtClean="0"/>
              <a:t> </a:t>
            </a:r>
            <a:r>
              <a:rPr lang="en-GB" dirty="0" err="1"/>
              <a:t>díreacha</a:t>
            </a:r>
            <a:r>
              <a:rPr lang="en-GB" dirty="0"/>
              <a:t> </a:t>
            </a:r>
            <a:r>
              <a:rPr lang="en-GB" dirty="0" err="1" smtClean="0"/>
              <a:t>ina</a:t>
            </a:r>
            <a:r>
              <a:rPr lang="en-GB" dirty="0" smtClean="0"/>
              <a:t> </a:t>
            </a:r>
            <a:r>
              <a:rPr lang="en-GB" dirty="0" err="1" smtClean="0"/>
              <a:t>ghluaiseann</a:t>
            </a:r>
            <a:r>
              <a:rPr lang="en-GB" dirty="0" smtClean="0"/>
              <a:t> </a:t>
            </a:r>
            <a:r>
              <a:rPr lang="en-GB" dirty="0" err="1" smtClean="0"/>
              <a:t>solais</a:t>
            </a:r>
            <a:r>
              <a:rPr lang="en-GB" dirty="0" smtClean="0"/>
              <a:t>.</a:t>
            </a:r>
            <a:endParaRPr lang="en-IE" dirty="0"/>
          </a:p>
          <a:p>
            <a:r>
              <a:rPr lang="en-GB" b="1" u="sng" dirty="0" err="1" smtClean="0">
                <a:solidFill>
                  <a:srgbClr val="D60093"/>
                </a:solidFill>
              </a:rPr>
              <a:t>Nithe</a:t>
            </a:r>
            <a:r>
              <a:rPr lang="en-GB" b="1" u="sng" dirty="0" smtClean="0">
                <a:solidFill>
                  <a:srgbClr val="D60093"/>
                </a:solidFill>
              </a:rPr>
              <a:t> </a:t>
            </a:r>
            <a:r>
              <a:rPr lang="en-GB" b="1" u="sng" dirty="0" err="1">
                <a:solidFill>
                  <a:srgbClr val="D60093"/>
                </a:solidFill>
              </a:rPr>
              <a:t>Lonracha</a:t>
            </a:r>
            <a:r>
              <a:rPr lang="en-GB" dirty="0">
                <a:solidFill>
                  <a:srgbClr val="D60093"/>
                </a:solidFill>
              </a:rPr>
              <a:t>: </a:t>
            </a:r>
            <a:r>
              <a:rPr lang="en-GB" dirty="0" err="1" smtClean="0"/>
              <a:t>Nithe</a:t>
            </a:r>
            <a:r>
              <a:rPr lang="en-GB" dirty="0" smtClean="0"/>
              <a:t> </a:t>
            </a:r>
            <a:r>
              <a:rPr lang="en-GB" dirty="0"/>
              <a:t>a </a:t>
            </a:r>
            <a:r>
              <a:rPr lang="en-GB" dirty="0" err="1"/>
              <a:t>chuireann</a:t>
            </a:r>
            <a:r>
              <a:rPr lang="en-GB" dirty="0"/>
              <a:t> </a:t>
            </a:r>
            <a:r>
              <a:rPr lang="en-GB" dirty="0" err="1"/>
              <a:t>solas</a:t>
            </a:r>
            <a:r>
              <a:rPr lang="en-GB" dirty="0"/>
              <a:t> </a:t>
            </a:r>
            <a:r>
              <a:rPr lang="en-GB" dirty="0" err="1"/>
              <a:t>amach</a:t>
            </a:r>
            <a:r>
              <a:rPr lang="en-GB" dirty="0"/>
              <a:t>. </a:t>
            </a:r>
            <a:r>
              <a:rPr lang="en-GB" dirty="0" err="1"/>
              <a:t>M.s.</a:t>
            </a:r>
            <a:r>
              <a:rPr lang="en-GB" dirty="0"/>
              <a:t> An </a:t>
            </a:r>
            <a:r>
              <a:rPr lang="en-GB" dirty="0" err="1"/>
              <a:t>Ghrian</a:t>
            </a:r>
            <a:r>
              <a:rPr lang="en-GB" dirty="0"/>
              <a:t>, </a:t>
            </a:r>
            <a:r>
              <a:rPr lang="en-GB" dirty="0" err="1"/>
              <a:t>bolgán</a:t>
            </a:r>
            <a:r>
              <a:rPr lang="en-GB" dirty="0"/>
              <a:t> </a:t>
            </a:r>
            <a:endParaRPr lang="en-IE" dirty="0"/>
          </a:p>
          <a:p>
            <a:r>
              <a:rPr lang="en-GB" b="1" u="sng" dirty="0" err="1" smtClean="0">
                <a:solidFill>
                  <a:srgbClr val="D60093"/>
                </a:solidFill>
              </a:rPr>
              <a:t>Nithe</a:t>
            </a:r>
            <a:r>
              <a:rPr lang="en-GB" b="1" u="sng" dirty="0" smtClean="0">
                <a:solidFill>
                  <a:srgbClr val="D60093"/>
                </a:solidFill>
              </a:rPr>
              <a:t> </a:t>
            </a:r>
            <a:r>
              <a:rPr lang="en-GB" b="1" u="sng" dirty="0" err="1">
                <a:solidFill>
                  <a:srgbClr val="D60093"/>
                </a:solidFill>
              </a:rPr>
              <a:t>Neamhlonracha</a:t>
            </a:r>
            <a:r>
              <a:rPr lang="en-GB" dirty="0"/>
              <a:t>: </a:t>
            </a:r>
            <a:r>
              <a:rPr lang="en-GB" dirty="0" err="1" smtClean="0"/>
              <a:t>Nithe</a:t>
            </a:r>
            <a:r>
              <a:rPr lang="en-GB" dirty="0" smtClean="0"/>
              <a:t> </a:t>
            </a:r>
            <a:r>
              <a:rPr lang="en-GB" dirty="0" err="1"/>
              <a:t>nach</a:t>
            </a:r>
            <a:r>
              <a:rPr lang="en-GB" dirty="0"/>
              <a:t> </a:t>
            </a:r>
            <a:r>
              <a:rPr lang="en-GB" dirty="0" err="1"/>
              <a:t>gcuireann</a:t>
            </a:r>
            <a:r>
              <a:rPr lang="en-GB" dirty="0"/>
              <a:t> </a:t>
            </a:r>
            <a:r>
              <a:rPr lang="en-GB" dirty="0" err="1"/>
              <a:t>solas</a:t>
            </a:r>
            <a:r>
              <a:rPr lang="en-GB" dirty="0"/>
              <a:t> </a:t>
            </a:r>
            <a:r>
              <a:rPr lang="en-GB" dirty="0" err="1"/>
              <a:t>amach</a:t>
            </a:r>
            <a:r>
              <a:rPr lang="en-GB" dirty="0" smtClean="0"/>
              <a:t>.</a:t>
            </a:r>
            <a:r>
              <a:rPr lang="en-IE" dirty="0"/>
              <a:t> </a:t>
            </a:r>
            <a:endParaRPr lang="en-GB" dirty="0" smtClean="0"/>
          </a:p>
          <a:p>
            <a:r>
              <a:rPr lang="en-GB" b="1" dirty="0" err="1" smtClean="0">
                <a:solidFill>
                  <a:srgbClr val="D60093"/>
                </a:solidFill>
              </a:rPr>
              <a:t>Scáthanna</a:t>
            </a:r>
            <a:r>
              <a:rPr lang="en-GB" b="1" dirty="0" smtClean="0">
                <a:solidFill>
                  <a:srgbClr val="D60093"/>
                </a:solidFill>
              </a:rPr>
              <a:t>: </a:t>
            </a:r>
            <a:r>
              <a:rPr lang="en-GB" dirty="0" err="1" smtClean="0"/>
              <a:t>cruthanna</a:t>
            </a:r>
            <a:r>
              <a:rPr lang="en-GB" dirty="0" smtClean="0"/>
              <a:t> </a:t>
            </a:r>
            <a:r>
              <a:rPr lang="en-GB" dirty="0" err="1" smtClean="0"/>
              <a:t>dorcha</a:t>
            </a:r>
            <a:r>
              <a:rPr lang="en-GB" dirty="0" smtClean="0"/>
              <a:t> </a:t>
            </a:r>
            <a:r>
              <a:rPr lang="en-GB" dirty="0" err="1" smtClean="0"/>
              <a:t>cruthaithe</a:t>
            </a:r>
            <a:r>
              <a:rPr lang="en-GB" dirty="0" smtClean="0"/>
              <a:t> de </a:t>
            </a:r>
            <a:r>
              <a:rPr lang="en-GB" dirty="0" err="1" smtClean="0"/>
              <a:t>bharr</a:t>
            </a:r>
            <a:r>
              <a:rPr lang="en-GB" dirty="0" smtClean="0"/>
              <a:t> go </a:t>
            </a:r>
            <a:r>
              <a:rPr lang="en-GB" dirty="0" err="1" smtClean="0"/>
              <a:t>raibh</a:t>
            </a:r>
            <a:r>
              <a:rPr lang="en-GB" dirty="0" smtClean="0"/>
              <a:t> </a:t>
            </a:r>
            <a:r>
              <a:rPr lang="en-GB" dirty="0" err="1" smtClean="0"/>
              <a:t>corp</a:t>
            </a:r>
            <a:r>
              <a:rPr lang="en-GB" dirty="0" smtClean="0"/>
              <a:t> is </a:t>
            </a:r>
            <a:r>
              <a:rPr lang="en-GB" dirty="0" err="1" smtClean="0"/>
              <a:t>slí</a:t>
            </a:r>
            <a:r>
              <a:rPr lang="en-GB" dirty="0" smtClean="0"/>
              <a:t> </a:t>
            </a:r>
            <a:r>
              <a:rPr lang="en-GB" dirty="0" err="1" smtClean="0"/>
              <a:t>na</a:t>
            </a:r>
            <a:r>
              <a:rPr lang="en-GB" dirty="0" smtClean="0"/>
              <a:t> </a:t>
            </a:r>
            <a:r>
              <a:rPr lang="en-GB" dirty="0" err="1" smtClean="0"/>
              <a:t>gathanna</a:t>
            </a:r>
            <a:r>
              <a:rPr lang="en-GB" dirty="0" smtClean="0"/>
              <a:t> </a:t>
            </a:r>
            <a:r>
              <a:rPr lang="en-GB" dirty="0" err="1" smtClean="0"/>
              <a:t>solais</a:t>
            </a:r>
            <a:r>
              <a:rPr lang="en-GB" dirty="0" smtClean="0"/>
              <a:t> &amp; an </a:t>
            </a:r>
            <a:r>
              <a:rPr lang="en-GB" dirty="0" err="1" smtClean="0"/>
              <a:t>dromchla</a:t>
            </a:r>
            <a:r>
              <a:rPr lang="en-GB" dirty="0" smtClean="0"/>
              <a:t>.</a:t>
            </a:r>
          </a:p>
          <a:p>
            <a:r>
              <a:rPr lang="en-IE" b="1" dirty="0" err="1" smtClean="0">
                <a:solidFill>
                  <a:srgbClr val="D60093"/>
                </a:solidFill>
              </a:rPr>
              <a:t>Frithchaitheamh</a:t>
            </a:r>
            <a:r>
              <a:rPr lang="en-IE" b="1" dirty="0" smtClean="0">
                <a:solidFill>
                  <a:srgbClr val="D60093"/>
                </a:solidFill>
              </a:rPr>
              <a:t>: </a:t>
            </a:r>
            <a:r>
              <a:rPr lang="en-GB" dirty="0" err="1"/>
              <a:t>Preabadh</a:t>
            </a:r>
            <a:r>
              <a:rPr lang="en-GB" dirty="0"/>
              <a:t> </a:t>
            </a:r>
            <a:r>
              <a:rPr lang="en-GB" dirty="0" err="1"/>
              <a:t>ar</a:t>
            </a:r>
            <a:r>
              <a:rPr lang="en-GB" dirty="0"/>
              <a:t> </a:t>
            </a:r>
            <a:r>
              <a:rPr lang="en-GB" dirty="0" err="1"/>
              <a:t>ais</a:t>
            </a:r>
            <a:r>
              <a:rPr lang="en-GB" dirty="0"/>
              <a:t> </a:t>
            </a:r>
            <a:r>
              <a:rPr lang="en-GB" dirty="0" err="1"/>
              <a:t>solais</a:t>
            </a:r>
            <a:r>
              <a:rPr lang="en-GB" dirty="0"/>
              <a:t>  ó  </a:t>
            </a:r>
            <a:r>
              <a:rPr lang="en-GB" dirty="0" err="1"/>
              <a:t>dromchla</a:t>
            </a:r>
            <a:r>
              <a:rPr lang="en-GB" dirty="0" smtClean="0"/>
              <a:t>.</a:t>
            </a:r>
          </a:p>
          <a:p>
            <a:r>
              <a:rPr lang="en-GB" b="1" dirty="0" err="1" smtClean="0">
                <a:solidFill>
                  <a:srgbClr val="D60093"/>
                </a:solidFill>
              </a:rPr>
              <a:t>Athraonadh</a:t>
            </a:r>
            <a:r>
              <a:rPr lang="en-GB" b="1" dirty="0" smtClean="0">
                <a:solidFill>
                  <a:srgbClr val="D60093"/>
                </a:solidFill>
              </a:rPr>
              <a:t>: </a:t>
            </a:r>
            <a:r>
              <a:rPr lang="en-GB" dirty="0"/>
              <a:t>A</a:t>
            </a:r>
            <a:r>
              <a:rPr lang="en-GB" dirty="0" smtClean="0"/>
              <a:t>n </a:t>
            </a:r>
            <a:r>
              <a:rPr lang="en-GB" dirty="0" err="1" smtClean="0"/>
              <a:t>bealadh</a:t>
            </a:r>
            <a:r>
              <a:rPr lang="en-GB" dirty="0" smtClean="0"/>
              <a:t> a </a:t>
            </a:r>
            <a:r>
              <a:rPr lang="en-GB" dirty="0" err="1" smtClean="0"/>
              <a:t>lúbann</a:t>
            </a:r>
            <a:r>
              <a:rPr lang="en-GB" dirty="0" smtClean="0"/>
              <a:t> </a:t>
            </a:r>
            <a:r>
              <a:rPr lang="en-GB" dirty="0" err="1" smtClean="0"/>
              <a:t>solais</a:t>
            </a:r>
            <a:r>
              <a:rPr lang="en-GB" dirty="0" smtClean="0"/>
              <a:t> </a:t>
            </a:r>
            <a:r>
              <a:rPr lang="en-GB" dirty="0" err="1" smtClean="0"/>
              <a:t>agus</a:t>
            </a:r>
            <a:r>
              <a:rPr lang="en-GB" dirty="0" smtClean="0"/>
              <a:t> é ag </a:t>
            </a:r>
            <a:r>
              <a:rPr lang="en-GB" dirty="0" err="1" smtClean="0"/>
              <a:t>taisteal</a:t>
            </a:r>
            <a:r>
              <a:rPr lang="en-GB" dirty="0" smtClean="0"/>
              <a:t> ó </a:t>
            </a:r>
            <a:r>
              <a:rPr lang="en-GB" dirty="0" err="1" smtClean="0"/>
              <a:t>méan</a:t>
            </a:r>
            <a:r>
              <a:rPr lang="en-GB" dirty="0" smtClean="0"/>
              <a:t> go </a:t>
            </a:r>
            <a:r>
              <a:rPr lang="en-GB" dirty="0" err="1" smtClean="0"/>
              <a:t>mhéan</a:t>
            </a:r>
            <a:r>
              <a:rPr lang="en-GB" dirty="0" smtClean="0"/>
              <a:t>.</a:t>
            </a:r>
            <a:endParaRPr lang="en-IE" dirty="0"/>
          </a:p>
          <a:p>
            <a:endParaRPr lang="en-IE" b="1" dirty="0">
              <a:solidFill>
                <a:srgbClr val="D60093"/>
              </a:solidFill>
            </a:endParaRPr>
          </a:p>
          <a:p>
            <a:endParaRPr lang="en-IE" dirty="0"/>
          </a:p>
        </p:txBody>
      </p:sp>
    </p:spTree>
    <p:extLst>
      <p:ext uri="{BB962C8B-B14F-4D97-AF65-F5344CB8AC3E}">
        <p14:creationId xmlns:p14="http://schemas.microsoft.com/office/powerpoint/2010/main" val="657668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D60093"/>
                </a:solidFill>
              </a:rPr>
              <a:t>(e)</a:t>
            </a:r>
            <a:r>
              <a:rPr lang="en-IE" b="1" dirty="0" err="1" smtClean="0">
                <a:solidFill>
                  <a:srgbClr val="D60093"/>
                </a:solidFill>
              </a:rPr>
              <a:t>Frithchaitheamh</a:t>
            </a:r>
            <a:r>
              <a:rPr lang="en-IE" b="1" dirty="0" smtClean="0">
                <a:solidFill>
                  <a:srgbClr val="D60093"/>
                </a:solidFill>
              </a:rPr>
              <a:t> (reflection)</a:t>
            </a:r>
            <a:endParaRPr lang="en-IE" b="1" dirty="0">
              <a:solidFill>
                <a:srgbClr val="D60093"/>
              </a:solidFill>
            </a:endParaRPr>
          </a:p>
        </p:txBody>
      </p:sp>
      <p:sp>
        <p:nvSpPr>
          <p:cNvPr id="3" name="Content Placeholder 2"/>
          <p:cNvSpPr>
            <a:spLocks noGrp="1"/>
          </p:cNvSpPr>
          <p:nvPr>
            <p:ph idx="1"/>
          </p:nvPr>
        </p:nvSpPr>
        <p:spPr>
          <a:xfrm>
            <a:off x="179512" y="1340768"/>
            <a:ext cx="4968552" cy="5328592"/>
          </a:xfrm>
        </p:spPr>
        <p:txBody>
          <a:bodyPr>
            <a:normAutofit/>
          </a:bodyPr>
          <a:lstStyle/>
          <a:p>
            <a:r>
              <a:rPr lang="en-GB" dirty="0" err="1" smtClean="0">
                <a:solidFill>
                  <a:srgbClr val="FF0000"/>
                </a:solidFill>
              </a:rPr>
              <a:t>Preabadh</a:t>
            </a:r>
            <a:r>
              <a:rPr lang="en-GB" dirty="0" smtClean="0">
                <a:solidFill>
                  <a:srgbClr val="FF0000"/>
                </a:solidFill>
              </a:rPr>
              <a:t> </a:t>
            </a:r>
            <a:r>
              <a:rPr lang="en-GB" dirty="0" err="1">
                <a:solidFill>
                  <a:srgbClr val="FF0000"/>
                </a:solidFill>
              </a:rPr>
              <a:t>ar</a:t>
            </a:r>
            <a:r>
              <a:rPr lang="en-GB" dirty="0">
                <a:solidFill>
                  <a:srgbClr val="FF0000"/>
                </a:solidFill>
              </a:rPr>
              <a:t> </a:t>
            </a:r>
            <a:r>
              <a:rPr lang="en-GB" dirty="0" err="1">
                <a:solidFill>
                  <a:srgbClr val="FF0000"/>
                </a:solidFill>
              </a:rPr>
              <a:t>ais</a:t>
            </a:r>
            <a:r>
              <a:rPr lang="en-GB" dirty="0">
                <a:solidFill>
                  <a:srgbClr val="FF0000"/>
                </a:solidFill>
              </a:rPr>
              <a:t> </a:t>
            </a:r>
            <a:r>
              <a:rPr lang="en-GB" dirty="0" err="1">
                <a:solidFill>
                  <a:srgbClr val="FF0000"/>
                </a:solidFill>
              </a:rPr>
              <a:t>solais</a:t>
            </a:r>
            <a:r>
              <a:rPr lang="en-GB" dirty="0">
                <a:solidFill>
                  <a:srgbClr val="FF0000"/>
                </a:solidFill>
              </a:rPr>
              <a:t>  </a:t>
            </a:r>
            <a:r>
              <a:rPr lang="en-GB" dirty="0" smtClean="0">
                <a:solidFill>
                  <a:srgbClr val="FF0000"/>
                </a:solidFill>
              </a:rPr>
              <a:t>ó  </a:t>
            </a:r>
            <a:r>
              <a:rPr lang="en-GB" dirty="0" err="1" smtClean="0">
                <a:solidFill>
                  <a:srgbClr val="FF0000"/>
                </a:solidFill>
              </a:rPr>
              <a:t>dromchla</a:t>
            </a:r>
            <a:r>
              <a:rPr lang="en-GB" dirty="0" smtClean="0">
                <a:solidFill>
                  <a:srgbClr val="FF0000"/>
                </a:solidFill>
              </a:rPr>
              <a:t>.</a:t>
            </a:r>
            <a:endParaRPr lang="en-IE" dirty="0">
              <a:solidFill>
                <a:srgbClr val="FF0000"/>
              </a:solidFill>
            </a:endParaRPr>
          </a:p>
          <a:p>
            <a:pPr marL="0" indent="0">
              <a:buNone/>
            </a:pPr>
            <a:endParaRPr lang="en-IE" dirty="0"/>
          </a:p>
          <a:p>
            <a:r>
              <a:rPr lang="en-GB" dirty="0" smtClean="0"/>
              <a:t>(Is </a:t>
            </a:r>
            <a:r>
              <a:rPr lang="en-GB" dirty="0" err="1"/>
              <a:t>féidir</a:t>
            </a:r>
            <a:r>
              <a:rPr lang="en-GB" dirty="0"/>
              <a:t> </a:t>
            </a:r>
            <a:r>
              <a:rPr lang="en-GB" dirty="0" err="1"/>
              <a:t>linn</a:t>
            </a:r>
            <a:r>
              <a:rPr lang="en-GB" dirty="0"/>
              <a:t> </a:t>
            </a:r>
            <a:r>
              <a:rPr lang="en-GB" dirty="0" err="1"/>
              <a:t>rudaí</a:t>
            </a:r>
            <a:r>
              <a:rPr lang="en-GB" dirty="0"/>
              <a:t> a </a:t>
            </a:r>
            <a:r>
              <a:rPr lang="en-GB" dirty="0" err="1"/>
              <a:t>fheiceáil</a:t>
            </a:r>
            <a:r>
              <a:rPr lang="en-GB" dirty="0"/>
              <a:t> </a:t>
            </a:r>
            <a:r>
              <a:rPr lang="en-GB" dirty="0" err="1"/>
              <a:t>nuair</a:t>
            </a:r>
            <a:r>
              <a:rPr lang="en-GB" dirty="0"/>
              <a:t> a </a:t>
            </a:r>
            <a:r>
              <a:rPr lang="en-GB" dirty="0" err="1"/>
              <a:t>thagann</a:t>
            </a:r>
            <a:r>
              <a:rPr lang="en-GB" dirty="0"/>
              <a:t> </a:t>
            </a:r>
            <a:r>
              <a:rPr lang="en-GB" dirty="0" err="1"/>
              <a:t>solas</a:t>
            </a:r>
            <a:r>
              <a:rPr lang="en-GB" dirty="0"/>
              <a:t> </a:t>
            </a:r>
            <a:r>
              <a:rPr lang="en-GB" dirty="0" err="1"/>
              <a:t>uathu</a:t>
            </a:r>
            <a:r>
              <a:rPr lang="en-GB" dirty="0"/>
              <a:t>. </a:t>
            </a:r>
            <a:r>
              <a:rPr lang="en-GB" dirty="0" err="1"/>
              <a:t>Feicimid</a:t>
            </a:r>
            <a:r>
              <a:rPr lang="en-GB" dirty="0"/>
              <a:t> </a:t>
            </a:r>
            <a:r>
              <a:rPr lang="en-GB" dirty="0" err="1"/>
              <a:t>nithe</a:t>
            </a:r>
            <a:r>
              <a:rPr lang="en-GB" dirty="0"/>
              <a:t> </a:t>
            </a:r>
            <a:r>
              <a:rPr lang="en-GB" dirty="0" err="1"/>
              <a:t>neamhlonracha</a:t>
            </a:r>
            <a:r>
              <a:rPr lang="en-GB" dirty="0"/>
              <a:t> </a:t>
            </a:r>
            <a:r>
              <a:rPr lang="en-GB" dirty="0" err="1"/>
              <a:t>nuair</a:t>
            </a:r>
            <a:r>
              <a:rPr lang="en-GB" dirty="0"/>
              <a:t> a </a:t>
            </a:r>
            <a:r>
              <a:rPr lang="en-GB" dirty="0" err="1"/>
              <a:t>frithchaitear</a:t>
            </a:r>
            <a:r>
              <a:rPr lang="en-GB" dirty="0"/>
              <a:t> </a:t>
            </a:r>
            <a:r>
              <a:rPr lang="en-GB" dirty="0" err="1"/>
              <a:t>solas</a:t>
            </a:r>
            <a:r>
              <a:rPr lang="en-GB" dirty="0"/>
              <a:t> a </a:t>
            </a:r>
            <a:r>
              <a:rPr lang="en-GB" dirty="0" err="1"/>
              <a:t>thiteann</a:t>
            </a:r>
            <a:r>
              <a:rPr lang="en-GB" dirty="0"/>
              <a:t> </a:t>
            </a:r>
            <a:r>
              <a:rPr lang="en-GB" dirty="0" err="1"/>
              <a:t>orthu</a:t>
            </a:r>
            <a:r>
              <a:rPr lang="en-GB" dirty="0"/>
              <a:t> </a:t>
            </a:r>
            <a:r>
              <a:rPr lang="en-GB" dirty="0" err="1"/>
              <a:t>chuig</a:t>
            </a:r>
            <a:r>
              <a:rPr lang="en-GB" dirty="0"/>
              <a:t> </a:t>
            </a:r>
            <a:r>
              <a:rPr lang="en-GB" dirty="0" err="1"/>
              <a:t>ár</a:t>
            </a:r>
            <a:r>
              <a:rPr lang="en-GB" dirty="0"/>
              <a:t> </a:t>
            </a:r>
            <a:r>
              <a:rPr lang="en-GB" dirty="0" err="1"/>
              <a:t>súile</a:t>
            </a:r>
            <a:r>
              <a:rPr lang="en-GB" dirty="0" smtClean="0"/>
              <a:t>.)</a:t>
            </a:r>
            <a:endParaRPr lang="en-IE" dirty="0"/>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1340768"/>
            <a:ext cx="396044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1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E" u="sng" dirty="0" err="1" smtClean="0">
                <a:solidFill>
                  <a:srgbClr val="FF0000"/>
                </a:solidFill>
              </a:rPr>
              <a:t>Frithchaitheamh</a:t>
            </a:r>
            <a:r>
              <a:rPr lang="en-IE" u="sng" dirty="0" smtClean="0">
                <a:solidFill>
                  <a:srgbClr val="FF0000"/>
                </a:solidFill>
              </a:rPr>
              <a:t> </a:t>
            </a:r>
            <a:r>
              <a:rPr lang="en-IE" u="sng" dirty="0" err="1" smtClean="0">
                <a:solidFill>
                  <a:srgbClr val="FF0000"/>
                </a:solidFill>
              </a:rPr>
              <a:t>Rialta</a:t>
            </a:r>
            <a:r>
              <a:rPr lang="en-IE" u="sng" dirty="0" smtClean="0">
                <a:solidFill>
                  <a:srgbClr val="FF0000"/>
                </a:solidFill>
              </a:rPr>
              <a:t> &amp; </a:t>
            </a:r>
            <a:r>
              <a:rPr lang="en-IE" u="sng" dirty="0" err="1" smtClean="0">
                <a:solidFill>
                  <a:srgbClr val="FF0000"/>
                </a:solidFill>
              </a:rPr>
              <a:t>Scaipthe</a:t>
            </a:r>
            <a:endParaRPr lang="en-IE" u="sng" dirty="0">
              <a:solidFill>
                <a:srgbClr val="FF0000"/>
              </a:solidFill>
            </a:endParaRPr>
          </a:p>
        </p:txBody>
      </p:sp>
      <p:sp>
        <p:nvSpPr>
          <p:cNvPr id="3" name="Content Placeholder 2"/>
          <p:cNvSpPr>
            <a:spLocks noGrp="1"/>
          </p:cNvSpPr>
          <p:nvPr>
            <p:ph idx="1"/>
          </p:nvPr>
        </p:nvSpPr>
        <p:spPr>
          <a:xfrm>
            <a:off x="179512" y="1196752"/>
            <a:ext cx="8856984" cy="5661248"/>
          </a:xfrm>
        </p:spPr>
        <p:txBody>
          <a:bodyPr>
            <a:normAutofit fontScale="92500" lnSpcReduction="10000"/>
          </a:bodyPr>
          <a:lstStyle/>
          <a:p>
            <a:r>
              <a:rPr lang="en-GB" b="1" dirty="0" err="1" smtClean="0">
                <a:solidFill>
                  <a:srgbClr val="D60093"/>
                </a:solidFill>
              </a:rPr>
              <a:t>Rialta</a:t>
            </a:r>
            <a:r>
              <a:rPr lang="en-GB" dirty="0">
                <a:solidFill>
                  <a:srgbClr val="D60093"/>
                </a:solidFill>
              </a:rPr>
              <a:t>: </a:t>
            </a:r>
            <a:r>
              <a:rPr lang="en-GB" dirty="0" err="1"/>
              <a:t>Nuair</a:t>
            </a:r>
            <a:r>
              <a:rPr lang="en-GB" dirty="0"/>
              <a:t> a </a:t>
            </a:r>
            <a:r>
              <a:rPr lang="en-GB" dirty="0" err="1"/>
              <a:t>bhuaileann</a:t>
            </a:r>
            <a:r>
              <a:rPr lang="en-GB" dirty="0"/>
              <a:t> </a:t>
            </a:r>
            <a:r>
              <a:rPr lang="en-GB" dirty="0" err="1" smtClean="0"/>
              <a:t>gathanna</a:t>
            </a:r>
            <a:r>
              <a:rPr lang="en-GB" dirty="0" smtClean="0"/>
              <a:t> le </a:t>
            </a:r>
            <a:r>
              <a:rPr lang="en-GB" dirty="0" err="1"/>
              <a:t>dromchla</a:t>
            </a:r>
            <a:r>
              <a:rPr lang="en-GB" dirty="0"/>
              <a:t> </a:t>
            </a:r>
            <a:r>
              <a:rPr lang="en-GB" dirty="0" smtClean="0"/>
              <a:t>&amp; </a:t>
            </a:r>
            <a:r>
              <a:rPr lang="en-GB" dirty="0" err="1"/>
              <a:t>frithchaitear</a:t>
            </a:r>
            <a:r>
              <a:rPr lang="en-GB" dirty="0"/>
              <a:t> </a:t>
            </a:r>
            <a:r>
              <a:rPr lang="en-GB" dirty="0" err="1"/>
              <a:t>iad</a:t>
            </a:r>
            <a:r>
              <a:rPr lang="en-GB" dirty="0"/>
              <a:t> go </a:t>
            </a:r>
            <a:r>
              <a:rPr lang="en-GB" dirty="0" err="1"/>
              <a:t>léir</a:t>
            </a:r>
            <a:r>
              <a:rPr lang="en-GB" dirty="0"/>
              <a:t> </a:t>
            </a:r>
            <a:r>
              <a:rPr lang="en-GB" dirty="0" err="1"/>
              <a:t>ag</a:t>
            </a:r>
            <a:r>
              <a:rPr lang="en-GB" dirty="0"/>
              <a:t> an </a:t>
            </a:r>
            <a:r>
              <a:rPr lang="en-GB" dirty="0" err="1"/>
              <a:t>uilleann</a:t>
            </a:r>
            <a:r>
              <a:rPr lang="en-GB" dirty="0"/>
              <a:t> </a:t>
            </a:r>
            <a:r>
              <a:rPr lang="en-GB" dirty="0" err="1"/>
              <a:t>chéanna</a:t>
            </a:r>
            <a:r>
              <a:rPr lang="en-GB" dirty="0"/>
              <a:t>. </a:t>
            </a:r>
            <a:r>
              <a:rPr lang="en-GB" dirty="0" err="1"/>
              <a:t>Tarlaíonn</a:t>
            </a:r>
            <a:r>
              <a:rPr lang="en-GB" dirty="0"/>
              <a:t> </a:t>
            </a:r>
            <a:r>
              <a:rPr lang="en-GB" dirty="0" err="1"/>
              <a:t>sé</a:t>
            </a:r>
            <a:r>
              <a:rPr lang="en-GB" dirty="0"/>
              <a:t> </a:t>
            </a:r>
            <a:r>
              <a:rPr lang="en-GB" dirty="0" err="1"/>
              <a:t>ag</a:t>
            </a:r>
            <a:r>
              <a:rPr lang="en-GB" dirty="0"/>
              <a:t> </a:t>
            </a:r>
            <a:r>
              <a:rPr lang="en-GB" dirty="0" err="1">
                <a:solidFill>
                  <a:srgbClr val="00B050"/>
                </a:solidFill>
              </a:rPr>
              <a:t>dromchla</a:t>
            </a:r>
            <a:r>
              <a:rPr lang="en-GB" dirty="0">
                <a:solidFill>
                  <a:srgbClr val="00B050"/>
                </a:solidFill>
              </a:rPr>
              <a:t> </a:t>
            </a:r>
            <a:r>
              <a:rPr lang="en-GB" dirty="0" err="1">
                <a:solidFill>
                  <a:srgbClr val="00B050"/>
                </a:solidFill>
              </a:rPr>
              <a:t>mín</a:t>
            </a:r>
            <a:r>
              <a:rPr lang="en-GB" dirty="0">
                <a:solidFill>
                  <a:srgbClr val="00B050"/>
                </a:solidFill>
              </a:rPr>
              <a:t>. </a:t>
            </a:r>
            <a:endParaRPr lang="en-IE" dirty="0">
              <a:solidFill>
                <a:srgbClr val="00B050"/>
              </a:solidFill>
            </a:endParaRPr>
          </a:p>
          <a:p>
            <a:pPr marL="0" indent="0">
              <a:buNone/>
            </a:pPr>
            <a:r>
              <a:rPr lang="en-GB" dirty="0"/>
              <a:t> </a:t>
            </a:r>
            <a:endParaRPr lang="en-GB" dirty="0" smtClean="0"/>
          </a:p>
          <a:p>
            <a:pPr marL="0" indent="0">
              <a:buNone/>
            </a:pPr>
            <a:endParaRPr lang="en-GB" dirty="0"/>
          </a:p>
          <a:p>
            <a:pPr marL="0" indent="0">
              <a:buNone/>
            </a:pPr>
            <a:endParaRPr lang="en-IE" dirty="0" smtClean="0"/>
          </a:p>
          <a:p>
            <a:pPr marL="0" indent="0">
              <a:buNone/>
            </a:pPr>
            <a:endParaRPr lang="en-IE" dirty="0"/>
          </a:p>
          <a:p>
            <a:pPr marL="0" indent="0">
              <a:buNone/>
            </a:pPr>
            <a:endParaRPr lang="en-IE" dirty="0"/>
          </a:p>
          <a:p>
            <a:r>
              <a:rPr lang="en-GB" b="1" dirty="0" err="1">
                <a:solidFill>
                  <a:srgbClr val="D60093"/>
                </a:solidFill>
              </a:rPr>
              <a:t>Frithchaitheamh</a:t>
            </a:r>
            <a:r>
              <a:rPr lang="en-GB" b="1" dirty="0">
                <a:solidFill>
                  <a:srgbClr val="D60093"/>
                </a:solidFill>
              </a:rPr>
              <a:t> </a:t>
            </a:r>
            <a:r>
              <a:rPr lang="en-GB" b="1" dirty="0" err="1">
                <a:solidFill>
                  <a:srgbClr val="D60093"/>
                </a:solidFill>
              </a:rPr>
              <a:t>Scaipthe</a:t>
            </a:r>
            <a:r>
              <a:rPr lang="en-GB" dirty="0">
                <a:solidFill>
                  <a:srgbClr val="D60093"/>
                </a:solidFill>
              </a:rPr>
              <a:t>: </a:t>
            </a:r>
            <a:r>
              <a:rPr lang="en-GB" dirty="0" err="1" smtClean="0"/>
              <a:t>buaileann</a:t>
            </a:r>
            <a:r>
              <a:rPr lang="en-GB" dirty="0" smtClean="0"/>
              <a:t> </a:t>
            </a:r>
            <a:r>
              <a:rPr lang="en-GB" dirty="0" err="1"/>
              <a:t>gathanna</a:t>
            </a:r>
            <a:r>
              <a:rPr lang="en-GB" dirty="0"/>
              <a:t> </a:t>
            </a:r>
            <a:r>
              <a:rPr lang="en-GB" dirty="0" err="1"/>
              <a:t>atá</a:t>
            </a:r>
            <a:r>
              <a:rPr lang="en-GB" dirty="0"/>
              <a:t> </a:t>
            </a:r>
            <a:r>
              <a:rPr lang="en-GB" dirty="0" smtClean="0"/>
              <a:t>le </a:t>
            </a:r>
            <a:r>
              <a:rPr lang="en-GB" dirty="0" err="1"/>
              <a:t>chéile</a:t>
            </a:r>
            <a:r>
              <a:rPr lang="en-GB" dirty="0"/>
              <a:t> le </a:t>
            </a:r>
            <a:r>
              <a:rPr lang="en-GB" dirty="0" err="1"/>
              <a:t>dromchla</a:t>
            </a:r>
            <a:r>
              <a:rPr lang="en-GB" dirty="0"/>
              <a:t> </a:t>
            </a:r>
            <a:r>
              <a:rPr lang="en-GB" dirty="0" smtClean="0"/>
              <a:t>&amp; </a:t>
            </a:r>
            <a:r>
              <a:rPr lang="en-GB" dirty="0" err="1"/>
              <a:t>frithchaitear</a:t>
            </a:r>
            <a:r>
              <a:rPr lang="en-GB" dirty="0"/>
              <a:t> </a:t>
            </a:r>
            <a:r>
              <a:rPr lang="en-GB" dirty="0" err="1"/>
              <a:t>iad</a:t>
            </a:r>
            <a:r>
              <a:rPr lang="en-GB" dirty="0"/>
              <a:t> go </a:t>
            </a:r>
            <a:r>
              <a:rPr lang="en-GB" dirty="0" err="1"/>
              <a:t>léir</a:t>
            </a:r>
            <a:r>
              <a:rPr lang="en-GB" dirty="0"/>
              <a:t> </a:t>
            </a:r>
            <a:r>
              <a:rPr lang="en-GB" dirty="0" err="1"/>
              <a:t>ag</a:t>
            </a:r>
            <a:r>
              <a:rPr lang="en-GB" dirty="0"/>
              <a:t> </a:t>
            </a:r>
            <a:r>
              <a:rPr lang="en-GB" dirty="0" err="1"/>
              <a:t>uilleannacha</a:t>
            </a:r>
            <a:r>
              <a:rPr lang="en-GB" dirty="0"/>
              <a:t> </a:t>
            </a:r>
            <a:r>
              <a:rPr lang="en-GB" dirty="0" err="1"/>
              <a:t>difriúla</a:t>
            </a:r>
            <a:r>
              <a:rPr lang="en-GB" dirty="0"/>
              <a:t>. </a:t>
            </a:r>
            <a:r>
              <a:rPr lang="en-GB" dirty="0" err="1" smtClean="0"/>
              <a:t>Tarlaíonn</a:t>
            </a:r>
            <a:r>
              <a:rPr lang="en-GB" dirty="0" smtClean="0"/>
              <a:t> </a:t>
            </a:r>
            <a:r>
              <a:rPr lang="en-GB" dirty="0" err="1"/>
              <a:t>sé</a:t>
            </a:r>
            <a:r>
              <a:rPr lang="en-GB" dirty="0"/>
              <a:t> </a:t>
            </a:r>
            <a:r>
              <a:rPr lang="en-GB" dirty="0" err="1"/>
              <a:t>ag</a:t>
            </a:r>
            <a:r>
              <a:rPr lang="en-GB" dirty="0"/>
              <a:t> </a:t>
            </a:r>
            <a:r>
              <a:rPr lang="en-GB" dirty="0" err="1">
                <a:solidFill>
                  <a:srgbClr val="00B050"/>
                </a:solidFill>
              </a:rPr>
              <a:t>dromchla</a:t>
            </a:r>
            <a:r>
              <a:rPr lang="en-GB" dirty="0">
                <a:solidFill>
                  <a:srgbClr val="00B050"/>
                </a:solidFill>
              </a:rPr>
              <a:t> </a:t>
            </a:r>
            <a:r>
              <a:rPr lang="en-GB" dirty="0" err="1">
                <a:solidFill>
                  <a:srgbClr val="00B050"/>
                </a:solidFill>
              </a:rPr>
              <a:t>garbh</a:t>
            </a:r>
            <a:endParaRPr lang="en-IE" dirty="0">
              <a:solidFill>
                <a:srgbClr val="00B05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2492896"/>
            <a:ext cx="599929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507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IE" dirty="0"/>
              <a:t/>
            </a:r>
            <a:br>
              <a:rPr lang="en-IE" dirty="0"/>
            </a:br>
            <a:r>
              <a:rPr lang="en-IE" u="sng" dirty="0" smtClean="0">
                <a:solidFill>
                  <a:srgbClr val="FF0000"/>
                </a:solidFill>
              </a:rPr>
              <a:t>(f) </a:t>
            </a:r>
            <a:r>
              <a:rPr lang="en-IE" u="sng" dirty="0" err="1" smtClean="0">
                <a:solidFill>
                  <a:srgbClr val="FF0000"/>
                </a:solidFill>
              </a:rPr>
              <a:t>turg</a:t>
            </a:r>
            <a:r>
              <a:rPr lang="en-IE" u="sng" dirty="0" smtClean="0">
                <a:solidFill>
                  <a:srgbClr val="FF0000"/>
                </a:solidFill>
              </a:rPr>
              <a:t>: </a:t>
            </a:r>
            <a:r>
              <a:rPr lang="en-IE" b="1" u="sng" dirty="0" err="1" smtClean="0">
                <a:solidFill>
                  <a:srgbClr val="FF0000"/>
                </a:solidFill>
              </a:rPr>
              <a:t>Taispeáint</a:t>
            </a:r>
            <a:r>
              <a:rPr lang="en-IE" b="1" u="sng" dirty="0" smtClean="0">
                <a:solidFill>
                  <a:srgbClr val="FF0000"/>
                </a:solidFill>
              </a:rPr>
              <a:t> </a:t>
            </a:r>
            <a:r>
              <a:rPr lang="en-IE" b="1" u="sng" dirty="0">
                <a:solidFill>
                  <a:srgbClr val="FF0000"/>
                </a:solidFill>
              </a:rPr>
              <a:t>go </a:t>
            </a:r>
            <a:r>
              <a:rPr lang="en-IE" b="1" u="sng" dirty="0" err="1">
                <a:solidFill>
                  <a:srgbClr val="FF0000"/>
                </a:solidFill>
              </a:rPr>
              <a:t>dtaistealaíonn</a:t>
            </a:r>
            <a:r>
              <a:rPr lang="en-IE" b="1" u="sng" dirty="0">
                <a:solidFill>
                  <a:srgbClr val="FF0000"/>
                </a:solidFill>
              </a:rPr>
              <a:t> </a:t>
            </a:r>
            <a:r>
              <a:rPr lang="en-IE" b="1" u="sng" dirty="0" err="1">
                <a:solidFill>
                  <a:srgbClr val="FF0000"/>
                </a:solidFill>
              </a:rPr>
              <a:t>solas</a:t>
            </a:r>
            <a:r>
              <a:rPr lang="en-IE" b="1" u="sng" dirty="0">
                <a:solidFill>
                  <a:srgbClr val="FF0000"/>
                </a:solidFill>
              </a:rPr>
              <a:t> </a:t>
            </a:r>
            <a:r>
              <a:rPr lang="en-IE" b="1" u="sng" dirty="0" err="1">
                <a:solidFill>
                  <a:srgbClr val="FF0000"/>
                </a:solidFill>
              </a:rPr>
              <a:t>i</a:t>
            </a:r>
            <a:r>
              <a:rPr lang="en-IE" b="1" u="sng" dirty="0">
                <a:solidFill>
                  <a:srgbClr val="FF0000"/>
                </a:solidFill>
              </a:rPr>
              <a:t> </a:t>
            </a:r>
            <a:r>
              <a:rPr lang="en-IE" b="1" u="sng" dirty="0" err="1">
                <a:solidFill>
                  <a:srgbClr val="FF0000"/>
                </a:solidFill>
              </a:rPr>
              <a:t>línte</a:t>
            </a:r>
            <a:r>
              <a:rPr lang="en-IE" b="1" u="sng" dirty="0">
                <a:solidFill>
                  <a:srgbClr val="FF0000"/>
                </a:solidFill>
              </a:rPr>
              <a:t> </a:t>
            </a:r>
            <a:r>
              <a:rPr lang="en-IE" b="1" u="sng" dirty="0" err="1">
                <a:solidFill>
                  <a:srgbClr val="FF0000"/>
                </a:solidFill>
              </a:rPr>
              <a:t>díreacha</a:t>
            </a:r>
            <a:r>
              <a:rPr lang="en-IE" b="1" u="sng" dirty="0">
                <a:solidFill>
                  <a:srgbClr val="FF0000"/>
                </a:solidFill>
              </a:rPr>
              <a:t>   </a:t>
            </a:r>
            <a:r>
              <a:rPr lang="en-IE" dirty="0"/>
              <a:t/>
            </a:r>
            <a:br>
              <a:rPr lang="en-IE" dirty="0"/>
            </a:br>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9928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3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1500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1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746</Words>
  <Application>Microsoft Office PowerPoint</Application>
  <PresentationFormat>On-screen Show (4:3)</PresentationFormat>
  <Paragraphs>113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Solas</vt:lpstr>
      <vt:lpstr>(a)Cad é Solas?</vt:lpstr>
      <vt:lpstr>(b) Solas Infheicthe (visible)</vt:lpstr>
      <vt:lpstr>….Ar an Imeall….</vt:lpstr>
      <vt:lpstr>is féidir le solas obair a dhéanamh </vt:lpstr>
      <vt:lpstr>(d)Téarmaíocht an tSolais</vt:lpstr>
      <vt:lpstr>(e)Frithchaitheamh (reflection)</vt:lpstr>
      <vt:lpstr>Frithchaitheamh Rialta &amp; Scaipthe</vt:lpstr>
      <vt:lpstr> (f) turg: Taispeáint go dtaistealaíonn solas i línte díreacha    </vt:lpstr>
      <vt:lpstr>(g)Scáthanna </vt:lpstr>
      <vt:lpstr>(h) Uruithe na Gréine (Eclipses)  </vt:lpstr>
      <vt:lpstr>Frithcaitheamh Solas I Scathán (plánach) </vt:lpstr>
      <vt:lpstr>(i) Iniúchadh ar fhrithchaitheamh solas ag scáthán Plánach.  </vt:lpstr>
      <vt:lpstr>Torthaí:</vt:lpstr>
      <vt:lpstr>(j) Peireascóp a dhéanamh</vt:lpstr>
      <vt:lpstr>An Iniúcadh: </vt:lpstr>
      <vt:lpstr>(j) Feidhmeanna Frithchaitheamh </vt:lpstr>
      <vt:lpstr>(k) (i)Athraonadh </vt:lpstr>
      <vt:lpstr>PowerPoint Presentation</vt:lpstr>
      <vt:lpstr>(ii) Lionsaí:</vt:lpstr>
      <vt:lpstr>PowerPoint Presentation</vt:lpstr>
      <vt:lpstr>Feidhmeanna Athraonadh</vt:lpstr>
      <vt:lpstr>(m) Spré: (Dispersion)</vt:lpstr>
      <vt:lpstr>(Photobiology for kids)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Solas</dc:title>
  <dc:creator>User</dc:creator>
  <cp:lastModifiedBy>User</cp:lastModifiedBy>
  <cp:revision>131</cp:revision>
  <cp:lastPrinted>2013-04-22T11:32:54Z</cp:lastPrinted>
  <dcterms:created xsi:type="dcterms:W3CDTF">2012-12-03T14:26:49Z</dcterms:created>
  <dcterms:modified xsi:type="dcterms:W3CDTF">2014-11-12T20:04:41Z</dcterms:modified>
</cp:coreProperties>
</file>