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8" r:id="rId13"/>
    <p:sldId id="270" r:id="rId14"/>
    <p:sldId id="279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62ECC27-1955-49E1-B500-BB825F0B52D1}" type="datetimeFigureOut">
              <a:rPr lang="en-IE"/>
              <a:pPr>
                <a:defRPr/>
              </a:pPr>
              <a:t>23/09/2014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72701A-F7B7-4635-BFEB-F5501B8253B3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2482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F675576-0A7B-4BDB-A71D-94A7CD4A854E}" type="slidenum">
              <a:rPr lang="en-IE" smtClean="0"/>
              <a:pPr eaLnBrk="1" hangingPunct="1"/>
              <a:t>1</a:t>
            </a:fld>
            <a:endParaRPr lang="en-I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D0284B0-D2F3-4D5D-BEFD-514A88BCDE23}" type="slidenum">
              <a:rPr lang="en-IE" smtClean="0"/>
              <a:pPr eaLnBrk="1" hangingPunct="1"/>
              <a:t>10</a:t>
            </a:fld>
            <a:endParaRPr lang="en-I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9840A9-4396-4556-87A7-B00C46FD3AE6}" type="slidenum">
              <a:rPr lang="en-IE" smtClean="0"/>
              <a:pPr eaLnBrk="1" hangingPunct="1"/>
              <a:t>11</a:t>
            </a:fld>
            <a:endParaRPr lang="en-I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EE69C61-C412-418D-A1E7-25CB66BA6543}" type="slidenum">
              <a:rPr lang="en-IE" smtClean="0"/>
              <a:pPr eaLnBrk="1" hangingPunct="1"/>
              <a:t>13</a:t>
            </a:fld>
            <a:endParaRPr lang="en-I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E75011-A348-4920-A5CC-ADDF80F64835}" type="slidenum">
              <a:rPr lang="en-IE" smtClean="0"/>
              <a:pPr eaLnBrk="1" hangingPunct="1"/>
              <a:t>15</a:t>
            </a:fld>
            <a:endParaRPr lang="en-I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EA4AA75-334E-4489-AAF7-1D0E1AD1639B}" type="slidenum">
              <a:rPr lang="en-IE" smtClean="0"/>
              <a:pPr eaLnBrk="1" hangingPunct="1"/>
              <a:t>16</a:t>
            </a:fld>
            <a:endParaRPr lang="en-I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B02343C-D089-4572-9EA2-8F903866A4AE}" type="slidenum">
              <a:rPr lang="en-IE" smtClean="0"/>
              <a:pPr eaLnBrk="1" hangingPunct="1"/>
              <a:t>17</a:t>
            </a:fld>
            <a:endParaRPr lang="en-I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5CD2D2A-7AA3-4FDD-BEB0-CF381A96DAA6}" type="slidenum">
              <a:rPr lang="en-IE" smtClean="0"/>
              <a:pPr eaLnBrk="1" hangingPunct="1"/>
              <a:t>18</a:t>
            </a:fld>
            <a:endParaRPr lang="en-I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165C2E-737B-4B02-BC85-875EA6B3939B}" type="slidenum">
              <a:rPr lang="en-IE" smtClean="0"/>
              <a:pPr eaLnBrk="1" hangingPunct="1"/>
              <a:t>19</a:t>
            </a:fld>
            <a:endParaRPr lang="en-I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508442A-A576-4013-8D94-52423282861A}" type="slidenum">
              <a:rPr lang="en-IE" smtClean="0"/>
              <a:pPr eaLnBrk="1" hangingPunct="1"/>
              <a:t>20</a:t>
            </a:fld>
            <a:endParaRPr lang="en-I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01B53C-281E-4B1E-9301-91B25AD15352}" type="slidenum">
              <a:rPr lang="en-IE" smtClean="0"/>
              <a:pPr eaLnBrk="1" hangingPunct="1"/>
              <a:t>21</a:t>
            </a:fld>
            <a:endParaRPr lang="en-I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D249E6A-61A7-448B-8B62-951D0FE1EBF4}" type="slidenum">
              <a:rPr lang="en-IE" smtClean="0"/>
              <a:pPr eaLnBrk="1" hangingPunct="1"/>
              <a:t>2</a:t>
            </a:fld>
            <a:endParaRPr lang="en-I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46C4BE4-6DD1-4043-A1C2-FBDEC54AB3A6}" type="slidenum">
              <a:rPr lang="en-IE" smtClean="0"/>
              <a:pPr eaLnBrk="1" hangingPunct="1"/>
              <a:t>3</a:t>
            </a:fld>
            <a:endParaRPr lang="en-I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543B184-8A03-4FAE-AE63-7A4D18CA010C}" type="slidenum">
              <a:rPr lang="en-IE" smtClean="0"/>
              <a:pPr eaLnBrk="1" hangingPunct="1"/>
              <a:t>4</a:t>
            </a:fld>
            <a:endParaRPr lang="en-I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CC35FB-CE4A-4A82-BDF2-18113F38FD68}" type="slidenum">
              <a:rPr lang="en-IE" smtClean="0"/>
              <a:pPr eaLnBrk="1" hangingPunct="1"/>
              <a:t>5</a:t>
            </a:fld>
            <a:endParaRPr lang="en-I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0E1909-DBA1-4F72-A25A-79A0168BDA26}" type="slidenum">
              <a:rPr lang="en-IE" smtClean="0"/>
              <a:pPr eaLnBrk="1" hangingPunct="1"/>
              <a:t>6</a:t>
            </a:fld>
            <a:endParaRPr lang="en-I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F3BC0CA-CF15-4307-9EED-EFCC4A82E1DE}" type="slidenum">
              <a:rPr lang="en-IE" smtClean="0"/>
              <a:pPr eaLnBrk="1" hangingPunct="1"/>
              <a:t>7</a:t>
            </a:fld>
            <a:endParaRPr lang="en-I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51874A6-62A5-4EB6-BB35-5185D72809AF}" type="slidenum">
              <a:rPr lang="en-IE" smtClean="0"/>
              <a:pPr eaLnBrk="1" hangingPunct="1"/>
              <a:t>8</a:t>
            </a:fld>
            <a:endParaRPr lang="en-I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1EC749-9007-47EE-BDC0-26D2C41090F2}" type="slidenum">
              <a:rPr lang="en-IE" smtClean="0"/>
              <a:pPr eaLnBrk="1" hangingPunct="1"/>
              <a:t>9</a:t>
            </a:fld>
            <a:endParaRPr lang="en-I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6D261-0B32-424B-A38D-DE39AD0252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5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B8DD9-6FE9-492A-8414-4F8F664B2E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65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A8258-1875-4D9A-AE0F-6A38514EE9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842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I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428DB-4377-49AB-8F81-C4EC651B21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202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69686-D72F-4DC2-A8F9-96209C4A27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25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5458-5DB6-4A64-AFE0-91CDE130D0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9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075CA-3477-4D59-9BFD-4B5FA3BEDF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50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8D323-2BC3-4A28-9F65-7BBCF6F4A2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42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C29A7-983F-451A-97D7-5BF1E3A5AD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61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E0621-1097-4091-A3A8-16880AA0BE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94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F56F-3B05-4A43-B8D9-E9FD4E8C5F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00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C0231-D889-4FFA-BA29-65DADBDF8D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57F97-0BDA-454D-B28D-252C89748F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99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5C67E2C-7CF7-400E-9432-515B3D267C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howstuffworks.com/plastic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gallery.hd.org/_exhibits/places-and-sights/_more2006/_more11/China-Shanghai-new-glass-steel-skyscrapers-exotic-shapes-on-skyline-1-AJHD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916113"/>
          </a:xfrm>
        </p:spPr>
        <p:txBody>
          <a:bodyPr/>
          <a:lstStyle/>
          <a:p>
            <a:pPr eaLnBrk="1" hangingPunct="1"/>
            <a:r>
              <a:rPr lang="en-IE" sz="8000" b="1" smtClean="0">
                <a:latin typeface="Tahoma" pitchFamily="34" charset="0"/>
                <a:cs typeface="Tahoma" pitchFamily="34" charset="0"/>
              </a:rPr>
              <a:t>Miotail</a:t>
            </a:r>
            <a:r>
              <a:rPr lang="en-IE" smtClean="0"/>
              <a:t> </a:t>
            </a:r>
            <a:endParaRPr lang="en-GB" smtClean="0"/>
          </a:p>
        </p:txBody>
      </p:sp>
      <p:sp>
        <p:nvSpPr>
          <p:cNvPr id="2051" name="AutoShape 5" descr="http://www.ndt-ed.org/EducationResources/CommunityCollege/Materials/Graphics/MixedMetals(mayFranInt.).jpe"/>
          <p:cNvSpPr>
            <a:spLocks noChangeAspect="1" noChangeArrowheads="1"/>
          </p:cNvSpPr>
          <p:nvPr/>
        </p:nvSpPr>
        <p:spPr bwMode="auto">
          <a:xfrm>
            <a:off x="155575" y="-1470025"/>
            <a:ext cx="47625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052" name="AutoShape 7" descr="http://www.ndt-ed.org/EducationResources/CommunityCollege/Materials/Graphics/MixedMetals(mayFranInt.).jpe"/>
          <p:cNvSpPr>
            <a:spLocks noChangeAspect="1" noChangeArrowheads="1"/>
          </p:cNvSpPr>
          <p:nvPr/>
        </p:nvSpPr>
        <p:spPr bwMode="auto">
          <a:xfrm>
            <a:off x="155575" y="-1470025"/>
            <a:ext cx="47625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/>
          </a:p>
        </p:txBody>
      </p:sp>
      <p:pic>
        <p:nvPicPr>
          <p:cNvPr id="2053" name="Picture 9" descr="http://www.ndt-ed.org/EducationResources/CommunityCollege/Materials/Graphics/MixedMetals(mayFranInt.).j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775"/>
            <a:ext cx="84963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6D261-0B32-424B-A38D-DE39AD0252A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33CC"/>
          </a:solidFill>
        </p:spPr>
        <p:txBody>
          <a:bodyPr/>
          <a:lstStyle/>
          <a:p>
            <a:pPr algn="l" eaLnBrk="1" hangingPunct="1"/>
            <a:r>
              <a:rPr lang="en-IE" sz="5400" b="1" smtClean="0"/>
              <a:t/>
            </a:r>
            <a:br>
              <a:rPr lang="en-IE" sz="5400" b="1" smtClean="0"/>
            </a:br>
            <a:r>
              <a:rPr lang="en-IE" sz="5400" b="1" smtClean="0"/>
              <a:t>Úsáideanna:</a:t>
            </a:r>
            <a:br>
              <a:rPr lang="en-IE" sz="5400" b="1" smtClean="0"/>
            </a:br>
            <a:endParaRPr lang="en-GB" sz="54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IE" sz="4800" b="1" dirty="0" smtClean="0"/>
              <a:t>1. </a:t>
            </a:r>
            <a:r>
              <a:rPr lang="en-IE" sz="4800" b="1" dirty="0" err="1" smtClean="0"/>
              <a:t>Litiam</a:t>
            </a:r>
            <a:r>
              <a:rPr lang="en-IE" sz="4800" dirty="0" smtClean="0"/>
              <a:t>:	</a:t>
            </a:r>
            <a:r>
              <a:rPr lang="en-IE" sz="4800" dirty="0" err="1" smtClean="0"/>
              <a:t>Batairí</a:t>
            </a:r>
            <a:r>
              <a:rPr lang="en-IE" sz="4800" dirty="0" smtClean="0"/>
              <a:t> 		</a:t>
            </a:r>
            <a:r>
              <a:rPr lang="en-IE" sz="4800" b="1" dirty="0" smtClean="0"/>
              <a:t>   </a:t>
            </a:r>
          </a:p>
          <a:p>
            <a:pPr eaLnBrk="1" hangingPunct="1">
              <a:buFontTx/>
              <a:buNone/>
            </a:pPr>
            <a:r>
              <a:rPr lang="en-IE" sz="4800" b="1" dirty="0" smtClean="0"/>
              <a:t>2. </a:t>
            </a:r>
            <a:r>
              <a:rPr lang="en-IE" sz="4800" b="1" dirty="0" err="1" smtClean="0"/>
              <a:t>Sóidiam</a:t>
            </a:r>
            <a:r>
              <a:rPr lang="en-IE" sz="4800" b="1" dirty="0" smtClean="0"/>
              <a:t>:</a:t>
            </a:r>
            <a:r>
              <a:rPr lang="en-IE" sz="4800" dirty="0" smtClean="0"/>
              <a:t>	</a:t>
            </a:r>
            <a:r>
              <a:rPr lang="en-IE" sz="4800" dirty="0" err="1" smtClean="0"/>
              <a:t>Soilsí</a:t>
            </a:r>
            <a:r>
              <a:rPr lang="en-IE" sz="4800" dirty="0" smtClean="0"/>
              <a:t> </a:t>
            </a:r>
            <a:r>
              <a:rPr lang="en-IE" sz="4800" dirty="0" err="1" smtClean="0"/>
              <a:t>sráide</a:t>
            </a:r>
            <a:r>
              <a:rPr lang="en-IE" sz="4800" dirty="0" smtClean="0"/>
              <a:t>  	</a:t>
            </a:r>
          </a:p>
          <a:p>
            <a:pPr eaLnBrk="1" hangingPunct="1">
              <a:buFontTx/>
              <a:buNone/>
            </a:pPr>
            <a:r>
              <a:rPr lang="en-IE" sz="4800" b="1" dirty="0" smtClean="0"/>
              <a:t>3. </a:t>
            </a:r>
            <a:r>
              <a:rPr lang="en-IE" sz="4800" b="1" dirty="0" err="1" smtClean="0"/>
              <a:t>Potaisiam</a:t>
            </a:r>
            <a:r>
              <a:rPr lang="en-IE" sz="4800" b="1" dirty="0" smtClean="0"/>
              <a:t>: </a:t>
            </a:r>
            <a:r>
              <a:rPr lang="en-IE" sz="4800" dirty="0" err="1" smtClean="0"/>
              <a:t>Leasú</a:t>
            </a:r>
            <a:r>
              <a:rPr lang="en-IE" sz="4800" dirty="0" smtClean="0"/>
              <a:t> (fertiliser)</a:t>
            </a:r>
            <a:r>
              <a:rPr lang="en-GB" sz="4800" dirty="0" smtClean="0"/>
              <a:t> </a:t>
            </a:r>
          </a:p>
          <a:p>
            <a:pPr eaLnBrk="1" hangingPunct="1"/>
            <a:endParaRPr lang="en-GB" dirty="0" smtClean="0"/>
          </a:p>
        </p:txBody>
      </p:sp>
      <p:pic>
        <p:nvPicPr>
          <p:cNvPr id="11268" name="Picture 5" descr="http://t3.gstatic.com/images?q=tbn:ANd9GcRhqrCPYE51Go5XfPa7jah_gSKLAWmvMoN54ZUuVjGcUO3x92Dbsw&amp;t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076700"/>
            <a:ext cx="3097213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http://www.wholesaleec.com/upload/upimg478%5CLithium-Batteries-143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437063"/>
            <a:ext cx="295275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95458-5DB6-4A64-AFE0-91CDE130D0B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96536" cy="1674614"/>
          </a:xfrm>
        </p:spPr>
        <p:txBody>
          <a:bodyPr/>
          <a:lstStyle/>
          <a:p>
            <a:pPr eaLnBrk="1" hangingPunct="1"/>
            <a:r>
              <a:rPr lang="en-IE" sz="4000" b="1" u="sng" dirty="0" smtClean="0">
                <a:solidFill>
                  <a:srgbClr val="FF33CC"/>
                </a:solidFill>
                <a:latin typeface="Calibri" panose="020F0502020204030204" pitchFamily="34" charset="0"/>
              </a:rPr>
              <a:t>(</a:t>
            </a:r>
            <a:r>
              <a:rPr lang="en-IE" sz="4000" b="1" u="sng" dirty="0" err="1" smtClean="0">
                <a:solidFill>
                  <a:srgbClr val="FF33CC"/>
                </a:solidFill>
                <a:latin typeface="Calibri" panose="020F0502020204030204" pitchFamily="34" charset="0"/>
              </a:rPr>
              <a:t>i</a:t>
            </a:r>
            <a:r>
              <a:rPr lang="en-IE" sz="4000" b="1" u="sng" dirty="0" smtClean="0">
                <a:solidFill>
                  <a:srgbClr val="FF33CC"/>
                </a:solidFill>
                <a:latin typeface="Calibri" panose="020F0502020204030204" pitchFamily="34" charset="0"/>
              </a:rPr>
              <a:t>) </a:t>
            </a:r>
            <a:r>
              <a:rPr lang="en-IE" sz="4000" b="1" u="sng" dirty="0" err="1" smtClean="0">
                <a:solidFill>
                  <a:srgbClr val="FF33CC"/>
                </a:solidFill>
                <a:latin typeface="Calibri" panose="020F0502020204030204" pitchFamily="34" charset="0"/>
              </a:rPr>
              <a:t>Imoibriú</a:t>
            </a:r>
            <a:r>
              <a:rPr lang="en-IE" sz="4000" b="1" u="sng" dirty="0" smtClean="0">
                <a:solidFill>
                  <a:srgbClr val="FF33CC"/>
                </a:solidFill>
                <a:latin typeface="Calibri" panose="020F0502020204030204" pitchFamily="34" charset="0"/>
              </a:rPr>
              <a:t> </a:t>
            </a:r>
            <a:r>
              <a:rPr lang="en-IE" sz="4000" b="1" u="sng" dirty="0" err="1" smtClean="0">
                <a:solidFill>
                  <a:srgbClr val="FF33CC"/>
                </a:solidFill>
                <a:latin typeface="Calibri" panose="020F0502020204030204" pitchFamily="34" charset="0"/>
              </a:rPr>
              <a:t>idir</a:t>
            </a:r>
            <a:r>
              <a:rPr lang="en-IE" sz="4000" b="1" u="sng" dirty="0" smtClean="0">
                <a:solidFill>
                  <a:srgbClr val="FF33CC"/>
                </a:solidFill>
                <a:latin typeface="Calibri" panose="020F0502020204030204" pitchFamily="34" charset="0"/>
              </a:rPr>
              <a:t> </a:t>
            </a:r>
            <a:r>
              <a:rPr lang="en-IE" sz="4000" b="1" u="sng" dirty="0" err="1" smtClean="0">
                <a:solidFill>
                  <a:srgbClr val="FF33CC"/>
                </a:solidFill>
                <a:latin typeface="Calibri" panose="020F0502020204030204" pitchFamily="34" charset="0"/>
              </a:rPr>
              <a:t>Sinc</a:t>
            </a:r>
            <a:r>
              <a:rPr lang="en-IE" sz="4000" b="1" u="sng" dirty="0" smtClean="0">
                <a:solidFill>
                  <a:srgbClr val="FF33CC"/>
                </a:solidFill>
                <a:latin typeface="Calibri" panose="020F0502020204030204" pitchFamily="34" charset="0"/>
              </a:rPr>
              <a:t> &amp; HCI a </a:t>
            </a:r>
            <a:r>
              <a:rPr lang="en-IE" sz="4000" b="1" u="sng" dirty="0" err="1" smtClean="0">
                <a:solidFill>
                  <a:srgbClr val="FF33CC"/>
                </a:solidFill>
                <a:latin typeface="Calibri" panose="020F0502020204030204" pitchFamily="34" charset="0"/>
              </a:rPr>
              <a:t>imscrúdú</a:t>
            </a:r>
            <a:r>
              <a:rPr lang="en-IE" sz="4000" b="1" u="sng" dirty="0" smtClean="0">
                <a:solidFill>
                  <a:srgbClr val="FF33CC"/>
                </a:solidFill>
                <a:latin typeface="Calibri" panose="020F0502020204030204" pitchFamily="34" charset="0"/>
              </a:rPr>
              <a:t> </a:t>
            </a:r>
            <a:endParaRPr lang="en-GB" sz="2800" b="1" u="sng" dirty="0" smtClean="0">
              <a:solidFill>
                <a:srgbClr val="FF33CC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5401" y="1185608"/>
            <a:ext cx="6095007" cy="3935412"/>
            <a:chOff x="1407" y="5454"/>
            <a:chExt cx="6243" cy="4934"/>
          </a:xfrm>
        </p:grpSpPr>
        <p:sp>
          <p:nvSpPr>
            <p:cNvPr id="12298" name="Text Box 5"/>
            <p:cNvSpPr txBox="1">
              <a:spLocks noChangeArrowheads="1"/>
            </p:cNvSpPr>
            <p:nvPr/>
          </p:nvSpPr>
          <p:spPr bwMode="auto">
            <a:xfrm>
              <a:off x="2000" y="5846"/>
              <a:ext cx="1531" cy="10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ko-KR" sz="2400" dirty="0" err="1" smtClean="0">
                  <a:latin typeface="Times New Roman" pitchFamily="18" charset="0"/>
                  <a:ea typeface="Batang" pitchFamily="18" charset="-127"/>
                </a:rPr>
                <a:t>Tonnadóir</a:t>
              </a:r>
              <a:r>
                <a:rPr lang="en-GB" altLang="ko-KR" sz="2400" dirty="0" smtClean="0">
                  <a:latin typeface="Times New Roman" pitchFamily="18" charset="0"/>
                  <a:ea typeface="Batang" pitchFamily="18" charset="-127"/>
                </a:rPr>
                <a:t> </a:t>
              </a:r>
              <a:r>
                <a:rPr lang="en-GB" altLang="ko-KR" sz="2400" dirty="0" err="1" smtClean="0">
                  <a:latin typeface="Times New Roman" pitchFamily="18" charset="0"/>
                  <a:ea typeface="Batang" pitchFamily="18" charset="-127"/>
                </a:rPr>
                <a:t>deilighte</a:t>
              </a:r>
              <a:endParaRPr lang="en-GB" altLang="ko-KR" sz="2400" dirty="0" smtClean="0">
                <a:latin typeface="Times New Roman" pitchFamily="18" charset="0"/>
                <a:ea typeface="Batang" pitchFamily="18" charset="-127"/>
              </a:endParaRPr>
            </a:p>
          </p:txBody>
        </p:sp>
        <p:sp>
          <p:nvSpPr>
            <p:cNvPr id="12299" name="Text Box 6"/>
            <p:cNvSpPr txBox="1">
              <a:spLocks noChangeArrowheads="1"/>
            </p:cNvSpPr>
            <p:nvPr/>
          </p:nvSpPr>
          <p:spPr bwMode="auto">
            <a:xfrm>
              <a:off x="1866" y="7978"/>
              <a:ext cx="1665" cy="5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IE" altLang="ko-KR" sz="2400" dirty="0" err="1" smtClean="0">
                  <a:latin typeface="Times New Roman" pitchFamily="18" charset="0"/>
                  <a:ea typeface="Batang" pitchFamily="18" charset="-127"/>
                </a:rPr>
                <a:t>Promhadán</a:t>
              </a:r>
              <a:endParaRPr lang="en-GB" sz="2400" dirty="0"/>
            </a:p>
          </p:txBody>
        </p:sp>
        <p:sp>
          <p:nvSpPr>
            <p:cNvPr id="12300" name="Text Box 7"/>
            <p:cNvSpPr txBox="1">
              <a:spLocks noChangeArrowheads="1"/>
            </p:cNvSpPr>
            <p:nvPr/>
          </p:nvSpPr>
          <p:spPr bwMode="auto">
            <a:xfrm>
              <a:off x="4448" y="5572"/>
              <a:ext cx="2834" cy="9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ko-KR" sz="2400" dirty="0" err="1" smtClean="0">
                  <a:solidFill>
                    <a:srgbClr val="FF0000"/>
                  </a:solidFill>
                  <a:latin typeface="Times New Roman" pitchFamily="18" charset="0"/>
                  <a:ea typeface="Batang" pitchFamily="18" charset="-127"/>
                </a:rPr>
                <a:t>Aigéad</a:t>
              </a:r>
              <a:r>
                <a:rPr lang="en-GB" altLang="ko-KR" sz="2400" dirty="0" smtClean="0">
                  <a:solidFill>
                    <a:srgbClr val="FF0000"/>
                  </a:solidFill>
                  <a:latin typeface="Times New Roman" pitchFamily="18" charset="0"/>
                  <a:ea typeface="Batang" pitchFamily="18" charset="-127"/>
                </a:rPr>
                <a:t> </a:t>
              </a:r>
              <a:r>
                <a:rPr lang="en-GB" altLang="ko-KR" sz="2400" dirty="0" err="1" smtClean="0">
                  <a:solidFill>
                    <a:srgbClr val="FF0000"/>
                  </a:solidFill>
                  <a:latin typeface="Times New Roman" pitchFamily="18" charset="0"/>
                  <a:ea typeface="Batang" pitchFamily="18" charset="-127"/>
                </a:rPr>
                <a:t>hidreaclórach</a:t>
              </a:r>
              <a:r>
                <a:rPr lang="en-GB" altLang="ko-KR" sz="2400" dirty="0" smtClean="0">
                  <a:solidFill>
                    <a:srgbClr val="FF0000"/>
                  </a:solidFill>
                  <a:latin typeface="Times New Roman" pitchFamily="18" charset="0"/>
                  <a:ea typeface="Batang" pitchFamily="18" charset="-127"/>
                </a:rPr>
                <a:t> </a:t>
              </a:r>
              <a:r>
                <a:rPr lang="en-GB" altLang="ko-KR" sz="2400" b="1" dirty="0" smtClean="0">
                  <a:solidFill>
                    <a:srgbClr val="FF0000"/>
                  </a:solidFill>
                  <a:latin typeface="Times New Roman" pitchFamily="18" charset="0"/>
                  <a:ea typeface="Batang" pitchFamily="18" charset="-127"/>
                </a:rPr>
                <a:t>(</a:t>
              </a:r>
              <a:r>
                <a:rPr lang="en-GB" altLang="ko-KR" sz="2400" b="1" dirty="0" err="1" smtClean="0">
                  <a:solidFill>
                    <a:srgbClr val="FF0000"/>
                  </a:solidFill>
                  <a:latin typeface="Times New Roman" pitchFamily="18" charset="0"/>
                  <a:ea typeface="Batang" pitchFamily="18" charset="-127"/>
                </a:rPr>
                <a:t>HCl</a:t>
              </a:r>
              <a:r>
                <a:rPr lang="en-GB" altLang="ko-KR" sz="2400" b="1" dirty="0" smtClean="0">
                  <a:solidFill>
                    <a:srgbClr val="FF0000"/>
                  </a:solidFill>
                  <a:latin typeface="Times New Roman" pitchFamily="18" charset="0"/>
                  <a:ea typeface="Batang" pitchFamily="18" charset="-127"/>
                </a:rPr>
                <a:t>)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2301" name="Text Box 8"/>
            <p:cNvSpPr txBox="1">
              <a:spLocks noChangeArrowheads="1"/>
            </p:cNvSpPr>
            <p:nvPr/>
          </p:nvSpPr>
          <p:spPr bwMode="auto">
            <a:xfrm>
              <a:off x="1407" y="9321"/>
              <a:ext cx="2324" cy="6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ko-KR" sz="2400" dirty="0" err="1" smtClean="0">
                  <a:solidFill>
                    <a:srgbClr val="FF0000"/>
                  </a:solidFill>
                  <a:latin typeface="Times New Roman" pitchFamily="18" charset="0"/>
                  <a:ea typeface="Batang" pitchFamily="18" charset="-127"/>
                </a:rPr>
                <a:t>Púdar</a:t>
              </a:r>
              <a:r>
                <a:rPr lang="en-GB" altLang="ko-KR" sz="2400" dirty="0" smtClean="0">
                  <a:solidFill>
                    <a:srgbClr val="FF0000"/>
                  </a:solidFill>
                  <a:latin typeface="Times New Roman" pitchFamily="18" charset="0"/>
                  <a:ea typeface="Batang" pitchFamily="18" charset="-127"/>
                </a:rPr>
                <a:t> Since </a:t>
              </a:r>
              <a:r>
                <a:rPr lang="en-GB" altLang="ko-KR" sz="2400" b="1" dirty="0" smtClean="0">
                  <a:solidFill>
                    <a:srgbClr val="FF0000"/>
                  </a:solidFill>
                  <a:latin typeface="Times New Roman" pitchFamily="18" charset="0"/>
                  <a:ea typeface="Batang" pitchFamily="18" charset="-127"/>
                </a:rPr>
                <a:t>(Zn)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2302" name="Text Box 9"/>
            <p:cNvSpPr txBox="1">
              <a:spLocks noChangeArrowheads="1"/>
            </p:cNvSpPr>
            <p:nvPr/>
          </p:nvSpPr>
          <p:spPr bwMode="auto">
            <a:xfrm>
              <a:off x="6469" y="8696"/>
              <a:ext cx="878" cy="5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ko-KR" dirty="0" err="1">
                  <a:latin typeface="Times New Roman" pitchFamily="18" charset="0"/>
                  <a:ea typeface="Batang" pitchFamily="18" charset="-127"/>
                </a:rPr>
                <a:t>Uisce</a:t>
              </a:r>
              <a:endParaRPr lang="en-GB" dirty="0"/>
            </a:p>
          </p:txBody>
        </p:sp>
        <p:sp>
          <p:nvSpPr>
            <p:cNvPr id="12303" name="Line 10"/>
            <p:cNvSpPr>
              <a:spLocks noChangeShapeType="1"/>
            </p:cNvSpPr>
            <p:nvPr/>
          </p:nvSpPr>
          <p:spPr bwMode="auto">
            <a:xfrm>
              <a:off x="3580" y="9740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E"/>
            </a:p>
          </p:txBody>
        </p:sp>
        <p:pic>
          <p:nvPicPr>
            <p:cNvPr id="12304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1" y="6714"/>
              <a:ext cx="3379" cy="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305" name="Group 12"/>
            <p:cNvGrpSpPr>
              <a:grpSpLocks/>
            </p:cNvGrpSpPr>
            <p:nvPr/>
          </p:nvGrpSpPr>
          <p:grpSpPr bwMode="auto">
            <a:xfrm>
              <a:off x="3731" y="5454"/>
              <a:ext cx="722" cy="4934"/>
              <a:chOff x="3510" y="1066"/>
              <a:chExt cx="722" cy="4919"/>
            </a:xfrm>
          </p:grpSpPr>
          <p:pic>
            <p:nvPicPr>
              <p:cNvPr id="12313" name="Picture 1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0" y="3645"/>
                <a:ext cx="722" cy="2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14" name="Text Box 14"/>
              <p:cNvSpPr txBox="1">
                <a:spLocks noChangeArrowheads="1"/>
              </p:cNvSpPr>
              <p:nvPr/>
            </p:nvSpPr>
            <p:spPr bwMode="auto">
              <a:xfrm>
                <a:off x="4044" y="4057"/>
                <a:ext cx="141" cy="14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grpSp>
            <p:nvGrpSpPr>
              <p:cNvPr id="12315" name="Group 15"/>
              <p:cNvGrpSpPr>
                <a:grpSpLocks/>
              </p:cNvGrpSpPr>
              <p:nvPr/>
            </p:nvGrpSpPr>
            <p:grpSpPr bwMode="auto">
              <a:xfrm>
                <a:off x="3584" y="1066"/>
                <a:ext cx="630" cy="3188"/>
                <a:chOff x="9359" y="3723"/>
                <a:chExt cx="630" cy="3188"/>
              </a:xfrm>
            </p:grpSpPr>
            <p:pic>
              <p:nvPicPr>
                <p:cNvPr id="12317" name="Picture 16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389" y="3723"/>
                  <a:ext cx="600" cy="26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318" name="Picture 17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359" y="6079"/>
                  <a:ext cx="564" cy="8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12316" name="Line 18"/>
              <p:cNvSpPr>
                <a:spLocks noChangeShapeType="1"/>
              </p:cNvSpPr>
              <p:nvPr/>
            </p:nvSpPr>
            <p:spPr bwMode="auto">
              <a:xfrm flipV="1">
                <a:off x="4065" y="4140"/>
                <a:ext cx="15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sp>
          <p:nvSpPr>
            <p:cNvPr id="12306" name="Rectangle 19"/>
            <p:cNvSpPr>
              <a:spLocks noChangeArrowheads="1"/>
            </p:cNvSpPr>
            <p:nvPr/>
          </p:nvSpPr>
          <p:spPr bwMode="auto">
            <a:xfrm>
              <a:off x="5836" y="8131"/>
              <a:ext cx="315" cy="1095"/>
            </a:xfrm>
            <a:prstGeom prst="rect">
              <a:avLst/>
            </a:prstGeom>
            <a:solidFill>
              <a:srgbClr val="00CCFF"/>
            </a:solidFill>
            <a:ln w="6350">
              <a:solidFill>
                <a:srgbClr val="33CC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12307" name="Oval 20"/>
            <p:cNvSpPr>
              <a:spLocks noChangeArrowheads="1"/>
            </p:cNvSpPr>
            <p:nvPr/>
          </p:nvSpPr>
          <p:spPr bwMode="auto">
            <a:xfrm>
              <a:off x="5967" y="8311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12309" name="Oval 22"/>
            <p:cNvSpPr>
              <a:spLocks noChangeArrowheads="1"/>
            </p:cNvSpPr>
            <p:nvPr/>
          </p:nvSpPr>
          <p:spPr bwMode="auto">
            <a:xfrm>
              <a:off x="5922" y="8714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12310" name="Oval 23"/>
            <p:cNvSpPr>
              <a:spLocks noChangeArrowheads="1"/>
            </p:cNvSpPr>
            <p:nvPr/>
          </p:nvSpPr>
          <p:spPr bwMode="auto">
            <a:xfrm>
              <a:off x="5967" y="9065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12311" name="Oval 24"/>
            <p:cNvSpPr>
              <a:spLocks noChangeArrowheads="1"/>
            </p:cNvSpPr>
            <p:nvPr/>
          </p:nvSpPr>
          <p:spPr bwMode="auto">
            <a:xfrm>
              <a:off x="3952" y="9740"/>
              <a:ext cx="270" cy="16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12312" name="Line 25"/>
            <p:cNvSpPr>
              <a:spLocks noChangeShapeType="1"/>
            </p:cNvSpPr>
            <p:nvPr/>
          </p:nvSpPr>
          <p:spPr bwMode="auto">
            <a:xfrm flipH="1">
              <a:off x="7065" y="8652"/>
              <a:ext cx="5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12292" name="Line 26"/>
          <p:cNvSpPr>
            <a:spLocks noChangeShapeType="1"/>
          </p:cNvSpPr>
          <p:nvPr/>
        </p:nvSpPr>
        <p:spPr bwMode="auto">
          <a:xfrm>
            <a:off x="3589338" y="3630613"/>
            <a:ext cx="285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12293" name="Line 27"/>
          <p:cNvSpPr>
            <a:spLocks noChangeShapeType="1"/>
          </p:cNvSpPr>
          <p:nvPr/>
        </p:nvSpPr>
        <p:spPr bwMode="auto">
          <a:xfrm>
            <a:off x="3543300" y="3098800"/>
            <a:ext cx="285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12294" name="Rectangle 28"/>
          <p:cNvSpPr>
            <a:spLocks noChangeArrowheads="1"/>
          </p:cNvSpPr>
          <p:nvPr/>
        </p:nvSpPr>
        <p:spPr bwMode="auto">
          <a:xfrm>
            <a:off x="0" y="3032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I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E0621-1097-4091-A3A8-16880AA0BE1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0825" y="1124744"/>
            <a:ext cx="50475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800" b="1" dirty="0" smtClean="0"/>
              <a:t>1.</a:t>
            </a:r>
            <a:endParaRPr lang="en-IE" sz="28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75088" y="1893886"/>
            <a:ext cx="192856" cy="70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402395" y="2077914"/>
            <a:ext cx="777193" cy="331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36296" y="2331845"/>
            <a:ext cx="1512167" cy="147732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00B050"/>
                </a:solidFill>
              </a:rPr>
              <a:t>Bailigh</a:t>
            </a:r>
            <a:r>
              <a:rPr lang="en-IE" i="1" dirty="0" smtClean="0">
                <a:solidFill>
                  <a:srgbClr val="00B050"/>
                </a:solidFill>
              </a:rPr>
              <a:t> an </a:t>
            </a:r>
            <a:r>
              <a:rPr lang="en-IE" i="1" dirty="0" err="1" smtClean="0">
                <a:solidFill>
                  <a:srgbClr val="00B050"/>
                </a:solidFill>
              </a:rPr>
              <a:t>Gás</a:t>
            </a:r>
            <a:r>
              <a:rPr lang="en-IE" i="1" dirty="0" smtClean="0">
                <a:solidFill>
                  <a:srgbClr val="00B050"/>
                </a:solidFill>
              </a:rPr>
              <a:t> </a:t>
            </a:r>
            <a:r>
              <a:rPr lang="en-IE" i="1" dirty="0" err="1" smtClean="0">
                <a:solidFill>
                  <a:srgbClr val="00B050"/>
                </a:solidFill>
              </a:rPr>
              <a:t>atá</a:t>
            </a:r>
            <a:r>
              <a:rPr lang="en-IE" i="1" dirty="0" smtClean="0">
                <a:solidFill>
                  <a:srgbClr val="00B050"/>
                </a:solidFill>
              </a:rPr>
              <a:t> </a:t>
            </a:r>
            <a:r>
              <a:rPr lang="en-IE" i="1" dirty="0" err="1" smtClean="0">
                <a:solidFill>
                  <a:srgbClr val="00B050"/>
                </a:solidFill>
              </a:rPr>
              <a:t>scoilteadh</a:t>
            </a:r>
            <a:r>
              <a:rPr lang="en-IE" i="1" dirty="0" smtClean="0">
                <a:solidFill>
                  <a:srgbClr val="00B050"/>
                </a:solidFill>
              </a:rPr>
              <a:t> &amp; </a:t>
            </a:r>
            <a:r>
              <a:rPr lang="en-IE" i="1" dirty="0" err="1" smtClean="0">
                <a:solidFill>
                  <a:srgbClr val="00B050"/>
                </a:solidFill>
              </a:rPr>
              <a:t>ansin</a:t>
            </a:r>
            <a:r>
              <a:rPr lang="en-IE" i="1" dirty="0" smtClean="0">
                <a:solidFill>
                  <a:srgbClr val="00B050"/>
                </a:solidFill>
              </a:rPr>
              <a:t> </a:t>
            </a:r>
            <a:r>
              <a:rPr lang="en-IE" i="1" dirty="0" err="1" smtClean="0">
                <a:solidFill>
                  <a:srgbClr val="00B050"/>
                </a:solidFill>
              </a:rPr>
              <a:t>déan</a:t>
            </a:r>
            <a:r>
              <a:rPr lang="en-IE" i="1" dirty="0" smtClean="0">
                <a:solidFill>
                  <a:srgbClr val="00B050"/>
                </a:solidFill>
              </a:rPr>
              <a:t> </a:t>
            </a:r>
            <a:r>
              <a:rPr lang="en-IE" i="1" dirty="0" err="1" smtClean="0">
                <a:solidFill>
                  <a:srgbClr val="00B050"/>
                </a:solidFill>
              </a:rPr>
              <a:t>tastáil</a:t>
            </a:r>
            <a:r>
              <a:rPr lang="en-IE" i="1" dirty="0" smtClean="0">
                <a:solidFill>
                  <a:srgbClr val="00B050"/>
                </a:solidFill>
              </a:rPr>
              <a:t> air…</a:t>
            </a:r>
            <a:endParaRPr lang="en-IE" i="1" dirty="0">
              <a:solidFill>
                <a:srgbClr val="00B050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5758785" y="3009925"/>
            <a:ext cx="1538892" cy="215463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72616" y="557808"/>
            <a:ext cx="8229600" cy="1143000"/>
          </a:xfrm>
        </p:spPr>
        <p:txBody>
          <a:bodyPr/>
          <a:lstStyle/>
          <a:p>
            <a:r>
              <a:rPr lang="en-IE" b="1" dirty="0" smtClean="0">
                <a:latin typeface="Calibri" panose="020F0502020204030204" pitchFamily="34" charset="0"/>
              </a:rPr>
              <a:t/>
            </a:r>
            <a:br>
              <a:rPr lang="en-IE" b="1" dirty="0" smtClean="0">
                <a:latin typeface="Calibri" panose="020F0502020204030204" pitchFamily="34" charset="0"/>
              </a:rPr>
            </a:br>
            <a:r>
              <a:rPr lang="en-IE" b="1" dirty="0" smtClean="0">
                <a:solidFill>
                  <a:srgbClr val="FF33CC"/>
                </a:solidFill>
                <a:latin typeface="Calibri" panose="020F0502020204030204" pitchFamily="34" charset="0"/>
              </a:rPr>
              <a:t>(</a:t>
            </a:r>
            <a:r>
              <a:rPr lang="en-IE" b="1" dirty="0">
                <a:solidFill>
                  <a:srgbClr val="FF33CC"/>
                </a:solidFill>
                <a:latin typeface="Calibri" panose="020F0502020204030204" pitchFamily="34" charset="0"/>
              </a:rPr>
              <a:t>ii) </a:t>
            </a:r>
            <a:r>
              <a:rPr lang="en-IE" b="1" dirty="0" err="1">
                <a:solidFill>
                  <a:srgbClr val="FF33CC"/>
                </a:solidFill>
                <a:latin typeface="Calibri" panose="020F0502020204030204" pitchFamily="34" charset="0"/>
              </a:rPr>
              <a:t>tástáil</a:t>
            </a:r>
            <a:r>
              <a:rPr lang="en-IE" b="1" dirty="0">
                <a:solidFill>
                  <a:srgbClr val="FF33CC"/>
                </a:solidFill>
                <a:latin typeface="Calibri" panose="020F0502020204030204" pitchFamily="34" charset="0"/>
              </a:rPr>
              <a:t> </a:t>
            </a:r>
            <a:r>
              <a:rPr lang="en-IE" b="1" dirty="0" smtClean="0">
                <a:solidFill>
                  <a:srgbClr val="FF33CC"/>
                </a:solidFill>
                <a:latin typeface="Calibri" panose="020F0502020204030204" pitchFamily="34" charset="0"/>
              </a:rPr>
              <a:t>don </a:t>
            </a:r>
            <a:r>
              <a:rPr lang="en-IE" b="1" dirty="0" err="1" smtClean="0">
                <a:solidFill>
                  <a:srgbClr val="FF33CC"/>
                </a:solidFill>
                <a:latin typeface="Calibri" panose="020F0502020204030204" pitchFamily="34" charset="0"/>
              </a:rPr>
              <a:t>gás</a:t>
            </a:r>
            <a:r>
              <a:rPr lang="en-IE" b="1" dirty="0" smtClean="0">
                <a:solidFill>
                  <a:srgbClr val="FF33CC"/>
                </a:solidFill>
                <a:latin typeface="Calibri" panose="020F0502020204030204" pitchFamily="34" charset="0"/>
              </a:rPr>
              <a:t> </a:t>
            </a:r>
            <a:r>
              <a:rPr lang="en-IE" sz="3200" b="1" dirty="0"/>
              <a:t>	</a:t>
            </a:r>
            <a:r>
              <a:rPr lang="en-GB" sz="3200" b="1" dirty="0"/>
              <a:t/>
            </a:r>
            <a:br>
              <a:rPr lang="en-GB" sz="3200" b="1" dirty="0"/>
            </a:b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E0621-1097-4091-A3A8-16880AA0BE1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pic>
        <p:nvPicPr>
          <p:cNvPr id="4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3" y="1556792"/>
            <a:ext cx="5688632" cy="348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flipH="1">
            <a:off x="4325934" y="1962418"/>
            <a:ext cx="50405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800" b="1" dirty="0"/>
              <a:t>2</a:t>
            </a:r>
            <a:r>
              <a:rPr lang="en-IE" sz="2800" b="1" dirty="0" smtClean="0"/>
              <a:t>.</a:t>
            </a:r>
            <a:endParaRPr lang="en-IE" sz="2800" b="1" dirty="0"/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auto">
          <a:xfrm>
            <a:off x="2063645" y="5046309"/>
            <a:ext cx="5028633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GB" sz="3600" b="1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itchFamily="18" charset="0"/>
              </a:rPr>
              <a:t>Cothromóid</a:t>
            </a:r>
            <a:r>
              <a:rPr lang="en-GB" sz="3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itchFamily="18" charset="0"/>
              </a:rPr>
              <a:t>Chemiceach</a:t>
            </a:r>
            <a:r>
              <a:rPr lang="en-GB" sz="3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itchFamily="18" charset="0"/>
              </a:rPr>
              <a:t>:</a:t>
            </a:r>
          </a:p>
          <a:p>
            <a:pPr>
              <a:defRPr/>
            </a:pPr>
            <a:r>
              <a:rPr lang="en-GB" sz="3600" b="1" dirty="0" smtClean="0">
                <a:latin typeface="Calibri" panose="020F0502020204030204" pitchFamily="34" charset="0"/>
                <a:ea typeface="Times New Roman" pitchFamily="18" charset="0"/>
              </a:rPr>
              <a:t>    </a:t>
            </a:r>
            <a:r>
              <a:rPr lang="en-GB" sz="3600" b="1" dirty="0" err="1" smtClean="0">
                <a:latin typeface="Calibri" panose="020F0502020204030204" pitchFamily="34" charset="0"/>
                <a:ea typeface="Times New Roman" pitchFamily="18" charset="0"/>
              </a:rPr>
              <a:t>HCl</a:t>
            </a:r>
            <a:r>
              <a:rPr lang="en-GB" sz="3600" b="1" dirty="0" smtClean="0">
                <a:latin typeface="Calibri" panose="020F0502020204030204" pitchFamily="34" charset="0"/>
                <a:ea typeface="Times New Roman" pitchFamily="18" charset="0"/>
              </a:rPr>
              <a:t> + Zn</a:t>
            </a:r>
            <a:r>
              <a:rPr lang="en-GB" sz="3600" b="1" dirty="0" smtClean="0">
                <a:latin typeface="Calibri" panose="020F0502020204030204" pitchFamily="34" charset="0"/>
                <a:ea typeface="Times New Roman" pitchFamily="18" charset="0"/>
                <a:sym typeface="Wingdings" pitchFamily="2" charset="2"/>
              </a:rPr>
              <a:t></a:t>
            </a:r>
            <a:r>
              <a:rPr lang="en-GB" sz="3600" b="1" dirty="0" smtClean="0">
                <a:latin typeface="Calibri" panose="020F0502020204030204" pitchFamily="34" charset="0"/>
                <a:ea typeface="Times New Roman" pitchFamily="18" charset="0"/>
              </a:rPr>
              <a:t>  </a:t>
            </a:r>
            <a:r>
              <a:rPr lang="en-GB" sz="3600" b="1" dirty="0">
                <a:latin typeface="Calibri" panose="020F0502020204030204" pitchFamily="34" charset="0"/>
                <a:ea typeface="Times New Roman" pitchFamily="18" charset="0"/>
              </a:rPr>
              <a:t>ZnCl</a:t>
            </a:r>
            <a:r>
              <a:rPr lang="en-GB" sz="3600" b="1" baseline="-30000" dirty="0">
                <a:latin typeface="Calibri" panose="020F0502020204030204" pitchFamily="34" charset="0"/>
                <a:ea typeface="Times New Roman" pitchFamily="18" charset="0"/>
              </a:rPr>
              <a:t>2</a:t>
            </a:r>
            <a:r>
              <a:rPr lang="en-GB" sz="3600" b="1" dirty="0">
                <a:latin typeface="Calibri" panose="020F0502020204030204" pitchFamily="34" charset="0"/>
                <a:ea typeface="Times New Roman" pitchFamily="18" charset="0"/>
              </a:rPr>
              <a:t> </a:t>
            </a:r>
            <a:r>
              <a:rPr lang="en-GB" sz="3600" b="1" dirty="0" smtClean="0">
                <a:latin typeface="Calibri" panose="020F0502020204030204" pitchFamily="34" charset="0"/>
                <a:ea typeface="Times New Roman" pitchFamily="18" charset="0"/>
              </a:rPr>
              <a:t>+ H</a:t>
            </a:r>
            <a:r>
              <a:rPr lang="en-GB" sz="3600" b="1" baseline="-30000" dirty="0" smtClean="0">
                <a:latin typeface="Calibri" panose="020F0502020204030204" pitchFamily="34" charset="0"/>
                <a:ea typeface="Times New Roman" pitchFamily="18" charset="0"/>
              </a:rPr>
              <a:t>2</a:t>
            </a:r>
            <a:endParaRPr lang="en-GB" sz="3600" dirty="0">
              <a:latin typeface="Calibri" panose="020F0502020204030204" pitchFamily="34" charset="0"/>
              <a:ea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224028"/>
            <a:ext cx="2910659" cy="193899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400" i="1" dirty="0" smtClean="0"/>
              <a:t>Cad a </a:t>
            </a:r>
            <a:r>
              <a:rPr lang="en-IE" sz="2400" i="1" dirty="0" err="1" smtClean="0"/>
              <a:t>thugann</a:t>
            </a:r>
            <a:r>
              <a:rPr lang="en-IE" sz="2400" i="1" dirty="0" smtClean="0"/>
              <a:t> </a:t>
            </a:r>
            <a:r>
              <a:rPr lang="en-IE" sz="2400" i="1" dirty="0" err="1" smtClean="0"/>
              <a:t>tú</a:t>
            </a:r>
            <a:r>
              <a:rPr lang="en-IE" sz="2400" i="1" dirty="0" smtClean="0"/>
              <a:t> </a:t>
            </a:r>
            <a:r>
              <a:rPr lang="en-IE" sz="2400" i="1" dirty="0" err="1" smtClean="0"/>
              <a:t>faoi</a:t>
            </a:r>
            <a:r>
              <a:rPr lang="en-IE" sz="2400" i="1" dirty="0" smtClean="0"/>
              <a:t> </a:t>
            </a:r>
            <a:r>
              <a:rPr lang="en-IE" sz="2400" i="1" dirty="0" err="1" smtClean="0"/>
              <a:t>ndeara</a:t>
            </a:r>
            <a:r>
              <a:rPr lang="en-IE" sz="2400" i="1" dirty="0" smtClean="0"/>
              <a:t> </a:t>
            </a:r>
            <a:r>
              <a:rPr lang="en-IE" sz="2400" i="1" dirty="0" err="1" smtClean="0"/>
              <a:t>nuair</a:t>
            </a:r>
            <a:r>
              <a:rPr lang="en-IE" sz="2400" i="1" dirty="0" smtClean="0"/>
              <a:t> a </a:t>
            </a:r>
            <a:r>
              <a:rPr lang="en-IE" sz="2400" i="1" dirty="0" err="1" smtClean="0"/>
              <a:t>cuireann</a:t>
            </a:r>
            <a:r>
              <a:rPr lang="en-IE" sz="2400" i="1" dirty="0" smtClean="0"/>
              <a:t> </a:t>
            </a:r>
            <a:r>
              <a:rPr lang="en-IE" sz="2400" i="1" dirty="0" err="1" smtClean="0"/>
              <a:t>tú</a:t>
            </a:r>
            <a:r>
              <a:rPr lang="en-IE" sz="2400" i="1" dirty="0" smtClean="0"/>
              <a:t> an </a:t>
            </a:r>
            <a:r>
              <a:rPr lang="en-IE" sz="2400" i="1" dirty="0" err="1" smtClean="0"/>
              <a:t>lásán</a:t>
            </a:r>
            <a:r>
              <a:rPr lang="en-IE" sz="2400" i="1" dirty="0" smtClean="0"/>
              <a:t> </a:t>
            </a:r>
            <a:r>
              <a:rPr lang="en-IE" sz="2400" i="1" dirty="0" err="1" smtClean="0"/>
              <a:t>isteach</a:t>
            </a:r>
            <a:r>
              <a:rPr lang="en-IE" sz="2400" i="1" dirty="0" smtClean="0"/>
              <a:t> </a:t>
            </a:r>
            <a:r>
              <a:rPr lang="en-IE" sz="2400" i="1" dirty="0" err="1" smtClean="0"/>
              <a:t>sa</a:t>
            </a:r>
            <a:r>
              <a:rPr lang="en-IE" sz="2400" i="1" dirty="0" smtClean="0"/>
              <a:t> </a:t>
            </a:r>
            <a:r>
              <a:rPr lang="en-IE" sz="2400" i="1" dirty="0" err="1" smtClean="0"/>
              <a:t>promhadán</a:t>
            </a:r>
            <a:r>
              <a:rPr lang="en-IE" sz="2400" i="1" dirty="0" smtClean="0"/>
              <a:t>??</a:t>
            </a:r>
            <a:endParaRPr lang="en-IE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235124" y="2039362"/>
            <a:ext cx="1157793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460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15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4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70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90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01" tmFilter="0, 0; 0.125,0.2665; 0.25,0.4; 0.375,0.465; 0.5,0.5;  0.625,0.535; 0.75,0.6; 0.875,0.7335; 1,1">
                                          <p:stCondLst>
                                            <p:cond delay="390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950" tmFilter="0, 0; 0.125,0.2665; 0.25,0.4; 0.375,0.465; 0.5,0.5;  0.625,0.535; 0.75,0.6; 0.875,0.7335; 1,1">
                                          <p:stCondLst>
                                            <p:cond delay="777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64" tmFilter="0, 0; 0.125,0.2665; 0.25,0.4; 0.375,0.465; 0.5,0.5;  0.625,0.535; 0.75,0.6; 0.875,0.7335; 1,1">
                                          <p:stCondLst>
                                            <p:cond delay="972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53">
                                          <p:stCondLst>
                                            <p:cond delay="381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975" decel="50000">
                                          <p:stCondLst>
                                            <p:cond delay="397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53">
                                          <p:stCondLst>
                                            <p:cond delay="77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975" decel="50000">
                                          <p:stCondLst>
                                            <p:cond delay="786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53">
                                          <p:stCondLst>
                                            <p:cond delay="964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975" decel="50000">
                                          <p:stCondLst>
                                            <p:cond delay="97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53">
                                          <p:stCondLst>
                                            <p:cond delay="106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975" decel="50000">
                                          <p:stCondLst>
                                            <p:cond delay="107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71" y="1628800"/>
            <a:ext cx="8497193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428DB-4377-49AB-8F81-C4EC651B21AA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707904" y="1772816"/>
            <a:ext cx="648196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dirty="0" err="1" smtClean="0"/>
              <a:t>HCl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120234" y="1772816"/>
            <a:ext cx="648196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dirty="0" err="1" smtClean="0"/>
              <a:t>HCl</a:t>
            </a:r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449377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u="sng" dirty="0" err="1">
                <a:latin typeface="Calibri" panose="020F0502020204030204" pitchFamily="34" charset="0"/>
              </a:rPr>
              <a:t>Imoibríochtaí</a:t>
            </a:r>
            <a:r>
              <a:rPr lang="en-IE" sz="4000" b="1" u="sng" dirty="0">
                <a:latin typeface="Calibri" panose="020F0502020204030204" pitchFamily="34" charset="0"/>
              </a:rPr>
              <a:t> </a:t>
            </a:r>
            <a:r>
              <a:rPr lang="en-IE" sz="4000" b="1" u="sng" dirty="0" err="1">
                <a:solidFill>
                  <a:srgbClr val="00B050"/>
                </a:solidFill>
                <a:latin typeface="Calibri" panose="020F0502020204030204" pitchFamily="34" charset="0"/>
              </a:rPr>
              <a:t>Cailciam</a:t>
            </a:r>
            <a:r>
              <a:rPr lang="en-IE" sz="4000" b="1" u="sng" dirty="0">
                <a:latin typeface="Calibri" panose="020F0502020204030204" pitchFamily="34" charset="0"/>
              </a:rPr>
              <a:t>, </a:t>
            </a:r>
            <a:r>
              <a:rPr lang="en-IE" sz="4000" b="1" u="sng" dirty="0" err="1">
                <a:solidFill>
                  <a:srgbClr val="FF33CC"/>
                </a:solidFill>
                <a:latin typeface="Calibri" panose="020F0502020204030204" pitchFamily="34" charset="0"/>
              </a:rPr>
              <a:t>Sinc</a:t>
            </a:r>
            <a:r>
              <a:rPr lang="en-IE" sz="4000" b="1" u="sng" dirty="0">
                <a:latin typeface="Calibri" panose="020F0502020204030204" pitchFamily="34" charset="0"/>
              </a:rPr>
              <a:t>, </a:t>
            </a:r>
            <a:r>
              <a:rPr lang="en-IE" sz="4000" b="1" u="sng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Maignéisiam</a:t>
            </a:r>
            <a:r>
              <a:rPr lang="en-IE" sz="4000" b="1" u="sng" dirty="0">
                <a:latin typeface="Calibri" panose="020F0502020204030204" pitchFamily="34" charset="0"/>
              </a:rPr>
              <a:t> </a:t>
            </a:r>
            <a:r>
              <a:rPr lang="en-IE" sz="4000" b="1" u="sng" dirty="0" smtClean="0">
                <a:latin typeface="Calibri" panose="020F0502020204030204" pitchFamily="34" charset="0"/>
              </a:rPr>
              <a:t>&amp; </a:t>
            </a:r>
            <a:r>
              <a:rPr lang="en-IE" sz="4000" b="1" u="sng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Copar</a:t>
            </a:r>
            <a:r>
              <a:rPr lang="en-IE" sz="4000" b="1" u="sng" dirty="0" smtClean="0">
                <a:latin typeface="Calibri" panose="020F0502020204030204" pitchFamily="34" charset="0"/>
              </a:rPr>
              <a:t> </a:t>
            </a:r>
            <a:r>
              <a:rPr lang="en-IE" sz="4000" b="1" u="sng" dirty="0">
                <a:latin typeface="Calibri" panose="020F0502020204030204" pitchFamily="34" charset="0"/>
              </a:rPr>
              <a:t>le h-</a:t>
            </a:r>
            <a:r>
              <a:rPr lang="en-IE" sz="4000" b="1" u="sng" dirty="0" err="1">
                <a:latin typeface="Calibri" panose="020F0502020204030204" pitchFamily="34" charset="0"/>
              </a:rPr>
              <a:t>aigéad</a:t>
            </a:r>
            <a:r>
              <a:rPr lang="en-IE" sz="4000" b="1" u="sng" dirty="0">
                <a:latin typeface="Calibri" panose="020F0502020204030204" pitchFamily="34" charset="0"/>
              </a:rPr>
              <a:t> </a:t>
            </a:r>
            <a:endParaRPr lang="en-IE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/>
          <a:lstStyle/>
          <a:p>
            <a:r>
              <a:rPr lang="en-IE" b="1" dirty="0" err="1" smtClean="0">
                <a:solidFill>
                  <a:srgbClr val="0070C0"/>
                </a:solidFill>
              </a:rPr>
              <a:t>Torthaí</a:t>
            </a:r>
            <a:r>
              <a:rPr lang="en-IE" dirty="0" smtClean="0"/>
              <a:t>: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-6085184" y="2852936"/>
            <a:ext cx="8229600" cy="4525963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428DB-4377-49AB-8F81-C4EC651B21AA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graphicFrame>
        <p:nvGraphicFramePr>
          <p:cNvPr id="5" name="Group 1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582887"/>
              </p:ext>
            </p:extLst>
          </p:nvPr>
        </p:nvGraphicFramePr>
        <p:xfrm>
          <a:off x="344387" y="1700808"/>
          <a:ext cx="8713789" cy="2716500"/>
        </p:xfrm>
        <a:graphic>
          <a:graphicData uri="http://schemas.openxmlformats.org/drawingml/2006/table">
            <a:tbl>
              <a:tblPr/>
              <a:tblGrid>
                <a:gridCol w="1728355"/>
                <a:gridCol w="3780272"/>
                <a:gridCol w="3205162"/>
              </a:tblGrid>
              <a:tr h="3961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Miotail</a:t>
                      </a:r>
                      <a:endParaRPr kumimoji="0" lang="en-I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9" marR="91449"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 h-</a:t>
                      </a: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uisce</a:t>
                      </a:r>
                      <a:endParaRPr kumimoji="0" lang="en-I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9" marR="91449"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 h-</a:t>
                      </a: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aigéad</a:t>
                      </a:r>
                      <a:endParaRPr kumimoji="0" lang="en-I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9" marR="91449"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Cailciam</a:t>
                      </a:r>
                      <a:endParaRPr kumimoji="0" lang="en-I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9" marR="91449"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Imoibriú</a:t>
                      </a: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tapaidh</a:t>
                      </a: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le </a:t>
                      </a:r>
                      <a:r>
                        <a:rPr kumimoji="0" lang="en-I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scaoileadh</a:t>
                      </a: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Hidrigine</a:t>
                      </a:r>
                      <a:endParaRPr kumimoji="0" lang="en-I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9" marR="91449"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Imoibriú an-thapaidh le scaoileadh Hidrigine</a:t>
                      </a:r>
                    </a:p>
                  </a:txBody>
                  <a:tcPr marL="91449" marR="91449"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Maignéisiam</a:t>
                      </a:r>
                      <a:endParaRPr kumimoji="0" lang="en-I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9" marR="91449"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Ní</a:t>
                      </a: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tharlaíonn</a:t>
                      </a: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aon</a:t>
                      </a: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rud</a:t>
                      </a:r>
                      <a:endParaRPr kumimoji="0" lang="en-I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9" marR="91449"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Imoibriú tapaidh ach ní chomh tapaidh agus a bhí an Chailciam</a:t>
                      </a:r>
                    </a:p>
                  </a:txBody>
                  <a:tcPr marL="91449" marR="91449"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08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Sinc</a:t>
                      </a:r>
                      <a:endParaRPr kumimoji="0" lang="en-I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9" marR="91449"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Ní tharlaíonn aon rud</a:t>
                      </a:r>
                    </a:p>
                  </a:txBody>
                  <a:tcPr marL="91449" marR="91449"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Roinnt bolgóidí scaoilte go mall</a:t>
                      </a:r>
                    </a:p>
                  </a:txBody>
                  <a:tcPr marL="91449" marR="91449"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Copar</a:t>
                      </a:r>
                      <a:endParaRPr kumimoji="0" lang="en-I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9" marR="91449"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Ní</a:t>
                      </a: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tharlaíonn</a:t>
                      </a: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aon</a:t>
                      </a: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rud</a:t>
                      </a:r>
                      <a:endParaRPr kumimoji="0" lang="en-I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9" marR="91449"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Ní</a:t>
                      </a: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tharlaíonn</a:t>
                      </a: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aon</a:t>
                      </a: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rud</a:t>
                      </a:r>
                      <a:endParaRPr kumimoji="0" lang="en-I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9" marR="91449"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8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692150"/>
            <a:ext cx="8893175" cy="5761038"/>
          </a:xfrm>
        </p:spPr>
        <p:txBody>
          <a:bodyPr/>
          <a:lstStyle/>
          <a:p>
            <a:pPr eaLnBrk="1" hangingPunct="1"/>
            <a:r>
              <a:rPr lang="en-IE" sz="3600" smtClean="0"/>
              <a:t>In </a:t>
            </a:r>
            <a:r>
              <a:rPr lang="en-IE" sz="3600" smtClean="0">
                <a:solidFill>
                  <a:srgbClr val="FF0000"/>
                </a:solidFill>
              </a:rPr>
              <a:t>ord </a:t>
            </a:r>
            <a:r>
              <a:rPr lang="en-IE" sz="3600" b="1" smtClean="0">
                <a:solidFill>
                  <a:srgbClr val="FF0000"/>
                </a:solidFill>
              </a:rPr>
              <a:t>méadaitheach</a:t>
            </a:r>
            <a:r>
              <a:rPr lang="en-IE" sz="3600" smtClean="0">
                <a:solidFill>
                  <a:srgbClr val="FF0000"/>
                </a:solidFill>
              </a:rPr>
              <a:t> </a:t>
            </a:r>
            <a:r>
              <a:rPr lang="en-IE" sz="3600" smtClean="0"/>
              <a:t>imoibríochta: </a:t>
            </a:r>
          </a:p>
          <a:p>
            <a:pPr lvl="1" eaLnBrk="1" hangingPunct="1"/>
            <a:r>
              <a:rPr lang="en-IE" sz="3600" smtClean="0"/>
              <a:t>Copar, Sinc, Maignéisiam, Cailciam</a:t>
            </a:r>
          </a:p>
          <a:p>
            <a:pPr lvl="1" eaLnBrk="1" hangingPunct="1"/>
            <a:endParaRPr lang="en-IE" sz="3600" smtClean="0"/>
          </a:p>
          <a:p>
            <a:pPr eaLnBrk="1" hangingPunct="1">
              <a:buFontTx/>
              <a:buNone/>
            </a:pPr>
            <a:r>
              <a:rPr lang="en-IE" sz="3600" smtClean="0"/>
              <a:t> In </a:t>
            </a:r>
            <a:r>
              <a:rPr lang="en-IE" sz="3600" smtClean="0">
                <a:solidFill>
                  <a:srgbClr val="FF0000"/>
                </a:solidFill>
              </a:rPr>
              <a:t>ord l</a:t>
            </a:r>
            <a:r>
              <a:rPr lang="en-IE" sz="3600" b="1" smtClean="0">
                <a:solidFill>
                  <a:srgbClr val="FF0000"/>
                </a:solidFill>
              </a:rPr>
              <a:t>aghdaithe</a:t>
            </a:r>
            <a:r>
              <a:rPr lang="en-IE" sz="3600" smtClean="0">
                <a:solidFill>
                  <a:srgbClr val="FF0000"/>
                </a:solidFill>
              </a:rPr>
              <a:t> </a:t>
            </a:r>
            <a:r>
              <a:rPr lang="en-IE" sz="3600" smtClean="0"/>
              <a:t>imoibríochta: </a:t>
            </a:r>
          </a:p>
          <a:p>
            <a:pPr lvl="1" eaLnBrk="1" hangingPunct="1"/>
            <a:r>
              <a:rPr lang="en-IE" sz="3600" smtClean="0"/>
              <a:t>Cailciam, Maignéisiam, Sinc, Copar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122738"/>
            <a:ext cx="6192837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AF56F-3B05-4A43-B8D9-E9FD4E8C5F2E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664"/>
            <a:ext cx="8713788" cy="908050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IE" b="1" dirty="0" err="1" smtClean="0"/>
              <a:t>Creimeadh</a:t>
            </a:r>
            <a:r>
              <a:rPr lang="en-IE" b="1" dirty="0" smtClean="0"/>
              <a:t> </a:t>
            </a:r>
            <a:r>
              <a:rPr lang="en-IE" b="1" dirty="0" err="1" smtClean="0"/>
              <a:t>Mhiotail</a:t>
            </a:r>
            <a:r>
              <a:rPr lang="en-IE" b="1" dirty="0" smtClean="0"/>
              <a:t> (Corrosion)</a:t>
            </a:r>
            <a:endParaRPr lang="en-GB" sz="4000" b="1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964612" cy="5327650"/>
          </a:xfrm>
        </p:spPr>
        <p:txBody>
          <a:bodyPr/>
          <a:lstStyle/>
          <a:p>
            <a:pPr eaLnBrk="1" hangingPunct="1"/>
            <a:r>
              <a:rPr lang="en-IE" b="1" smtClean="0"/>
              <a:t>Próiseas ceimiceach ina n-athraítear miotail ona staid féin &amp; dhéantar comhdhúil </a:t>
            </a:r>
          </a:p>
          <a:p>
            <a:pPr eaLnBrk="1" hangingPunct="1"/>
            <a:r>
              <a:rPr lang="en-IE" b="1" smtClean="0"/>
              <a:t>Creimeadh speisialta le </a:t>
            </a:r>
            <a:r>
              <a:rPr lang="en-IE" sz="4000" b="1" smtClean="0">
                <a:solidFill>
                  <a:srgbClr val="FF0000"/>
                </a:solidFill>
              </a:rPr>
              <a:t>iarann agus cruach = MEIRGIÚ</a:t>
            </a:r>
          </a:p>
          <a:p>
            <a:pPr eaLnBrk="1" hangingPunct="1"/>
            <a:endParaRPr lang="en-IE" sz="4000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IE" sz="4000" b="1" smtClean="0">
                <a:solidFill>
                  <a:srgbClr val="FF0000"/>
                </a:solidFill>
              </a:rPr>
              <a:t> </a:t>
            </a:r>
          </a:p>
          <a:p>
            <a:pPr eaLnBrk="1" hangingPunct="1"/>
            <a:r>
              <a:rPr lang="en-IE" sz="4000" b="1" smtClean="0">
                <a:solidFill>
                  <a:srgbClr val="FF0000"/>
                </a:solidFill>
              </a:rPr>
              <a:t> I</a:t>
            </a:r>
            <a:r>
              <a:rPr lang="en-IE" sz="2400" b="1" smtClean="0"/>
              <a:t>arann + Ocsaigin + Uisce</a:t>
            </a:r>
            <a:r>
              <a:rPr lang="en-IE" sz="2400" b="1" smtClean="0">
                <a:sym typeface="Wingdings" pitchFamily="2" charset="2"/>
              </a:rPr>
              <a:t></a:t>
            </a:r>
            <a:r>
              <a:rPr lang="en-IE" sz="2400" b="1" smtClean="0"/>
              <a:t> 	</a:t>
            </a:r>
            <a:endParaRPr lang="en-GB" sz="2400" b="1" smtClean="0"/>
          </a:p>
        </p:txBody>
      </p:sp>
      <p:pic>
        <p:nvPicPr>
          <p:cNvPr id="15364" name="Picture 5" descr="http://squierj.freeyellow.com/SA2003/ShipsRust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573463"/>
            <a:ext cx="49688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 descr="http://t0.gstatic.com/images?q=tbn:ANd9GcSIsHGMprjwUy7BXnu94MIFQs3nw4_T_6CMeMjXw3FaRyR3H4AvCA&amp;t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644900"/>
            <a:ext cx="3455988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95458-5DB6-4A64-AFE0-91CDE130D0B3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698" y="620092"/>
            <a:ext cx="8229600" cy="1080121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IE" sz="2800" b="1" dirty="0" err="1" smtClean="0"/>
              <a:t>Turgnamh</a:t>
            </a:r>
            <a:r>
              <a:rPr lang="en-IE" sz="2800" b="1" dirty="0" smtClean="0"/>
              <a:t> a </a:t>
            </a:r>
            <a:r>
              <a:rPr lang="en-IE" sz="2800" b="1" dirty="0" err="1" smtClean="0"/>
              <a:t>dhéanamh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chun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na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coinníollacha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atá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riachtanach</a:t>
            </a:r>
            <a:r>
              <a:rPr lang="en-IE" sz="2800" b="1" dirty="0" smtClean="0"/>
              <a:t> do </a:t>
            </a:r>
            <a:r>
              <a:rPr lang="en-IE" sz="2800" b="1" dirty="0" err="1" smtClean="0"/>
              <a:t>mheirgiú</a:t>
            </a:r>
            <a:r>
              <a:rPr lang="en-IE" sz="2800" b="1" dirty="0" smtClean="0"/>
              <a:t> a </a:t>
            </a:r>
            <a:r>
              <a:rPr lang="en-IE" sz="2800" b="1" dirty="0" err="1" smtClean="0"/>
              <a:t>fhiosrú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1700213"/>
            <a:ext cx="8458018" cy="4747403"/>
            <a:chOff x="2707" y="9594"/>
            <a:chExt cx="7291" cy="4605"/>
          </a:xfrm>
        </p:grpSpPr>
        <p:pic>
          <p:nvPicPr>
            <p:cNvPr id="1639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" y="9594"/>
              <a:ext cx="6832" cy="4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3" name="Text Box 6"/>
            <p:cNvSpPr txBox="1">
              <a:spLocks noChangeArrowheads="1"/>
            </p:cNvSpPr>
            <p:nvPr/>
          </p:nvSpPr>
          <p:spPr bwMode="auto">
            <a:xfrm>
              <a:off x="2707" y="10102"/>
              <a:ext cx="2284" cy="679"/>
            </a:xfrm>
            <a:prstGeom prst="rect">
              <a:avLst/>
            </a:prstGeom>
            <a:solidFill>
              <a:srgbClr val="FF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IE" altLang="ko-KR" sz="1400" b="1" dirty="0">
                  <a:ea typeface="Batang" pitchFamily="18" charset="-127"/>
                </a:rPr>
                <a:t>1. </a:t>
              </a:r>
              <a:r>
                <a:rPr lang="en-IE" altLang="ko-KR" sz="2000" b="1" dirty="0" err="1">
                  <a:ea typeface="Batang" pitchFamily="18" charset="-127"/>
                </a:rPr>
                <a:t>Tairne</a:t>
              </a:r>
              <a:r>
                <a:rPr lang="en-IE" altLang="ko-KR" sz="2000" b="1" dirty="0">
                  <a:ea typeface="Batang" pitchFamily="18" charset="-127"/>
                </a:rPr>
                <a:t> le h-</a:t>
              </a:r>
              <a:r>
                <a:rPr lang="en-IE" altLang="ko-KR" sz="2000" b="1" dirty="0" err="1">
                  <a:ea typeface="Batang" pitchFamily="18" charset="-127"/>
                </a:rPr>
                <a:t>uisce</a:t>
              </a:r>
              <a:r>
                <a:rPr lang="en-IE" altLang="ko-KR" sz="2000" b="1" dirty="0">
                  <a:ea typeface="Batang" pitchFamily="18" charset="-127"/>
                </a:rPr>
                <a:t> &amp;</a:t>
              </a:r>
              <a:r>
                <a:rPr lang="en-IE" altLang="ko-KR" sz="2000" b="1" dirty="0" smtClean="0">
                  <a:ea typeface="Batang" pitchFamily="18" charset="-127"/>
                </a:rPr>
                <a:t>      	</a:t>
              </a:r>
              <a:r>
                <a:rPr lang="en-IE" altLang="ko-KR" sz="2000" b="1" dirty="0" err="1" smtClean="0">
                  <a:ea typeface="Batang" pitchFamily="18" charset="-127"/>
                </a:rPr>
                <a:t>aer</a:t>
              </a:r>
              <a:endParaRPr lang="en-GB" sz="2000" dirty="0"/>
            </a:p>
          </p:txBody>
        </p:sp>
        <p:sp>
          <p:nvSpPr>
            <p:cNvPr id="16394" name="Text Box 7"/>
            <p:cNvSpPr txBox="1">
              <a:spLocks noChangeArrowheads="1"/>
            </p:cNvSpPr>
            <p:nvPr/>
          </p:nvSpPr>
          <p:spPr bwMode="auto">
            <a:xfrm>
              <a:off x="5171" y="9723"/>
              <a:ext cx="1980" cy="799"/>
            </a:xfrm>
            <a:prstGeom prst="rect">
              <a:avLst/>
            </a:prstGeom>
            <a:solidFill>
              <a:srgbClr val="FF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IE" altLang="ko-KR" sz="1600" b="1" dirty="0">
                  <a:ea typeface="Batang" pitchFamily="18" charset="-127"/>
                </a:rPr>
                <a:t>2</a:t>
              </a:r>
              <a:r>
                <a:rPr lang="en-IE" altLang="ko-KR" sz="2000" b="1" dirty="0">
                  <a:ea typeface="Batang" pitchFamily="18" charset="-127"/>
                </a:rPr>
                <a:t>. </a:t>
              </a:r>
              <a:r>
                <a:rPr lang="en-IE" altLang="ko-KR" sz="2000" b="1" dirty="0" err="1">
                  <a:ea typeface="Batang" pitchFamily="18" charset="-127"/>
                </a:rPr>
                <a:t>Tairne</a:t>
              </a:r>
              <a:r>
                <a:rPr lang="en-IE" altLang="ko-KR" sz="2000" b="1" dirty="0">
                  <a:ea typeface="Batang" pitchFamily="18" charset="-127"/>
                </a:rPr>
                <a:t> le </a:t>
              </a:r>
              <a:r>
                <a:rPr lang="en-IE" altLang="ko-KR" sz="2000" b="1" dirty="0" smtClean="0">
                  <a:ea typeface="Batang" pitchFamily="18" charset="-127"/>
                </a:rPr>
                <a:t>O</a:t>
              </a:r>
              <a:r>
                <a:rPr lang="en-IE" altLang="ko-KR" sz="2000" b="1" dirty="0" smtClean="0">
                  <a:latin typeface="Calibri"/>
                  <a:ea typeface="Batang" pitchFamily="18" charset="-127"/>
                </a:rPr>
                <a:t>₂</a:t>
              </a:r>
              <a:r>
                <a:rPr lang="en-IE" altLang="ko-KR" sz="2000" b="1" dirty="0" smtClean="0">
                  <a:ea typeface="Batang" pitchFamily="18" charset="-127"/>
                </a:rPr>
                <a:t> Ach </a:t>
              </a:r>
              <a:r>
                <a:rPr lang="en-IE" altLang="ko-KR" sz="2000" b="1" dirty="0" err="1" smtClean="0">
                  <a:ea typeface="Batang" pitchFamily="18" charset="-127"/>
                </a:rPr>
                <a:t>gan</a:t>
              </a:r>
              <a:r>
                <a:rPr lang="en-IE" altLang="ko-KR" sz="2000" b="1" dirty="0" smtClean="0">
                  <a:ea typeface="Batang" pitchFamily="18" charset="-127"/>
                </a:rPr>
                <a:t> </a:t>
              </a:r>
              <a:r>
                <a:rPr lang="en-IE" altLang="ko-KR" sz="2000" b="1" dirty="0" err="1">
                  <a:ea typeface="Batang" pitchFamily="18" charset="-127"/>
                </a:rPr>
                <a:t>uisce</a:t>
              </a:r>
              <a:endParaRPr lang="en-GB" sz="2000" dirty="0"/>
            </a:p>
          </p:txBody>
        </p:sp>
        <p:sp>
          <p:nvSpPr>
            <p:cNvPr id="16395" name="Text Box 8"/>
            <p:cNvSpPr txBox="1">
              <a:spLocks noChangeArrowheads="1"/>
            </p:cNvSpPr>
            <p:nvPr/>
          </p:nvSpPr>
          <p:spPr bwMode="auto">
            <a:xfrm>
              <a:off x="7362" y="9944"/>
              <a:ext cx="1980" cy="900"/>
            </a:xfrm>
            <a:prstGeom prst="rect">
              <a:avLst/>
            </a:prstGeom>
            <a:solidFill>
              <a:srgbClr val="FF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IE" altLang="ko-KR" sz="2000" b="1" dirty="0">
                  <a:ea typeface="Batang" pitchFamily="18" charset="-127"/>
                </a:rPr>
                <a:t>3. </a:t>
              </a:r>
              <a:r>
                <a:rPr lang="en-IE" altLang="ko-KR" sz="2000" b="1" dirty="0" err="1">
                  <a:ea typeface="Batang" pitchFamily="18" charset="-127"/>
                </a:rPr>
                <a:t>Tairne</a:t>
              </a:r>
              <a:r>
                <a:rPr lang="en-IE" altLang="ko-KR" sz="2000" b="1" dirty="0">
                  <a:ea typeface="Batang" pitchFamily="18" charset="-127"/>
                </a:rPr>
                <a:t> le </a:t>
              </a:r>
              <a:r>
                <a:rPr lang="en-IE" altLang="ko-KR" sz="2000" b="1" dirty="0" smtClean="0">
                  <a:ea typeface="Batang" pitchFamily="18" charset="-127"/>
                </a:rPr>
                <a:t>h-</a:t>
              </a:r>
              <a:r>
                <a:rPr lang="en-IE" altLang="ko-KR" sz="2000" b="1" dirty="0" err="1" smtClean="0">
                  <a:ea typeface="Batang" pitchFamily="18" charset="-127"/>
                </a:rPr>
                <a:t>uisce</a:t>
              </a:r>
              <a:r>
                <a:rPr lang="en-IE" altLang="ko-KR" sz="2000" b="1" dirty="0" smtClean="0">
                  <a:ea typeface="Batang" pitchFamily="18" charset="-127"/>
                </a:rPr>
                <a:t>, </a:t>
              </a:r>
              <a:r>
                <a:rPr lang="en-IE" altLang="ko-KR" sz="2000" b="1" dirty="0" err="1" smtClean="0">
                  <a:ea typeface="Batang" pitchFamily="18" charset="-127"/>
                </a:rPr>
                <a:t>gan</a:t>
              </a:r>
              <a:r>
                <a:rPr lang="en-IE" altLang="ko-KR" sz="2000" b="1" dirty="0" smtClean="0">
                  <a:ea typeface="Batang" pitchFamily="18" charset="-127"/>
                </a:rPr>
                <a:t> O</a:t>
              </a:r>
              <a:r>
                <a:rPr lang="en-IE" altLang="ko-KR" sz="2000" b="1" dirty="0" smtClean="0">
                  <a:latin typeface="Calibri"/>
                  <a:ea typeface="Batang" pitchFamily="18" charset="-127"/>
                </a:rPr>
                <a:t>₂</a:t>
              </a:r>
              <a:r>
                <a:rPr lang="en-IE" altLang="ko-KR" sz="2000" b="1" dirty="0" smtClean="0">
                  <a:ea typeface="Batang" pitchFamily="18" charset="-127"/>
                </a:rPr>
                <a:t> </a:t>
              </a:r>
              <a:endParaRPr lang="en-GB" sz="2000" dirty="0"/>
            </a:p>
          </p:txBody>
        </p:sp>
        <p:sp>
          <p:nvSpPr>
            <p:cNvPr id="16396" name="Text Box 9"/>
            <p:cNvSpPr txBox="1">
              <a:spLocks noChangeArrowheads="1"/>
            </p:cNvSpPr>
            <p:nvPr/>
          </p:nvSpPr>
          <p:spPr bwMode="auto">
            <a:xfrm>
              <a:off x="8018" y="11247"/>
              <a:ext cx="1980" cy="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IE" altLang="ko-KR" sz="2000" b="1" dirty="0" err="1">
                  <a:ea typeface="Batang" pitchFamily="18" charset="-127"/>
                </a:rPr>
                <a:t>Cuireann</a:t>
              </a:r>
              <a:r>
                <a:rPr lang="en-IE" altLang="ko-KR" sz="2000" b="1" dirty="0">
                  <a:ea typeface="Batang" pitchFamily="18" charset="-127"/>
                </a:rPr>
                <a:t> an </a:t>
              </a:r>
              <a:r>
                <a:rPr lang="en-IE" altLang="ko-KR" sz="2000" b="1" dirty="0" err="1">
                  <a:ea typeface="Batang" pitchFamily="18" charset="-127"/>
                </a:rPr>
                <a:t>ola</a:t>
              </a:r>
              <a:r>
                <a:rPr lang="en-IE" altLang="ko-KR" sz="2000" b="1" dirty="0">
                  <a:ea typeface="Batang" pitchFamily="18" charset="-127"/>
                </a:rPr>
                <a:t> </a:t>
              </a:r>
              <a:r>
                <a:rPr lang="en-IE" altLang="ko-KR" sz="2000" b="1" dirty="0" err="1">
                  <a:ea typeface="Batang" pitchFamily="18" charset="-127"/>
                </a:rPr>
                <a:t>cosc</a:t>
              </a:r>
              <a:r>
                <a:rPr lang="en-IE" altLang="ko-KR" sz="2000" b="1" dirty="0">
                  <a:ea typeface="Batang" pitchFamily="18" charset="-127"/>
                </a:rPr>
                <a:t> </a:t>
              </a:r>
              <a:r>
                <a:rPr lang="en-IE" altLang="ko-KR" sz="2000" b="1" dirty="0" err="1">
                  <a:ea typeface="Batang" pitchFamily="18" charset="-127"/>
                </a:rPr>
                <a:t>ar</a:t>
              </a:r>
              <a:r>
                <a:rPr lang="en-IE" altLang="ko-KR" sz="2000" b="1" dirty="0">
                  <a:ea typeface="Batang" pitchFamily="18" charset="-127"/>
                </a:rPr>
                <a:t> </a:t>
              </a:r>
              <a:r>
                <a:rPr lang="en-IE" altLang="ko-KR" sz="2000" b="1" dirty="0" err="1">
                  <a:ea typeface="Batang" pitchFamily="18" charset="-127"/>
                </a:rPr>
                <a:t>aer</a:t>
              </a:r>
              <a:r>
                <a:rPr lang="en-IE" altLang="ko-KR" sz="2000" b="1" dirty="0">
                  <a:ea typeface="Batang" pitchFamily="18" charset="-127"/>
                </a:rPr>
                <a:t> </a:t>
              </a:r>
              <a:r>
                <a:rPr lang="en-IE" altLang="ko-KR" sz="2000" b="1" dirty="0" err="1">
                  <a:ea typeface="Batang" pitchFamily="18" charset="-127"/>
                </a:rPr>
                <a:t>dul</a:t>
              </a:r>
              <a:r>
                <a:rPr lang="en-IE" altLang="ko-KR" sz="2000" b="1" dirty="0">
                  <a:ea typeface="Batang" pitchFamily="18" charset="-127"/>
                </a:rPr>
                <a:t> </a:t>
              </a:r>
              <a:r>
                <a:rPr lang="en-IE" altLang="ko-KR" sz="2000" b="1" dirty="0" err="1">
                  <a:ea typeface="Batang" pitchFamily="18" charset="-127"/>
                </a:rPr>
                <a:t>isteach</a:t>
              </a:r>
              <a:r>
                <a:rPr lang="en-IE" altLang="ko-KR" sz="2000" b="1" dirty="0">
                  <a:ea typeface="Batang" pitchFamily="18" charset="-127"/>
                </a:rPr>
                <a:t>  </a:t>
              </a:r>
              <a:endParaRPr lang="en-GB" sz="2000" dirty="0"/>
            </a:p>
          </p:txBody>
        </p:sp>
        <p:sp>
          <p:nvSpPr>
            <p:cNvPr id="16397" name="Text Box 10"/>
            <p:cNvSpPr txBox="1">
              <a:spLocks noChangeArrowheads="1"/>
            </p:cNvSpPr>
            <p:nvPr/>
          </p:nvSpPr>
          <p:spPr bwMode="auto">
            <a:xfrm>
              <a:off x="4321" y="13366"/>
              <a:ext cx="2880" cy="6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IE" altLang="ko-KR" sz="2000" b="1" dirty="0" err="1">
                  <a:ea typeface="Batang" pitchFamily="18" charset="-127"/>
                </a:rPr>
                <a:t>Clóiríd</a:t>
              </a:r>
              <a:r>
                <a:rPr lang="en-IE" altLang="ko-KR" sz="2000" b="1" dirty="0">
                  <a:ea typeface="Batang" pitchFamily="18" charset="-127"/>
                </a:rPr>
                <a:t> </a:t>
              </a:r>
              <a:r>
                <a:rPr lang="en-IE" altLang="ko-KR" sz="2000" b="1" dirty="0" err="1">
                  <a:ea typeface="Batang" pitchFamily="18" charset="-127"/>
                </a:rPr>
                <a:t>Chailciam</a:t>
              </a:r>
              <a:r>
                <a:rPr lang="en-IE" altLang="ko-KR" sz="2000" b="1" dirty="0">
                  <a:ea typeface="Batang" pitchFamily="18" charset="-127"/>
                </a:rPr>
                <a:t> </a:t>
              </a:r>
              <a:r>
                <a:rPr lang="en-IE" altLang="ko-KR" sz="2000" b="1" dirty="0" err="1">
                  <a:ea typeface="Batang" pitchFamily="18" charset="-127"/>
                </a:rPr>
                <a:t>chun</a:t>
              </a:r>
              <a:r>
                <a:rPr lang="en-IE" altLang="ko-KR" sz="2000" b="1" dirty="0">
                  <a:ea typeface="Batang" pitchFamily="18" charset="-127"/>
                </a:rPr>
                <a:t> </a:t>
              </a:r>
              <a:r>
                <a:rPr lang="en-IE" altLang="ko-KR" sz="2000" b="1" dirty="0" err="1">
                  <a:ea typeface="Batang" pitchFamily="18" charset="-127"/>
                </a:rPr>
                <a:t>uisce</a:t>
              </a:r>
              <a:r>
                <a:rPr lang="en-IE" altLang="ko-KR" sz="2000" b="1" dirty="0">
                  <a:ea typeface="Batang" pitchFamily="18" charset="-127"/>
                </a:rPr>
                <a:t> a </a:t>
              </a:r>
              <a:r>
                <a:rPr lang="en-IE" altLang="ko-KR" sz="2000" b="1" dirty="0" err="1">
                  <a:ea typeface="Batang" pitchFamily="18" charset="-127"/>
                </a:rPr>
                <a:t>bhaint</a:t>
              </a:r>
              <a:r>
                <a:rPr lang="en-IE" altLang="ko-KR" sz="2000" b="1" dirty="0">
                  <a:ea typeface="Batang" pitchFamily="18" charset="-127"/>
                </a:rPr>
                <a:t> </a:t>
              </a:r>
              <a:r>
                <a:rPr lang="en-IE" altLang="ko-KR" sz="2000" b="1" dirty="0" err="1">
                  <a:ea typeface="Batang" pitchFamily="18" charset="-127"/>
                </a:rPr>
                <a:t>ón</a:t>
              </a:r>
              <a:r>
                <a:rPr lang="en-IE" altLang="ko-KR" sz="2000" b="1" dirty="0">
                  <a:ea typeface="Batang" pitchFamily="18" charset="-127"/>
                </a:rPr>
                <a:t> </a:t>
              </a:r>
              <a:r>
                <a:rPr lang="en-IE" altLang="ko-KR" sz="2000" b="1" dirty="0" err="1">
                  <a:ea typeface="Batang" pitchFamily="18" charset="-127"/>
                </a:rPr>
                <a:t>aer</a:t>
              </a:r>
              <a:r>
                <a:rPr lang="en-IE" altLang="ko-KR" sz="2000" b="1" dirty="0">
                  <a:ea typeface="Batang" pitchFamily="18" charset="-127"/>
                </a:rPr>
                <a:t> </a:t>
              </a:r>
              <a:endParaRPr lang="en-GB" sz="2000" dirty="0"/>
            </a:p>
          </p:txBody>
        </p:sp>
        <p:sp>
          <p:nvSpPr>
            <p:cNvPr id="16398" name="Text Box 11"/>
            <p:cNvSpPr txBox="1">
              <a:spLocks noChangeArrowheads="1"/>
            </p:cNvSpPr>
            <p:nvPr/>
          </p:nvSpPr>
          <p:spPr bwMode="auto">
            <a:xfrm>
              <a:off x="3011" y="12114"/>
              <a:ext cx="108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IE" altLang="ko-KR" sz="1600" b="1">
                  <a:ea typeface="Batang" pitchFamily="18" charset="-127"/>
                </a:rPr>
                <a:t>Uisce </a:t>
              </a:r>
              <a:endParaRPr lang="en-GB" sz="1600"/>
            </a:p>
          </p:txBody>
        </p:sp>
      </p:grpSp>
      <p:sp>
        <p:nvSpPr>
          <p:cNvPr id="13" name="Up Arrow 12"/>
          <p:cNvSpPr/>
          <p:nvPr/>
        </p:nvSpPr>
        <p:spPr>
          <a:xfrm>
            <a:off x="3276600" y="5013325"/>
            <a:ext cx="358775" cy="647700"/>
          </a:xfrm>
          <a:prstGeom prst="upArrow">
            <a:avLst>
              <a:gd name="adj1" fmla="val 50000"/>
              <a:gd name="adj2" fmla="val 5236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4915950" y="3609181"/>
            <a:ext cx="1584325" cy="503237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15" name="Down Arrow 14"/>
          <p:cNvSpPr/>
          <p:nvPr/>
        </p:nvSpPr>
        <p:spPr>
          <a:xfrm>
            <a:off x="3448915" y="2425786"/>
            <a:ext cx="288925" cy="6477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16" name="Right Arrow 15"/>
          <p:cNvSpPr/>
          <p:nvPr/>
        </p:nvSpPr>
        <p:spPr>
          <a:xfrm>
            <a:off x="1258888" y="2924175"/>
            <a:ext cx="1296987" cy="28892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E0621-1097-4091-A3A8-16880AA0BE11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505962" y="3860800"/>
            <a:ext cx="432048" cy="2131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764704"/>
            <a:ext cx="8229600" cy="106727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IE" sz="4800" b="1" dirty="0" err="1" smtClean="0"/>
              <a:t>Meirgiú</a:t>
            </a:r>
            <a:r>
              <a:rPr lang="en-IE" sz="4800" b="1" dirty="0" smtClean="0"/>
              <a:t> a </a:t>
            </a:r>
            <a:r>
              <a:rPr lang="en-IE" sz="4800" b="1" dirty="0" err="1" smtClean="0"/>
              <a:t>sheachaint</a:t>
            </a:r>
            <a:r>
              <a:rPr lang="en-IE" sz="4000" b="1" dirty="0" smtClean="0"/>
              <a:t/>
            </a:r>
            <a:br>
              <a:rPr lang="en-IE" sz="4000" b="1" dirty="0" smtClean="0"/>
            </a:br>
            <a:endParaRPr lang="en-GB" sz="4000" b="1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492573"/>
            <a:ext cx="8964488" cy="4968875"/>
          </a:xfrm>
        </p:spPr>
        <p:txBody>
          <a:bodyPr/>
          <a:lstStyle/>
          <a:p>
            <a:pPr eaLnBrk="1" hangingPunct="1"/>
            <a:r>
              <a:rPr lang="en-IE" sz="4000" b="1" dirty="0" smtClean="0">
                <a:solidFill>
                  <a:srgbClr val="FF0000"/>
                </a:solidFill>
              </a:rPr>
              <a:t>1. </a:t>
            </a:r>
            <a:r>
              <a:rPr lang="en-IE" sz="4000" b="1" dirty="0" err="1" smtClean="0">
                <a:solidFill>
                  <a:srgbClr val="FF0000"/>
                </a:solidFill>
              </a:rPr>
              <a:t>Péinteáil</a:t>
            </a:r>
            <a:r>
              <a:rPr lang="en-IE" sz="4000" b="1" dirty="0" smtClean="0">
                <a:solidFill>
                  <a:srgbClr val="FF0000"/>
                </a:solidFill>
              </a:rPr>
              <a:t>	</a:t>
            </a:r>
            <a:r>
              <a:rPr lang="en-IE" dirty="0" smtClean="0"/>
              <a:t>			</a:t>
            </a:r>
          </a:p>
          <a:p>
            <a:pPr lvl="1" eaLnBrk="1" hangingPunct="1"/>
            <a:r>
              <a:rPr lang="en-IE" dirty="0" err="1" smtClean="0"/>
              <a:t>m.s.</a:t>
            </a:r>
            <a:r>
              <a:rPr lang="en-IE" dirty="0" smtClean="0"/>
              <a:t> </a:t>
            </a:r>
            <a:r>
              <a:rPr lang="en-IE" dirty="0" err="1" smtClean="0"/>
              <a:t>droichead</a:t>
            </a:r>
            <a:r>
              <a:rPr lang="en-IE" dirty="0" smtClean="0"/>
              <a:t>, </a:t>
            </a:r>
            <a:r>
              <a:rPr lang="en-IE" dirty="0" err="1" smtClean="0"/>
              <a:t>longanna,carr</a:t>
            </a:r>
            <a:r>
              <a:rPr lang="en-IE" dirty="0" smtClean="0"/>
              <a:t> </a:t>
            </a:r>
          </a:p>
          <a:p>
            <a:pPr lvl="1" eaLnBrk="1" hangingPunct="1"/>
            <a:r>
              <a:rPr lang="en-IE" sz="4000" b="1" dirty="0" smtClean="0">
                <a:solidFill>
                  <a:srgbClr val="FF0000"/>
                </a:solidFill>
              </a:rPr>
              <a:t> Ola </a:t>
            </a:r>
            <a:r>
              <a:rPr lang="en-IE" sz="4000" b="1" dirty="0" err="1" smtClean="0">
                <a:solidFill>
                  <a:srgbClr val="FF0000"/>
                </a:solidFill>
              </a:rPr>
              <a:t>nó</a:t>
            </a:r>
            <a:r>
              <a:rPr lang="en-IE" sz="4000" b="1" dirty="0" smtClean="0">
                <a:solidFill>
                  <a:srgbClr val="FF0000"/>
                </a:solidFill>
              </a:rPr>
              <a:t> </a:t>
            </a:r>
            <a:r>
              <a:rPr lang="en-IE" sz="4000" b="1" dirty="0" err="1" smtClean="0">
                <a:solidFill>
                  <a:srgbClr val="FF0000"/>
                </a:solidFill>
              </a:rPr>
              <a:t>greisc</a:t>
            </a:r>
            <a:r>
              <a:rPr lang="en-IE" sz="4000" b="1" dirty="0" smtClean="0">
                <a:solidFill>
                  <a:srgbClr val="FF0000"/>
                </a:solidFill>
              </a:rPr>
              <a:t> a </a:t>
            </a:r>
            <a:r>
              <a:rPr lang="en-IE" sz="4000" b="1" dirty="0" err="1" smtClean="0">
                <a:solidFill>
                  <a:srgbClr val="FF0000"/>
                </a:solidFill>
              </a:rPr>
              <a:t>úsáid</a:t>
            </a:r>
            <a:r>
              <a:rPr lang="en-IE" dirty="0" smtClean="0"/>
              <a:t>		</a:t>
            </a:r>
          </a:p>
          <a:p>
            <a:pPr lvl="1" eaLnBrk="1" hangingPunct="1"/>
            <a:r>
              <a:rPr lang="en-IE" dirty="0" err="1" smtClean="0"/>
              <a:t>m.s.</a:t>
            </a:r>
            <a:r>
              <a:rPr lang="en-IE" dirty="0" smtClean="0"/>
              <a:t> </a:t>
            </a:r>
            <a:r>
              <a:rPr lang="en-IE" dirty="0" err="1" smtClean="0"/>
              <a:t>slabhra</a:t>
            </a:r>
            <a:r>
              <a:rPr lang="en-IE" dirty="0" smtClean="0"/>
              <a:t> </a:t>
            </a:r>
            <a:r>
              <a:rPr lang="en-IE" dirty="0" err="1" smtClean="0"/>
              <a:t>rothair</a:t>
            </a:r>
            <a:r>
              <a:rPr lang="en-IE" dirty="0" smtClean="0"/>
              <a:t>, </a:t>
            </a:r>
            <a:r>
              <a:rPr lang="en-IE" dirty="0" err="1" smtClean="0"/>
              <a:t>inneall</a:t>
            </a:r>
            <a:r>
              <a:rPr lang="en-IE" dirty="0" smtClean="0"/>
              <a:t> </a:t>
            </a:r>
            <a:r>
              <a:rPr lang="en-IE" dirty="0" err="1" smtClean="0"/>
              <a:t>charr</a:t>
            </a:r>
            <a:endParaRPr lang="en-IE" b="1" dirty="0" smtClean="0"/>
          </a:p>
          <a:p>
            <a:pPr eaLnBrk="1" hangingPunct="1"/>
            <a:r>
              <a:rPr lang="en-IE" sz="4000" b="1" dirty="0" smtClean="0">
                <a:solidFill>
                  <a:srgbClr val="FF0000"/>
                </a:solidFill>
              </a:rPr>
              <a:t>3. </a:t>
            </a:r>
            <a:r>
              <a:rPr lang="en-IE" sz="4000" b="1" dirty="0" err="1" smtClean="0">
                <a:solidFill>
                  <a:srgbClr val="FF0000"/>
                </a:solidFill>
              </a:rPr>
              <a:t>Galbhanú</a:t>
            </a:r>
            <a:r>
              <a:rPr lang="en-IE" sz="4000" b="1" dirty="0" smtClean="0">
                <a:solidFill>
                  <a:srgbClr val="FF0000"/>
                </a:solidFill>
              </a:rPr>
              <a:t>	</a:t>
            </a:r>
            <a:r>
              <a:rPr lang="en-IE" dirty="0" smtClean="0"/>
              <a:t>			</a:t>
            </a:r>
          </a:p>
          <a:p>
            <a:pPr lvl="1" eaLnBrk="1" hangingPunct="1"/>
            <a:r>
              <a:rPr lang="en-IE" dirty="0" err="1" smtClean="0"/>
              <a:t>m.s.</a:t>
            </a:r>
            <a:r>
              <a:rPr lang="en-IE" dirty="0" smtClean="0"/>
              <a:t> </a:t>
            </a:r>
            <a:r>
              <a:rPr lang="en-IE" dirty="0" err="1" smtClean="0"/>
              <a:t>cludach</a:t>
            </a:r>
            <a:r>
              <a:rPr lang="en-IE" dirty="0" smtClean="0"/>
              <a:t> </a:t>
            </a:r>
            <a:r>
              <a:rPr lang="en-IE" b="1" dirty="0" smtClean="0"/>
              <a:t>since</a:t>
            </a:r>
            <a:r>
              <a:rPr lang="en-IE" dirty="0" smtClean="0"/>
              <a:t> a </a:t>
            </a:r>
            <a:r>
              <a:rPr lang="en-IE" dirty="0" err="1" smtClean="0"/>
              <a:t>chur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b="1" dirty="0" err="1" smtClean="0"/>
              <a:t>iarann</a:t>
            </a:r>
            <a:r>
              <a:rPr lang="en-IE" b="1" dirty="0" smtClean="0"/>
              <a:t> (</a:t>
            </a:r>
            <a:r>
              <a:rPr lang="en-IE" b="1" dirty="0" err="1" smtClean="0"/>
              <a:t>geataí</a:t>
            </a:r>
            <a:r>
              <a:rPr lang="en-IE" b="1" dirty="0" smtClean="0"/>
              <a:t>, </a:t>
            </a:r>
            <a:r>
              <a:rPr lang="en-IE" b="1" dirty="0" err="1" smtClean="0"/>
              <a:t>claí</a:t>
            </a:r>
            <a:r>
              <a:rPr lang="en-IE" b="1" dirty="0" smtClean="0"/>
              <a:t>) </a:t>
            </a:r>
            <a:endParaRPr lang="en-GB" b="1" dirty="0" smtClean="0"/>
          </a:p>
        </p:txBody>
      </p:sp>
      <p:pic>
        <p:nvPicPr>
          <p:cNvPr id="17412" name="Picture 5" descr="http://t0.gstatic.com/images?q=tbn:ANd9GcT1KZC3eiIBEeRUhhuIMP5zj_M5KSfakMV3QRjY_IqofjjuK1YGyQ&amp;t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56792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95458-5DB6-4A64-AFE0-91CDE130D0B3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89824"/>
            <a:ext cx="4330700" cy="922337"/>
          </a:xfrm>
          <a:solidFill>
            <a:srgbClr val="92D050"/>
          </a:solidFill>
        </p:spPr>
        <p:txBody>
          <a:bodyPr/>
          <a:lstStyle/>
          <a:p>
            <a:pPr algn="l" eaLnBrk="1" hangingPunct="1"/>
            <a:r>
              <a:rPr lang="en-IE" sz="5400" b="1" dirty="0" err="1" smtClean="0"/>
              <a:t>Plaisteacha</a:t>
            </a:r>
            <a:r>
              <a:rPr lang="en-IE" sz="4000" b="1" dirty="0" smtClean="0"/>
              <a:t/>
            </a:r>
            <a:br>
              <a:rPr lang="en-IE" sz="4000" b="1" dirty="0" smtClean="0"/>
            </a:br>
            <a:endParaRPr lang="en-GB" sz="4000" b="1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2816"/>
            <a:ext cx="8496622" cy="475180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IE" sz="2800" dirty="0" err="1" smtClean="0">
                <a:solidFill>
                  <a:srgbClr val="FF33CC"/>
                </a:solidFill>
              </a:rPr>
              <a:t>Ábhair</a:t>
            </a:r>
            <a:r>
              <a:rPr lang="en-IE" sz="2800" dirty="0" smtClean="0">
                <a:solidFill>
                  <a:srgbClr val="FF33CC"/>
                </a:solidFill>
              </a:rPr>
              <a:t> </a:t>
            </a:r>
            <a:r>
              <a:rPr lang="en-IE" sz="2800" dirty="0" err="1" smtClean="0">
                <a:solidFill>
                  <a:srgbClr val="FF33CC"/>
                </a:solidFill>
              </a:rPr>
              <a:t>shaorga</a:t>
            </a:r>
            <a:r>
              <a:rPr lang="en-IE" sz="2800" dirty="0" smtClean="0">
                <a:solidFill>
                  <a:srgbClr val="FF33CC"/>
                </a:solidFill>
              </a:rPr>
              <a:t> a </a:t>
            </a:r>
            <a:r>
              <a:rPr lang="en-IE" sz="2800" dirty="0" err="1" smtClean="0">
                <a:solidFill>
                  <a:srgbClr val="FF33CC"/>
                </a:solidFill>
              </a:rPr>
              <a:t>dhéantar</a:t>
            </a:r>
            <a:r>
              <a:rPr lang="en-IE" sz="2800" dirty="0" smtClean="0">
                <a:solidFill>
                  <a:srgbClr val="FF33CC"/>
                </a:solidFill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IE" sz="2800" dirty="0">
                <a:solidFill>
                  <a:srgbClr val="FF33CC"/>
                </a:solidFill>
              </a:rPr>
              <a:t> </a:t>
            </a:r>
            <a:r>
              <a:rPr lang="en-IE" sz="2800" dirty="0" smtClean="0">
                <a:solidFill>
                  <a:srgbClr val="FF33CC"/>
                </a:solidFill>
              </a:rPr>
              <a:t>   as </a:t>
            </a:r>
            <a:r>
              <a:rPr lang="en-IE" sz="2800" dirty="0" err="1" smtClean="0">
                <a:solidFill>
                  <a:srgbClr val="FF33CC"/>
                </a:solidFill>
              </a:rPr>
              <a:t>amhola</a:t>
            </a:r>
            <a:r>
              <a:rPr lang="en-IE" sz="2800" dirty="0" smtClean="0">
                <a:solidFill>
                  <a:srgbClr val="FF33CC"/>
                </a:solidFill>
              </a:rPr>
              <a:t>.(Crude oil)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IE" sz="24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IE" sz="3600" b="1" u="sng" dirty="0" err="1" smtClean="0">
                <a:solidFill>
                  <a:srgbClr val="00B050"/>
                </a:solidFill>
              </a:rPr>
              <a:t>Feidhmeanna</a:t>
            </a:r>
            <a:r>
              <a:rPr lang="en-IE" sz="3600" b="1" u="sng" dirty="0" smtClean="0">
                <a:solidFill>
                  <a:srgbClr val="00B050"/>
                </a:solidFill>
              </a:rPr>
              <a:t> </a:t>
            </a:r>
            <a:r>
              <a:rPr lang="en-IE" sz="3600" b="1" u="sng" dirty="0" err="1" smtClean="0">
                <a:solidFill>
                  <a:srgbClr val="00B050"/>
                </a:solidFill>
              </a:rPr>
              <a:t>Laethúla</a:t>
            </a:r>
            <a:r>
              <a:rPr lang="en-IE" sz="3600" b="1" u="sng" dirty="0" smtClean="0">
                <a:solidFill>
                  <a:srgbClr val="00B050"/>
                </a:solidFill>
              </a:rPr>
              <a:t> </a:t>
            </a:r>
            <a:r>
              <a:rPr lang="en-IE" sz="3600" b="1" u="sng" dirty="0" err="1" smtClean="0">
                <a:solidFill>
                  <a:srgbClr val="00B050"/>
                </a:solidFill>
              </a:rPr>
              <a:t>Plaisteach</a:t>
            </a:r>
            <a:r>
              <a:rPr lang="en-IE" sz="2400" b="1" dirty="0" smtClean="0"/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IE" sz="2400" b="1" dirty="0" err="1" smtClean="0">
                <a:solidFill>
                  <a:srgbClr val="FF0000"/>
                </a:solidFill>
              </a:rPr>
              <a:t>Polaisteirí</a:t>
            </a:r>
            <a:r>
              <a:rPr lang="en-IE" sz="2400" b="1" dirty="0" err="1" smtClean="0"/>
              <a:t>n</a:t>
            </a:r>
            <a:r>
              <a:rPr lang="en-IE" sz="2400" b="1" dirty="0" smtClean="0"/>
              <a:t> </a:t>
            </a:r>
            <a:r>
              <a:rPr lang="en-IE" sz="2400" b="1" dirty="0" smtClean="0"/>
              <a:t>(polystyrene):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IE" b="1" dirty="0" smtClean="0"/>
              <a:t> </a:t>
            </a:r>
            <a:r>
              <a:rPr lang="en-IE" b="1" dirty="0" err="1" smtClean="0"/>
              <a:t>cupáin</a:t>
            </a:r>
            <a:r>
              <a:rPr lang="en-IE" b="1" dirty="0" smtClean="0"/>
              <a:t> do </a:t>
            </a:r>
            <a:r>
              <a:rPr lang="en-IE" b="1" dirty="0" err="1" smtClean="0"/>
              <a:t>dheochanna</a:t>
            </a:r>
            <a:r>
              <a:rPr lang="en-IE" b="1" dirty="0" smtClean="0"/>
              <a:t> </a:t>
            </a:r>
            <a:r>
              <a:rPr lang="en-IE" b="1" dirty="0" err="1" smtClean="0"/>
              <a:t>te</a:t>
            </a:r>
            <a:r>
              <a:rPr lang="en-IE" b="1" dirty="0" smtClean="0"/>
              <a:t>, </a:t>
            </a:r>
            <a:r>
              <a:rPr lang="en-IE" b="1" dirty="0" err="1" smtClean="0"/>
              <a:t>tíleanna</a:t>
            </a:r>
            <a:r>
              <a:rPr lang="en-IE" b="1" dirty="0" smtClean="0"/>
              <a:t> </a:t>
            </a:r>
            <a:r>
              <a:rPr lang="en-IE" b="1" dirty="0" err="1" smtClean="0"/>
              <a:t>sileáil</a:t>
            </a:r>
            <a:endParaRPr lang="en-IE" b="1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IE" sz="2400" b="1" dirty="0" err="1" smtClean="0">
                <a:solidFill>
                  <a:srgbClr val="FF0000"/>
                </a:solidFill>
              </a:rPr>
              <a:t>Niolón</a:t>
            </a:r>
            <a:r>
              <a:rPr lang="en-IE" sz="2400" b="1" dirty="0" smtClean="0"/>
              <a:t> (Nylon)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IE" b="1" dirty="0" err="1" smtClean="0"/>
              <a:t>Scuab</a:t>
            </a:r>
            <a:r>
              <a:rPr lang="en-IE" b="1" dirty="0" smtClean="0"/>
              <a:t> </a:t>
            </a:r>
            <a:r>
              <a:rPr lang="en-IE" b="1" dirty="0" err="1" smtClean="0"/>
              <a:t>fiacla</a:t>
            </a:r>
            <a:r>
              <a:rPr lang="en-IE" b="1" dirty="0" smtClean="0"/>
              <a:t>, </a:t>
            </a:r>
            <a:r>
              <a:rPr lang="en-IE" b="1" dirty="0" err="1" smtClean="0"/>
              <a:t>éadaí</a:t>
            </a:r>
            <a:endParaRPr lang="en-IE" b="1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IE" sz="2400" b="1" dirty="0" smtClean="0">
                <a:solidFill>
                  <a:srgbClr val="FF0000"/>
                </a:solidFill>
              </a:rPr>
              <a:t>PVC </a:t>
            </a:r>
            <a:r>
              <a:rPr lang="en-IE" sz="2400" b="1" dirty="0" smtClean="0"/>
              <a:t>				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IE" b="1" dirty="0" err="1" smtClean="0"/>
              <a:t>Piopaí</a:t>
            </a:r>
            <a:r>
              <a:rPr lang="en-IE" b="1" dirty="0" smtClean="0"/>
              <a:t> </a:t>
            </a:r>
            <a:r>
              <a:rPr lang="en-IE" b="1" dirty="0" err="1" smtClean="0"/>
              <a:t>taosctha</a:t>
            </a:r>
            <a:r>
              <a:rPr lang="en-IE" b="1" dirty="0" smtClean="0"/>
              <a:t> (drain pipes), </a:t>
            </a:r>
            <a:r>
              <a:rPr lang="en-IE" b="1" dirty="0" err="1" smtClean="0"/>
              <a:t>Sreingí</a:t>
            </a:r>
            <a:r>
              <a:rPr lang="en-IE" b="1" dirty="0" smtClean="0"/>
              <a:t> </a:t>
            </a:r>
            <a:r>
              <a:rPr lang="en-IE" b="1" dirty="0" err="1" smtClean="0"/>
              <a:t>leictreac</a:t>
            </a:r>
            <a:r>
              <a:rPr lang="en-GB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95458-5DB6-4A64-AFE0-91CDE130D0B3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835696" y="6093296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hlinkClick r:id="rId3"/>
              </a:rPr>
              <a:t>http://</a:t>
            </a:r>
            <a:r>
              <a:rPr lang="en-IE" dirty="0" smtClean="0">
                <a:hlinkClick r:id="rId3"/>
              </a:rPr>
              <a:t>science.howstuffworks.com/plastic.htm</a:t>
            </a:r>
            <a:endParaRPr lang="en-IE" dirty="0" smtClean="0"/>
          </a:p>
          <a:p>
            <a:endParaRPr lang="en-IE" dirty="0"/>
          </a:p>
        </p:txBody>
      </p:sp>
      <p:pic>
        <p:nvPicPr>
          <p:cNvPr id="1026" name="Picture 2" descr="http://health.yahoo.net/yahoohealth/images/learning_center/plastic_ne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60648"/>
            <a:ext cx="331236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z="6600" b="1" smtClean="0"/>
              <a:t>Sa Tábla Peiriadach</a:t>
            </a:r>
            <a:endParaRPr lang="en-GB" sz="6600" b="1" smtClean="0"/>
          </a:p>
        </p:txBody>
      </p:sp>
      <p:pic>
        <p:nvPicPr>
          <p:cNvPr id="3076" name="Picture 4" descr="periodic t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7920037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own Arrow 1"/>
          <p:cNvSpPr/>
          <p:nvPr/>
        </p:nvSpPr>
        <p:spPr>
          <a:xfrm>
            <a:off x="2844800" y="3068638"/>
            <a:ext cx="1798638" cy="72072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3" name="Down Arrow 2"/>
          <p:cNvSpPr/>
          <p:nvPr/>
        </p:nvSpPr>
        <p:spPr>
          <a:xfrm>
            <a:off x="6732588" y="3038475"/>
            <a:ext cx="1511300" cy="8651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E0621-1097-4091-A3A8-16880AA0BE1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987824" y="2492896"/>
            <a:ext cx="1296144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IE" sz="2400" b="1" dirty="0" err="1" smtClean="0"/>
              <a:t>Miotail</a:t>
            </a:r>
            <a:endParaRPr lang="en-IE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2492896"/>
            <a:ext cx="2304058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IE" sz="2400" b="1" dirty="0" err="1" smtClean="0"/>
              <a:t>NeamhMiotail</a:t>
            </a:r>
            <a:endParaRPr lang="en-I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b="1" dirty="0" err="1" smtClean="0">
                <a:solidFill>
                  <a:srgbClr val="00B050"/>
                </a:solidFill>
              </a:rPr>
              <a:t>Airí</a:t>
            </a:r>
            <a:r>
              <a:rPr lang="en-IE" b="1" dirty="0" smtClean="0">
                <a:solidFill>
                  <a:srgbClr val="00B050"/>
                </a:solidFill>
              </a:rPr>
              <a:t> </a:t>
            </a:r>
            <a:r>
              <a:rPr lang="en-IE" b="1" dirty="0" err="1" smtClean="0">
                <a:solidFill>
                  <a:srgbClr val="00B050"/>
                </a:solidFill>
              </a:rPr>
              <a:t>na</a:t>
            </a:r>
            <a:r>
              <a:rPr lang="en-IE" b="1" dirty="0" smtClean="0">
                <a:solidFill>
                  <a:srgbClr val="00B050"/>
                </a:solidFill>
              </a:rPr>
              <a:t> </a:t>
            </a:r>
            <a:r>
              <a:rPr lang="en-IE" b="1" dirty="0" err="1" smtClean="0">
                <a:solidFill>
                  <a:srgbClr val="00B050"/>
                </a:solidFill>
              </a:rPr>
              <a:t>bPlaisteach</a:t>
            </a:r>
            <a:endParaRPr lang="en-GB" b="1" dirty="0" smtClean="0">
              <a:solidFill>
                <a:srgbClr val="00B05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08406"/>
            <a:ext cx="6552728" cy="47847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IE" dirty="0" smtClean="0"/>
              <a:t>Is </a:t>
            </a:r>
            <a:r>
              <a:rPr lang="en-IE" dirty="0" err="1" smtClean="0"/>
              <a:t>féidir</a:t>
            </a:r>
            <a:r>
              <a:rPr lang="en-IE" dirty="0" smtClean="0"/>
              <a:t> </a:t>
            </a:r>
            <a:r>
              <a:rPr lang="en-IE" dirty="0" err="1" smtClean="0"/>
              <a:t>iad</a:t>
            </a:r>
            <a:r>
              <a:rPr lang="en-IE" dirty="0" smtClean="0"/>
              <a:t> a </a:t>
            </a:r>
            <a:r>
              <a:rPr lang="en-IE" b="1" dirty="0" err="1" smtClean="0"/>
              <a:t>mhunlú</a:t>
            </a:r>
            <a:r>
              <a:rPr lang="en-IE" dirty="0" smtClean="0"/>
              <a:t> </a:t>
            </a:r>
            <a:r>
              <a:rPr lang="en-IE" dirty="0" err="1" smtClean="0"/>
              <a:t>i</a:t>
            </a:r>
            <a:r>
              <a:rPr lang="en-IE" dirty="0" smtClean="0"/>
              <a:t> </a:t>
            </a:r>
            <a:r>
              <a:rPr lang="en-IE" dirty="0" err="1" smtClean="0">
                <a:solidFill>
                  <a:srgbClr val="FF33CC"/>
                </a:solidFill>
              </a:rPr>
              <a:t>méideanna</a:t>
            </a:r>
            <a:r>
              <a:rPr lang="en-IE" dirty="0" smtClean="0">
                <a:solidFill>
                  <a:srgbClr val="FF33CC"/>
                </a:solidFill>
              </a:rPr>
              <a:t>/</a:t>
            </a:r>
            <a:r>
              <a:rPr lang="en-IE" dirty="0" err="1" smtClean="0">
                <a:solidFill>
                  <a:srgbClr val="FF33CC"/>
                </a:solidFill>
              </a:rPr>
              <a:t>cruthanna</a:t>
            </a:r>
            <a:r>
              <a:rPr lang="en-IE" dirty="0" smtClean="0">
                <a:solidFill>
                  <a:srgbClr val="FF33CC"/>
                </a:solidFill>
              </a:rPr>
              <a:t> </a:t>
            </a:r>
            <a:r>
              <a:rPr lang="en-IE" dirty="0" err="1" smtClean="0">
                <a:solidFill>
                  <a:srgbClr val="FF33CC"/>
                </a:solidFill>
              </a:rPr>
              <a:t>éagsúla</a:t>
            </a:r>
            <a:endParaRPr lang="en-GB" dirty="0" smtClean="0">
              <a:solidFill>
                <a:srgbClr val="FF33CC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IE" dirty="0" err="1" smtClean="0"/>
              <a:t>Níl</a:t>
            </a:r>
            <a:r>
              <a:rPr lang="en-IE" dirty="0" smtClean="0"/>
              <a:t> </a:t>
            </a:r>
            <a:r>
              <a:rPr lang="en-IE" dirty="0" err="1" smtClean="0"/>
              <a:t>siad</a:t>
            </a:r>
            <a:r>
              <a:rPr lang="en-IE" dirty="0" smtClean="0"/>
              <a:t> </a:t>
            </a:r>
            <a:r>
              <a:rPr lang="en-IE" dirty="0" err="1" smtClean="0"/>
              <a:t>ró-chostasach</a:t>
            </a:r>
            <a:endParaRPr lang="en-GB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IE" dirty="0" err="1" smtClean="0"/>
              <a:t>Ní</a:t>
            </a:r>
            <a:r>
              <a:rPr lang="en-IE" dirty="0" smtClean="0"/>
              <a:t> </a:t>
            </a:r>
            <a:r>
              <a:rPr lang="en-IE" dirty="0" err="1" smtClean="0"/>
              <a:t>bhíonn</a:t>
            </a:r>
            <a:r>
              <a:rPr lang="en-IE" dirty="0" smtClean="0"/>
              <a:t> </a:t>
            </a:r>
            <a:r>
              <a:rPr lang="en-IE" dirty="0" err="1" smtClean="0"/>
              <a:t>siad</a:t>
            </a:r>
            <a:r>
              <a:rPr lang="en-IE" dirty="0" smtClean="0"/>
              <a:t> </a:t>
            </a:r>
            <a:r>
              <a:rPr lang="en-IE" dirty="0" err="1" smtClean="0"/>
              <a:t>ró-throm</a:t>
            </a:r>
            <a:r>
              <a:rPr lang="en-IE" dirty="0" smtClean="0"/>
              <a:t> (</a:t>
            </a:r>
            <a:r>
              <a:rPr lang="en-IE" dirty="0" err="1" smtClean="0">
                <a:solidFill>
                  <a:srgbClr val="FF33CC"/>
                </a:solidFill>
              </a:rPr>
              <a:t>dlús</a:t>
            </a:r>
            <a:r>
              <a:rPr lang="en-IE" dirty="0" smtClean="0">
                <a:solidFill>
                  <a:srgbClr val="FF33CC"/>
                </a:solidFill>
              </a:rPr>
              <a:t> </a:t>
            </a:r>
            <a:r>
              <a:rPr lang="en-IE" dirty="0" err="1" smtClean="0">
                <a:solidFill>
                  <a:srgbClr val="FF33CC"/>
                </a:solidFill>
              </a:rPr>
              <a:t>íseal</a:t>
            </a:r>
            <a:r>
              <a:rPr lang="en-IE" dirty="0" smtClean="0"/>
              <a:t>)</a:t>
            </a:r>
            <a:endParaRPr lang="en-GB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IE" dirty="0" err="1" smtClean="0">
                <a:solidFill>
                  <a:srgbClr val="FF33CC"/>
                </a:solidFill>
              </a:rPr>
              <a:t>Inslitheoirí</a:t>
            </a:r>
            <a:r>
              <a:rPr lang="en-IE" dirty="0" smtClean="0">
                <a:solidFill>
                  <a:srgbClr val="FF33CC"/>
                </a:solidFill>
              </a:rPr>
              <a:t> </a:t>
            </a:r>
            <a:r>
              <a:rPr lang="en-IE" dirty="0" err="1" smtClean="0"/>
              <a:t>teasa</a:t>
            </a:r>
            <a:r>
              <a:rPr lang="en-IE" dirty="0" smtClean="0"/>
              <a:t> &amp; </a:t>
            </a:r>
            <a:r>
              <a:rPr lang="en-IE" dirty="0" err="1" smtClean="0"/>
              <a:t>leictreachais</a:t>
            </a:r>
            <a:endParaRPr lang="en-GB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GB" b="1" dirty="0" smtClean="0"/>
              <a:t>Do-</a:t>
            </a:r>
            <a:r>
              <a:rPr lang="en-GB" b="1" dirty="0" err="1" smtClean="0"/>
              <a:t>bithmhillte</a:t>
            </a:r>
            <a:r>
              <a:rPr lang="en-GB" dirty="0" smtClean="0"/>
              <a:t> (non-</a:t>
            </a:r>
            <a:r>
              <a:rPr lang="en-GB" dirty="0" err="1" smtClean="0"/>
              <a:t>biodegradeable</a:t>
            </a:r>
            <a:r>
              <a:rPr lang="en-GB" dirty="0" smtClean="0"/>
              <a:t>), </a:t>
            </a:r>
            <a:r>
              <a:rPr lang="en-GB" dirty="0" err="1" smtClean="0"/>
              <a:t>scaoiltear</a:t>
            </a:r>
            <a:r>
              <a:rPr lang="en-GB" dirty="0" smtClean="0"/>
              <a:t> </a:t>
            </a:r>
            <a:r>
              <a:rPr lang="en-GB" dirty="0" err="1" smtClean="0"/>
              <a:t>gásanna</a:t>
            </a:r>
            <a:r>
              <a:rPr lang="en-GB" dirty="0" smtClean="0"/>
              <a:t> </a:t>
            </a:r>
            <a:r>
              <a:rPr lang="en-GB" dirty="0" err="1" smtClean="0"/>
              <a:t>nímhneach</a:t>
            </a:r>
            <a:r>
              <a:rPr lang="en-GB" dirty="0" smtClean="0"/>
              <a:t> </a:t>
            </a:r>
            <a:r>
              <a:rPr lang="en-GB" dirty="0" err="1" smtClean="0"/>
              <a:t>nuair</a:t>
            </a:r>
            <a:r>
              <a:rPr lang="en-GB" dirty="0" smtClean="0"/>
              <a:t> a </a:t>
            </a:r>
            <a:r>
              <a:rPr lang="en-GB" dirty="0" err="1" smtClean="0"/>
              <a:t>dhóitear</a:t>
            </a:r>
            <a:r>
              <a:rPr lang="en-GB" dirty="0" smtClean="0"/>
              <a:t> </a:t>
            </a:r>
            <a:r>
              <a:rPr lang="en-GB" dirty="0" err="1" smtClean="0"/>
              <a:t>iad</a:t>
            </a:r>
            <a:r>
              <a:rPr lang="en-GB" dirty="0" smtClean="0"/>
              <a:t>.</a:t>
            </a: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95458-5DB6-4A64-AFE0-91CDE130D0B3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pic>
        <p:nvPicPr>
          <p:cNvPr id="2050" name="Picture 2" descr="http://www.hoax-slayer.com/images/reusing-plastic-bott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532" y="1268760"/>
            <a:ext cx="213746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b="1" smtClean="0">
                <a:solidFill>
                  <a:srgbClr val="00B050"/>
                </a:solidFill>
              </a:rPr>
              <a:t>Fadhbanna Timpeallachta</a:t>
            </a:r>
            <a:endParaRPr lang="en-GB" b="1" smtClean="0">
              <a:solidFill>
                <a:srgbClr val="00B05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IE" dirty="0" err="1" smtClean="0"/>
              <a:t>Níl</a:t>
            </a:r>
            <a:r>
              <a:rPr lang="en-IE" dirty="0" smtClean="0"/>
              <a:t> </a:t>
            </a:r>
            <a:r>
              <a:rPr lang="en-IE" dirty="0" err="1" smtClean="0"/>
              <a:t>siad</a:t>
            </a:r>
            <a:r>
              <a:rPr lang="en-IE" dirty="0" smtClean="0"/>
              <a:t> </a:t>
            </a:r>
            <a:r>
              <a:rPr lang="en-IE" dirty="0" err="1" smtClean="0"/>
              <a:t>bith-dhíghradaitheach</a:t>
            </a:r>
            <a:r>
              <a:rPr lang="en-IE" dirty="0" smtClean="0"/>
              <a:t> (non </a:t>
            </a:r>
            <a:r>
              <a:rPr lang="en-IE" dirty="0" err="1" smtClean="0"/>
              <a:t>biodegradeable</a:t>
            </a:r>
            <a:r>
              <a:rPr lang="en-IE" dirty="0" smtClean="0"/>
              <a:t>). </a:t>
            </a:r>
            <a:r>
              <a:rPr lang="en-IE" dirty="0" err="1" smtClean="0"/>
              <a:t>Ní</a:t>
            </a:r>
            <a:r>
              <a:rPr lang="en-IE" dirty="0" smtClean="0"/>
              <a:t> </a:t>
            </a:r>
            <a:r>
              <a:rPr lang="en-IE" dirty="0" err="1" smtClean="0"/>
              <a:t>loiteann</a:t>
            </a:r>
            <a:r>
              <a:rPr lang="en-IE" dirty="0" smtClean="0"/>
              <a:t> </a:t>
            </a:r>
            <a:r>
              <a:rPr lang="en-IE" dirty="0" err="1" smtClean="0"/>
              <a:t>siad</a:t>
            </a:r>
            <a:r>
              <a:rPr lang="en-IE" dirty="0" smtClean="0"/>
              <a:t> </a:t>
            </a:r>
            <a:r>
              <a:rPr lang="en-IE" dirty="0" err="1" smtClean="0"/>
              <a:t>trí</a:t>
            </a:r>
            <a:r>
              <a:rPr lang="en-IE" dirty="0" smtClean="0"/>
              <a:t> </a:t>
            </a:r>
            <a:r>
              <a:rPr lang="en-IE" dirty="0" err="1" smtClean="0"/>
              <a:t>gníomhaíocht</a:t>
            </a:r>
            <a:r>
              <a:rPr lang="en-IE" dirty="0" smtClean="0"/>
              <a:t> </a:t>
            </a:r>
            <a:r>
              <a:rPr lang="en-IE" dirty="0" err="1" smtClean="0"/>
              <a:t>miocrorgánaigh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</a:t>
            </a:r>
            <a:r>
              <a:rPr lang="en-IE" dirty="0" err="1" smtClean="0"/>
              <a:t>timpeallacht</a:t>
            </a:r>
            <a:r>
              <a:rPr lang="en-IE" dirty="0" smtClean="0"/>
              <a:t>. </a:t>
            </a:r>
            <a:endParaRPr lang="en-GB" dirty="0" smtClean="0"/>
          </a:p>
          <a:p>
            <a:pPr marL="609600" indent="-609600" eaLnBrk="1" hangingPunct="1"/>
            <a:r>
              <a:rPr lang="en-IE" dirty="0" err="1" smtClean="0"/>
              <a:t>Nuair</a:t>
            </a:r>
            <a:r>
              <a:rPr lang="en-IE" dirty="0" smtClean="0"/>
              <a:t> a </a:t>
            </a:r>
            <a:r>
              <a:rPr lang="en-IE" dirty="0" err="1" smtClean="0"/>
              <a:t>theitear</a:t>
            </a:r>
            <a:r>
              <a:rPr lang="en-IE" dirty="0" smtClean="0"/>
              <a:t> </a:t>
            </a:r>
            <a:r>
              <a:rPr lang="en-IE" dirty="0" err="1" smtClean="0"/>
              <a:t>iad</a:t>
            </a:r>
            <a:r>
              <a:rPr lang="en-IE" dirty="0" smtClean="0"/>
              <a:t> </a:t>
            </a:r>
            <a:r>
              <a:rPr lang="en-IE" dirty="0" err="1" smtClean="0"/>
              <a:t>leánn</a:t>
            </a:r>
            <a:r>
              <a:rPr lang="en-IE" dirty="0" smtClean="0"/>
              <a:t> </a:t>
            </a:r>
            <a:r>
              <a:rPr lang="en-IE" dirty="0" err="1" smtClean="0"/>
              <a:t>siad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éiríonn</a:t>
            </a:r>
            <a:r>
              <a:rPr lang="en-IE" dirty="0" smtClean="0"/>
              <a:t> </a:t>
            </a:r>
            <a:r>
              <a:rPr lang="en-IE" dirty="0" err="1" smtClean="0"/>
              <a:t>siad</a:t>
            </a:r>
            <a:r>
              <a:rPr lang="en-IE" dirty="0" smtClean="0"/>
              <a:t> bog. </a:t>
            </a:r>
            <a:r>
              <a:rPr lang="en-IE" dirty="0" err="1" smtClean="0"/>
              <a:t>Scaoiltear</a:t>
            </a:r>
            <a:r>
              <a:rPr lang="en-IE" dirty="0" smtClean="0"/>
              <a:t> </a:t>
            </a:r>
            <a:r>
              <a:rPr lang="en-IE" dirty="0" err="1" smtClean="0"/>
              <a:t>gáis</a:t>
            </a:r>
            <a:r>
              <a:rPr lang="en-IE" dirty="0" smtClean="0"/>
              <a:t> </a:t>
            </a:r>
            <a:r>
              <a:rPr lang="en-IE" dirty="0" err="1" smtClean="0"/>
              <a:t>nimhiúla</a:t>
            </a:r>
            <a:r>
              <a:rPr lang="en-IE" dirty="0" smtClean="0"/>
              <a:t> </a:t>
            </a:r>
            <a:r>
              <a:rPr lang="en-IE" dirty="0" err="1" smtClean="0"/>
              <a:t>astu</a:t>
            </a:r>
            <a:r>
              <a:rPr lang="en-IE" dirty="0" smtClean="0"/>
              <a:t> a </a:t>
            </a:r>
            <a:r>
              <a:rPr lang="en-IE" dirty="0" err="1" smtClean="0"/>
              <a:t>chuireann</a:t>
            </a:r>
            <a:r>
              <a:rPr lang="en-IE" dirty="0" smtClean="0"/>
              <a:t> le </a:t>
            </a:r>
            <a:r>
              <a:rPr lang="en-IE" dirty="0" err="1" smtClean="0"/>
              <a:t>truailliú</a:t>
            </a:r>
            <a:r>
              <a:rPr lang="en-IE" dirty="0" smtClean="0"/>
              <a:t> </a:t>
            </a:r>
            <a:r>
              <a:rPr lang="en-IE" dirty="0" err="1" smtClean="0"/>
              <a:t>aeir</a:t>
            </a:r>
            <a:r>
              <a:rPr lang="en-IE" dirty="0" smtClean="0"/>
              <a:t>. </a:t>
            </a:r>
            <a:endParaRPr lang="en-GB" dirty="0" smtClean="0"/>
          </a:p>
          <a:p>
            <a:pPr marL="609600" indent="-609600" eaLnBrk="1" hangingPunct="1"/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95458-5DB6-4A64-AFE0-91CDE130D0B3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81" name="Group 6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539960"/>
              </p:ext>
            </p:extLst>
          </p:nvPr>
        </p:nvGraphicFramePr>
        <p:xfrm>
          <a:off x="457200" y="333375"/>
          <a:ext cx="8229600" cy="5900639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Miotail</a:t>
                      </a:r>
                      <a:r>
                        <a:rPr kumimoji="0" lang="en-IE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en-IE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tréithe</a:t>
                      </a:r>
                      <a:r>
                        <a:rPr kumimoji="0" lang="en-IE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GB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Neamh-mhiotail</a:t>
                      </a:r>
                      <a:r>
                        <a:rPr kumimoji="0" lang="en-GB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Crua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Bog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Seoltóirí</a:t>
                      </a: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maithe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teasa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&amp;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leictreachas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Inslitheoirí</a:t>
                      </a: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seachas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graifit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carbón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le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leictreachas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Solad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teocht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an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tseomra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seachas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mearcair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Leacht</a:t>
                      </a: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nó</a:t>
                      </a: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gás</a:t>
                      </a: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ghnáth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Lonrac</a:t>
                      </a: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(shiny)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Gan snas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Dlús</a:t>
                      </a: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ard</a:t>
                      </a: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ghnáth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Dlus íseal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Intuargainte</a:t>
                      </a: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(malleable) 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Is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féidir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cruth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bhualadh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orthu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Bíonn said briosc (brittle) nuair a bhuailtear iad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Somhúnlaithe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(ductile) = Is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féidir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iad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shíneadh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ina</a:t>
                      </a:r>
                      <a:r>
                        <a:rPr kumimoji="0" lang="en-I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shreanga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Briosc agus bog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mhiotail</a:t>
                      </a: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atá</a:t>
                      </a: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maighnéadach</a:t>
                      </a: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Iarann</a:t>
                      </a: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nicil</a:t>
                      </a: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cobalt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Níl said maighnéadach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428DB-4377-49AB-8F81-C4EC651B21A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3898900" cy="792162"/>
          </a:xfr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/>
          </a:gradFill>
        </p:spPr>
        <p:txBody>
          <a:bodyPr/>
          <a:lstStyle/>
          <a:p>
            <a:pPr algn="l" eaLnBrk="1" hangingPunct="1"/>
            <a:r>
              <a:rPr lang="en-IE" b="1" smtClean="0">
                <a:solidFill>
                  <a:srgbClr val="FF0000"/>
                </a:solidFill>
              </a:rPr>
              <a:t> Úsáideanna </a:t>
            </a:r>
            <a:endParaRPr lang="en-GB" b="1" smtClean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IE" sz="2800" b="1" dirty="0" smtClean="0"/>
              <a:t>1. </a:t>
            </a:r>
            <a:r>
              <a:rPr lang="en-IE" b="1" dirty="0" err="1" smtClean="0"/>
              <a:t>Ór</a:t>
            </a:r>
            <a:r>
              <a:rPr lang="en-IE" b="1" dirty="0" smtClean="0"/>
              <a:t>/</a:t>
            </a:r>
            <a:r>
              <a:rPr lang="en-IE" b="1" dirty="0" err="1" smtClean="0"/>
              <a:t>airgead</a:t>
            </a:r>
            <a:r>
              <a:rPr lang="en-IE" b="1" dirty="0" smtClean="0"/>
              <a:t> 	  - </a:t>
            </a:r>
            <a:r>
              <a:rPr lang="en-IE" b="1" dirty="0" err="1" smtClean="0"/>
              <a:t>Seodra</a:t>
            </a:r>
            <a:r>
              <a:rPr lang="en-IE" b="1" dirty="0" smtClean="0"/>
              <a:t> a </a:t>
            </a:r>
            <a:r>
              <a:rPr lang="en-IE" b="1" dirty="0" err="1" smtClean="0"/>
              <a:t>dhéanamh</a:t>
            </a:r>
            <a:endParaRPr lang="en-GB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IE" b="1" dirty="0" smtClean="0"/>
              <a:t>2. </a:t>
            </a:r>
            <a:r>
              <a:rPr lang="en-IE" b="1" dirty="0" err="1" smtClean="0"/>
              <a:t>Cruach</a:t>
            </a:r>
            <a:r>
              <a:rPr lang="en-IE" b="1" dirty="0" smtClean="0"/>
              <a:t> 	 - </a:t>
            </a:r>
            <a:r>
              <a:rPr lang="en-IE" b="1" dirty="0" err="1" smtClean="0"/>
              <a:t>tógáil</a:t>
            </a:r>
            <a:r>
              <a:rPr lang="en-IE" b="1" dirty="0" smtClean="0"/>
              <a:t> </a:t>
            </a:r>
            <a:r>
              <a:rPr lang="en-IE" b="1" dirty="0" err="1" smtClean="0"/>
              <a:t>foirgnimh</a:t>
            </a:r>
            <a:r>
              <a:rPr lang="en-IE" b="1" dirty="0" smtClean="0"/>
              <a:t>/</a:t>
            </a:r>
            <a:r>
              <a:rPr lang="en-IE" b="1" dirty="0" err="1" smtClean="0"/>
              <a:t>carr</a:t>
            </a:r>
            <a:endParaRPr lang="en-IE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IE" b="1" dirty="0" smtClean="0"/>
              <a:t>3. </a:t>
            </a:r>
            <a:r>
              <a:rPr lang="en-IE" b="1" dirty="0" err="1" smtClean="0"/>
              <a:t>Mearcair</a:t>
            </a:r>
            <a:r>
              <a:rPr lang="en-IE" b="1" dirty="0" smtClean="0"/>
              <a:t>	  -  </a:t>
            </a:r>
            <a:r>
              <a:rPr lang="en-IE" b="1" dirty="0" err="1" smtClean="0"/>
              <a:t>i</a:t>
            </a:r>
            <a:r>
              <a:rPr lang="en-IE" b="1" dirty="0" smtClean="0"/>
              <a:t> </a:t>
            </a:r>
            <a:r>
              <a:rPr lang="en-IE" b="1" dirty="0" err="1" smtClean="0"/>
              <a:t>dteirmiméadar</a:t>
            </a:r>
            <a:endParaRPr lang="en-IE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IE" b="1" dirty="0" smtClean="0"/>
              <a:t>4. </a:t>
            </a:r>
            <a:r>
              <a:rPr lang="en-IE" b="1" dirty="0" err="1" smtClean="0"/>
              <a:t>Tungstan</a:t>
            </a:r>
            <a:r>
              <a:rPr lang="en-IE" b="1" dirty="0" smtClean="0"/>
              <a:t>	  -  </a:t>
            </a:r>
            <a:r>
              <a:rPr lang="en-IE" b="1" dirty="0" err="1" smtClean="0"/>
              <a:t>i</a:t>
            </a:r>
            <a:r>
              <a:rPr lang="en-IE" b="1" dirty="0" smtClean="0"/>
              <a:t> </a:t>
            </a:r>
            <a:r>
              <a:rPr lang="en-IE" b="1" dirty="0" err="1" smtClean="0"/>
              <a:t>filiméad</a:t>
            </a:r>
            <a:r>
              <a:rPr lang="en-IE" b="1" dirty="0" smtClean="0"/>
              <a:t> </a:t>
            </a:r>
            <a:r>
              <a:rPr lang="en-IE" b="1" dirty="0" err="1" smtClean="0"/>
              <a:t>i</a:t>
            </a:r>
            <a:r>
              <a:rPr lang="en-IE" b="1" dirty="0" smtClean="0"/>
              <a:t> </a:t>
            </a:r>
            <a:r>
              <a:rPr lang="en-IE" b="1" dirty="0" err="1" smtClean="0"/>
              <a:t>bolgán</a:t>
            </a:r>
            <a:r>
              <a:rPr lang="en-IE" b="1" dirty="0" smtClean="0"/>
              <a:t> </a:t>
            </a:r>
            <a:r>
              <a:rPr lang="en-IE" b="1" dirty="0" err="1" smtClean="0"/>
              <a:t>sholais</a:t>
            </a:r>
            <a:endParaRPr lang="en-IE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IE" b="1" dirty="0" smtClean="0"/>
              <a:t>5. </a:t>
            </a:r>
            <a:r>
              <a:rPr lang="en-IE" b="1" dirty="0" err="1" smtClean="0"/>
              <a:t>Copar</a:t>
            </a:r>
            <a:r>
              <a:rPr lang="en-IE" b="1" dirty="0" smtClean="0"/>
              <a:t> 	-  </a:t>
            </a:r>
            <a:r>
              <a:rPr lang="en-IE" b="1" dirty="0" err="1" smtClean="0"/>
              <a:t>sreinge</a:t>
            </a:r>
            <a:r>
              <a:rPr lang="en-IE" b="1" dirty="0" smtClean="0"/>
              <a:t> </a:t>
            </a:r>
            <a:r>
              <a:rPr lang="en-IE" b="1" dirty="0" err="1" smtClean="0"/>
              <a:t>leictreacha</a:t>
            </a:r>
            <a:r>
              <a:rPr lang="en-IE" b="1" dirty="0" smtClean="0"/>
              <a:t>/ </a:t>
            </a:r>
            <a:r>
              <a:rPr lang="en-IE" b="1" dirty="0" err="1" smtClean="0"/>
              <a:t>piopaí</a:t>
            </a:r>
            <a:endParaRPr lang="en-IE" b="1" dirty="0" smtClean="0"/>
          </a:p>
        </p:txBody>
      </p:sp>
      <p:pic>
        <p:nvPicPr>
          <p:cNvPr id="5124" name="Picture 5" descr="http://product-image.tradeindia.com/00314744/b/0/Plain-Gold-Jewele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4185813"/>
            <a:ext cx="25209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AutoShape 7" descr="Thumbnail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776288"/>
            <a:ext cx="2438400" cy="1628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/>
          </a:p>
        </p:txBody>
      </p:sp>
      <p:pic>
        <p:nvPicPr>
          <p:cNvPr id="5126" name="Picture 9" descr="Thumbnail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972" y="4257251"/>
            <a:ext cx="309721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AutoShape 11" descr="http://t1.gstatic.com/images?q=tbn:ANd9GcQ6oA5UsoA4Ugf644ezFDec-Qqejfcmd4mnG1HTwmFlxtiOLMBw"/>
          <p:cNvSpPr>
            <a:spLocks noChangeAspect="1" noChangeArrowheads="1"/>
          </p:cNvSpPr>
          <p:nvPr/>
        </p:nvSpPr>
        <p:spPr bwMode="auto">
          <a:xfrm>
            <a:off x="77788" y="-1241425"/>
            <a:ext cx="17526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/>
          </a:p>
        </p:txBody>
      </p:sp>
      <p:pic>
        <p:nvPicPr>
          <p:cNvPr id="5128" name="Picture 13" descr="http://t1.gstatic.com/images?q=tbn:ANd9GcQ6oA5UsoA4Ugf644ezFDec-Qqejfcmd4mnG1HTwmFlxtiOLMB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150679"/>
            <a:ext cx="1376579" cy="15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95458-5DB6-4A64-AFE0-91CDE130D0B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175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175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175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175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175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175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175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175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175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175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175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175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175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175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175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964612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IE" sz="5400" b="1" dirty="0" err="1" smtClean="0">
                <a:latin typeface="Tahoma" pitchFamily="34" charset="0"/>
                <a:cs typeface="Tahoma" pitchFamily="34" charset="0"/>
              </a:rPr>
              <a:t>Neamhmhiotail</a:t>
            </a:r>
            <a:endParaRPr lang="en-IE" sz="54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IE" sz="36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IE" sz="36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Nítrígín</a:t>
            </a:r>
            <a:r>
              <a:rPr lang="en-IE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en-IE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IE" sz="3600" dirty="0" err="1" smtClean="0">
                <a:latin typeface="Tahoma" pitchFamily="34" charset="0"/>
                <a:cs typeface="Tahoma" pitchFamily="34" charset="0"/>
              </a:rPr>
              <a:t>Gás</a:t>
            </a:r>
            <a:r>
              <a:rPr lang="en-IE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IE" sz="3600" dirty="0" err="1" smtClean="0">
                <a:latin typeface="Tahoma" pitchFamily="34" charset="0"/>
                <a:cs typeface="Tahoma" pitchFamily="34" charset="0"/>
              </a:rPr>
              <a:t>gan</a:t>
            </a:r>
            <a:r>
              <a:rPr lang="en-IE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IE" sz="3600" dirty="0" err="1" smtClean="0">
                <a:latin typeface="Tahoma" pitchFamily="34" charset="0"/>
                <a:cs typeface="Tahoma" pitchFamily="34" charset="0"/>
              </a:rPr>
              <a:t>dath</a:t>
            </a:r>
            <a:r>
              <a:rPr lang="en-IE" sz="36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IE" sz="3600" dirty="0" err="1" smtClean="0">
                <a:latin typeface="Tahoma" pitchFamily="34" charset="0"/>
                <a:cs typeface="Tahoma" pitchFamily="34" charset="0"/>
              </a:rPr>
              <a:t>Criospaí</a:t>
            </a:r>
            <a:r>
              <a:rPr lang="en-IE" sz="3600" dirty="0" smtClean="0">
                <a:latin typeface="Tahoma" pitchFamily="34" charset="0"/>
                <a:cs typeface="Tahoma" pitchFamily="34" charset="0"/>
              </a:rPr>
              <a:t> a </a:t>
            </a:r>
            <a:r>
              <a:rPr lang="en-IE" sz="3600" dirty="0" err="1" smtClean="0">
                <a:latin typeface="Tahoma" pitchFamily="34" charset="0"/>
                <a:cs typeface="Tahoma" pitchFamily="34" charset="0"/>
              </a:rPr>
              <a:t>choimead</a:t>
            </a:r>
            <a:r>
              <a:rPr lang="en-IE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IE" sz="3600" dirty="0" err="1" smtClean="0">
                <a:latin typeface="Tahoma" pitchFamily="34" charset="0"/>
                <a:cs typeface="Tahoma" pitchFamily="34" charset="0"/>
              </a:rPr>
              <a:t>úr</a:t>
            </a:r>
            <a:r>
              <a:rPr lang="en-IE" sz="36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IE" sz="36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IE" sz="36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Carbón</a:t>
            </a:r>
            <a:r>
              <a:rPr lang="en-IE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en-IE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IE" sz="3600" dirty="0" err="1" smtClean="0">
                <a:latin typeface="Tahoma" pitchFamily="34" charset="0"/>
                <a:cs typeface="Tahoma" pitchFamily="34" charset="0"/>
              </a:rPr>
              <a:t>solad</a:t>
            </a:r>
            <a:r>
              <a:rPr lang="en-IE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IE" sz="3600" dirty="0" err="1" smtClean="0">
                <a:latin typeface="Tahoma" pitchFamily="34" charset="0"/>
                <a:cs typeface="Tahoma" pitchFamily="34" charset="0"/>
              </a:rPr>
              <a:t>dubh</a:t>
            </a:r>
            <a:r>
              <a:rPr lang="en-IE" sz="36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IE" sz="3600" dirty="0" err="1" smtClean="0">
                <a:latin typeface="Tahoma" pitchFamily="34" charset="0"/>
                <a:cs typeface="Tahoma" pitchFamily="34" charset="0"/>
              </a:rPr>
              <a:t>Peann</a:t>
            </a:r>
            <a:r>
              <a:rPr lang="en-IE" sz="3600" dirty="0" smtClean="0">
                <a:latin typeface="Tahoma" pitchFamily="34" charset="0"/>
                <a:cs typeface="Tahoma" pitchFamily="34" charset="0"/>
              </a:rPr>
              <a:t> ‘</a:t>
            </a:r>
            <a:r>
              <a:rPr lang="en-IE" sz="3600" dirty="0" err="1" smtClean="0">
                <a:latin typeface="Tahoma" pitchFamily="34" charset="0"/>
                <a:cs typeface="Tahoma" pitchFamily="34" charset="0"/>
              </a:rPr>
              <a:t>luaidhe</a:t>
            </a:r>
            <a:r>
              <a:rPr lang="en-IE" sz="3600" dirty="0" smtClean="0">
                <a:latin typeface="Tahoma" pitchFamily="34" charset="0"/>
                <a:cs typeface="Tahoma" pitchFamily="34" charset="0"/>
              </a:rPr>
              <a:t>’.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IE" sz="36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IE" sz="36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Heiliam</a:t>
            </a:r>
            <a:r>
              <a:rPr lang="en-IE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en-IE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IE" sz="3600" dirty="0" err="1" smtClean="0">
                <a:latin typeface="Tahoma" pitchFamily="34" charset="0"/>
                <a:cs typeface="Tahoma" pitchFamily="34" charset="0"/>
              </a:rPr>
              <a:t>Gás</a:t>
            </a:r>
            <a:r>
              <a:rPr lang="en-IE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IE" sz="3600" dirty="0" err="1" smtClean="0">
                <a:latin typeface="Tahoma" pitchFamily="34" charset="0"/>
                <a:cs typeface="Tahoma" pitchFamily="34" charset="0"/>
              </a:rPr>
              <a:t>gan</a:t>
            </a:r>
            <a:r>
              <a:rPr lang="en-IE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IE" sz="3600" dirty="0" err="1" smtClean="0"/>
              <a:t>dath</a:t>
            </a:r>
            <a:r>
              <a:rPr lang="en-IE" sz="3600" dirty="0" smtClean="0"/>
              <a:t>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IE" sz="3600" dirty="0" err="1" smtClean="0"/>
              <a:t>Balún</a:t>
            </a:r>
            <a:r>
              <a:rPr lang="en-IE" sz="3600" dirty="0" smtClean="0"/>
              <a:t> </a:t>
            </a:r>
            <a:r>
              <a:rPr lang="en-IE" sz="3600" dirty="0" err="1" smtClean="0"/>
              <a:t>aer</a:t>
            </a:r>
            <a:r>
              <a:rPr lang="en-IE" sz="3600" dirty="0" smtClean="0"/>
              <a:t> </a:t>
            </a:r>
            <a:r>
              <a:rPr lang="en-IE" sz="3600" dirty="0" err="1" smtClean="0"/>
              <a:t>te</a:t>
            </a:r>
            <a:r>
              <a:rPr lang="en-IE" sz="3600" dirty="0" smtClean="0"/>
              <a:t>.</a:t>
            </a:r>
            <a:endParaRPr lang="en-GB" sz="3600" dirty="0" smtClean="0"/>
          </a:p>
        </p:txBody>
      </p:sp>
      <p:pic>
        <p:nvPicPr>
          <p:cNvPr id="6147" name="Picture 5" descr="http://t1.gstatic.com/images?q=tbn:ANd9GcRMbh7AVrGvF7b4KZkjq2JYeUTi1G9haKatHk86Tgfomo-uM_lI&amp;t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0350"/>
            <a:ext cx="266382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AutoShape 7" descr="http://t0.gstatic.com/images?q=tbn:ANd9GcT6O2DBpup3WbpyS7TtIOT8HEM3o9vV7qdo35E3SCCEEIkWc8RM&amp;t=1"/>
          <p:cNvSpPr>
            <a:spLocks noChangeAspect="1" noChangeArrowheads="1"/>
          </p:cNvSpPr>
          <p:nvPr/>
        </p:nvSpPr>
        <p:spPr bwMode="auto">
          <a:xfrm>
            <a:off x="155575" y="-852488"/>
            <a:ext cx="2562225" cy="178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6149" name="AutoShape 9" descr="http://t0.gstatic.com/images?q=tbn:ANd9GcT6O2DBpup3WbpyS7TtIOT8HEM3o9vV7qdo35E3SCCEEIkWc8RM&amp;t=1"/>
          <p:cNvSpPr>
            <a:spLocks noChangeAspect="1" noChangeArrowheads="1"/>
          </p:cNvSpPr>
          <p:nvPr/>
        </p:nvSpPr>
        <p:spPr bwMode="auto">
          <a:xfrm>
            <a:off x="155575" y="-852488"/>
            <a:ext cx="2562225" cy="178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6150" name="AutoShape 11" descr="http://t0.gstatic.com/images?q=tbn:ANd9GcT6O2DBpup3WbpyS7TtIOT8HEM3o9vV7qdo35E3SCCEEIkWc8RM&amp;t=1"/>
          <p:cNvSpPr>
            <a:spLocks noChangeAspect="1" noChangeArrowheads="1"/>
          </p:cNvSpPr>
          <p:nvPr/>
        </p:nvSpPr>
        <p:spPr bwMode="auto">
          <a:xfrm>
            <a:off x="155575" y="-852488"/>
            <a:ext cx="2562225" cy="178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6151" name="AutoShape 13" descr="http://t0.gstatic.com/images?q=tbn:ANd9GcT6O2DBpup3WbpyS7TtIOT8HEM3o9vV7qdo35E3SCCEEIkWc8RM&amp;t=1"/>
          <p:cNvSpPr>
            <a:spLocks noChangeAspect="1" noChangeArrowheads="1"/>
          </p:cNvSpPr>
          <p:nvPr/>
        </p:nvSpPr>
        <p:spPr bwMode="auto">
          <a:xfrm>
            <a:off x="155575" y="-852488"/>
            <a:ext cx="2562225" cy="178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/>
          </a:p>
        </p:txBody>
      </p:sp>
      <p:pic>
        <p:nvPicPr>
          <p:cNvPr id="6152" name="Picture 15" descr="http://t0.gstatic.com/images?q=tbn:ANd9GcT6O2DBpup3WbpyS7TtIOT8HEM3o9vV7qdo35E3SCCEEIkWc8RM&amp;t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16338"/>
            <a:ext cx="302577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95458-5DB6-4A64-AFE0-91CDE130D0B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25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25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25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25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25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5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25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25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5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25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25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5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25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25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5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25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25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25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25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25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25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9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IE" sz="5400" b="1" dirty="0" err="1" smtClean="0"/>
              <a:t>Cómhiotail</a:t>
            </a:r>
            <a:r>
              <a:rPr lang="en-IE" sz="5400" b="1" dirty="0" smtClean="0"/>
              <a:t> (Alloy)</a:t>
            </a:r>
            <a:endParaRPr lang="en-GB" sz="5400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12875"/>
            <a:ext cx="864235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IE" sz="2800" b="1" dirty="0" err="1" smtClean="0"/>
              <a:t>Meascán</a:t>
            </a:r>
            <a:r>
              <a:rPr lang="en-IE" sz="2800" b="1" dirty="0" smtClean="0"/>
              <a:t> de </a:t>
            </a:r>
            <a:r>
              <a:rPr lang="en-IE" sz="2800" b="1" dirty="0" err="1" smtClean="0"/>
              <a:t>mhiotail</a:t>
            </a:r>
            <a:r>
              <a:rPr lang="en-IE" sz="2800" b="1" dirty="0" smtClean="0"/>
              <a:t> le </a:t>
            </a:r>
            <a:r>
              <a:rPr lang="en-IE" sz="2800" b="1" dirty="0" err="1" smtClean="0"/>
              <a:t>miotail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eile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nó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uaireanta</a:t>
            </a:r>
            <a:r>
              <a:rPr lang="en-IE" sz="2800" b="1" dirty="0" smtClean="0"/>
              <a:t> le </a:t>
            </a:r>
            <a:r>
              <a:rPr lang="en-IE" sz="2800" b="1" dirty="0" err="1" smtClean="0"/>
              <a:t>neamhmhiotail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ms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carbón</a:t>
            </a:r>
            <a:r>
              <a:rPr lang="en-GB" sz="2800" dirty="0" smtClean="0"/>
              <a:t> (</a:t>
            </a:r>
            <a:r>
              <a:rPr lang="en-GB" sz="2800" dirty="0" err="1" smtClean="0"/>
              <a:t>foghlam</a:t>
            </a:r>
            <a:r>
              <a:rPr lang="en-GB" sz="2800" dirty="0" smtClean="0"/>
              <a:t> 3 </a:t>
            </a:r>
            <a:r>
              <a:rPr lang="en-GB" sz="2800" dirty="0" err="1" smtClean="0"/>
              <a:t>cinn</a:t>
            </a:r>
            <a:r>
              <a:rPr lang="en-GB" sz="2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</p:txBody>
      </p:sp>
      <p:graphicFrame>
        <p:nvGraphicFramePr>
          <p:cNvPr id="9276" name="Group 6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226547"/>
              </p:ext>
            </p:extLst>
          </p:nvPr>
        </p:nvGraphicFramePr>
        <p:xfrm>
          <a:off x="827088" y="2420938"/>
          <a:ext cx="7859712" cy="4103688"/>
        </p:xfrm>
        <a:graphic>
          <a:graphicData uri="http://schemas.openxmlformats.org/drawingml/2006/table">
            <a:tbl>
              <a:tblPr/>
              <a:tblGrid>
                <a:gridCol w="1547812"/>
                <a:gridCol w="1546225"/>
                <a:gridCol w="4765675"/>
              </a:tblGrid>
              <a:tr h="13685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I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Cruach</a:t>
                      </a:r>
                      <a:endParaRPr kumimoji="0" lang="en-I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(Steel)</a:t>
                      </a:r>
                      <a:endParaRPr kumimoji="0" lang="en-I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Iarann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+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carbón</a:t>
                      </a:r>
                      <a:endParaRPr kumimoji="0" lang="en-I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tógáil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m.s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droichead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66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Prás</a:t>
                      </a:r>
                      <a:endParaRPr kumimoji="0" lang="en-I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(Brass)</a:t>
                      </a:r>
                      <a:endParaRPr kumimoji="0" lang="en-I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Copar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+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sinc</a:t>
                      </a:r>
                      <a:endParaRPr kumimoji="0" lang="en-I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Uirlisií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cheoil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(‘brass band’)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5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en-IE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Soldar</a:t>
                      </a:r>
                      <a:endParaRPr kumimoji="0" lang="en-I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(solder)</a:t>
                      </a:r>
                      <a:endParaRPr kumimoji="0" lang="en-I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Luaidhe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+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stán</a:t>
                      </a:r>
                      <a:endParaRPr kumimoji="0" lang="en-I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Sreinge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a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nascadh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gciorcad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leictreacha</a:t>
                      </a:r>
                      <a:endParaRPr kumimoji="0" lang="en-I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69686-D72F-4DC2-A8F9-96209C4A279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353425" cy="1066800"/>
          </a:xfrm>
          <a:solidFill>
            <a:srgbClr val="92D050"/>
          </a:solidFill>
        </p:spPr>
        <p:txBody>
          <a:bodyPr/>
          <a:lstStyle/>
          <a:p>
            <a:pPr algn="l" eaLnBrk="1" hangingPunct="1"/>
            <a:r>
              <a:rPr lang="en-IE" b="1" smtClean="0">
                <a:latin typeface="Tahoma" pitchFamily="34" charset="0"/>
                <a:cs typeface="Tahoma" pitchFamily="34" charset="0"/>
              </a:rPr>
              <a:t>Grúpaí sa tábla peiriadach</a:t>
            </a:r>
            <a:endParaRPr lang="en-GB" b="1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19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08520" y="1412776"/>
            <a:ext cx="11045378" cy="7247549"/>
          </a:xfrm>
          <a:noFill/>
        </p:spPr>
      </p:pic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4355976" y="1505249"/>
            <a:ext cx="5367724" cy="329704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IE" altLang="ko-KR" sz="2400" b="1" dirty="0" err="1">
                <a:solidFill>
                  <a:srgbClr val="FF0000"/>
                </a:solidFill>
                <a:ea typeface="Batang" pitchFamily="18" charset="-127"/>
              </a:rPr>
              <a:t>Grúpa</a:t>
            </a:r>
            <a:r>
              <a:rPr lang="en-IE" altLang="ko-KR" sz="2400" b="1" dirty="0">
                <a:solidFill>
                  <a:srgbClr val="FF0000"/>
                </a:solidFill>
                <a:ea typeface="Batang" pitchFamily="18" charset="-127"/>
              </a:rPr>
              <a:t> I = </a:t>
            </a:r>
            <a:r>
              <a:rPr lang="en-IE" altLang="ko-KR" sz="2400" b="1" dirty="0" err="1">
                <a:ea typeface="Batang" pitchFamily="18" charset="-127"/>
              </a:rPr>
              <a:t>Miotail</a:t>
            </a:r>
            <a:r>
              <a:rPr lang="en-IE" altLang="ko-KR" sz="2400" b="1" dirty="0">
                <a:ea typeface="Batang" pitchFamily="18" charset="-127"/>
              </a:rPr>
              <a:t> </a:t>
            </a:r>
            <a:r>
              <a:rPr lang="en-IE" altLang="ko-KR" sz="2400" b="1" dirty="0" err="1">
                <a:ea typeface="Batang" pitchFamily="18" charset="-127"/>
              </a:rPr>
              <a:t>alcaileacha</a:t>
            </a:r>
            <a:r>
              <a:rPr lang="en-IE" altLang="ko-KR" sz="2400" b="1" dirty="0">
                <a:ea typeface="Batang" pitchFamily="18" charset="-127"/>
              </a:rPr>
              <a:t>:</a:t>
            </a:r>
            <a:r>
              <a:rPr lang="en-IE" altLang="ko-KR" dirty="0">
                <a:ea typeface="Batang" pitchFamily="18" charset="-127"/>
              </a:rPr>
              <a:t>	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IE" altLang="ko-KR" sz="2000" dirty="0" err="1">
                <a:ea typeface="Batang" pitchFamily="18" charset="-127"/>
              </a:rPr>
              <a:t>Litiam</a:t>
            </a:r>
            <a:r>
              <a:rPr lang="en-IE" altLang="ko-KR" sz="2000" dirty="0">
                <a:ea typeface="Batang" pitchFamily="18" charset="-127"/>
              </a:rPr>
              <a:t> </a:t>
            </a:r>
            <a:r>
              <a:rPr lang="en-IE" altLang="ko-KR" sz="2000" b="1" dirty="0">
                <a:solidFill>
                  <a:srgbClr val="FF33CC"/>
                </a:solidFill>
                <a:ea typeface="Batang" pitchFamily="18" charset="-127"/>
              </a:rPr>
              <a:t>(Li), </a:t>
            </a:r>
            <a:endParaRPr lang="en-IE" altLang="ko-KR" sz="2000" b="1" dirty="0" smtClean="0">
              <a:solidFill>
                <a:srgbClr val="FF33CC"/>
              </a:solidFill>
              <a:ea typeface="Batang" pitchFamily="18" charset="-127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IE" altLang="ko-KR" sz="2000" dirty="0" err="1" smtClean="0">
                <a:ea typeface="Batang" pitchFamily="18" charset="-127"/>
              </a:rPr>
              <a:t>Sóidiam</a:t>
            </a:r>
            <a:r>
              <a:rPr lang="en-IE" altLang="ko-KR" sz="2000" dirty="0" smtClean="0">
                <a:ea typeface="Batang" pitchFamily="18" charset="-127"/>
              </a:rPr>
              <a:t> </a:t>
            </a:r>
            <a:r>
              <a:rPr lang="en-IE" altLang="ko-KR" sz="2000" b="1" dirty="0">
                <a:solidFill>
                  <a:srgbClr val="FF33CC"/>
                </a:solidFill>
                <a:ea typeface="Batang" pitchFamily="18" charset="-127"/>
              </a:rPr>
              <a:t>(Na</a:t>
            </a:r>
            <a:r>
              <a:rPr lang="en-IE" altLang="ko-KR" sz="2000" dirty="0">
                <a:ea typeface="Batang" pitchFamily="18" charset="-127"/>
              </a:rPr>
              <a:t>), </a:t>
            </a:r>
            <a:endParaRPr lang="en-IE" altLang="ko-KR" sz="2000" dirty="0" smtClean="0">
              <a:ea typeface="Batang" pitchFamily="18" charset="-127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IE" altLang="ko-KR" sz="2000" dirty="0" err="1" smtClean="0">
                <a:ea typeface="Batang" pitchFamily="18" charset="-127"/>
              </a:rPr>
              <a:t>Potaisiam</a:t>
            </a:r>
            <a:r>
              <a:rPr lang="en-IE" altLang="ko-KR" sz="2000" dirty="0" smtClean="0">
                <a:ea typeface="Batang" pitchFamily="18" charset="-127"/>
              </a:rPr>
              <a:t> </a:t>
            </a:r>
            <a:r>
              <a:rPr lang="en-IE" altLang="ko-KR" sz="2000" b="1" dirty="0">
                <a:solidFill>
                  <a:srgbClr val="FF33CC"/>
                </a:solidFill>
                <a:ea typeface="Batang" pitchFamily="18" charset="-127"/>
              </a:rPr>
              <a:t>(K)</a:t>
            </a:r>
            <a:r>
              <a:rPr lang="en-IE" altLang="ko-KR" sz="2000" dirty="0">
                <a:ea typeface="Batang" pitchFamily="18" charset="-127"/>
              </a:rPr>
              <a:t>, </a:t>
            </a:r>
          </a:p>
          <a:p>
            <a:pPr eaLnBrk="1" hangingPunct="1"/>
            <a:endParaRPr lang="en-IE" altLang="ko-KR" sz="2000" b="1" dirty="0" smtClean="0">
              <a:solidFill>
                <a:srgbClr val="FF0000"/>
              </a:solidFill>
              <a:ea typeface="Batang" pitchFamily="18" charset="-127"/>
            </a:endParaRPr>
          </a:p>
          <a:p>
            <a:pPr eaLnBrk="1" hangingPunct="1"/>
            <a:r>
              <a:rPr lang="en-IE" altLang="ko-KR" sz="2000" b="1" dirty="0" err="1" smtClean="0">
                <a:solidFill>
                  <a:srgbClr val="FF0000"/>
                </a:solidFill>
                <a:ea typeface="Batang" pitchFamily="18" charset="-127"/>
              </a:rPr>
              <a:t>Grúpa</a:t>
            </a:r>
            <a:r>
              <a:rPr lang="en-IE" altLang="ko-KR" sz="2000" b="1" dirty="0" smtClean="0">
                <a:solidFill>
                  <a:srgbClr val="FF0000"/>
                </a:solidFill>
                <a:ea typeface="Batang" pitchFamily="18" charset="-127"/>
              </a:rPr>
              <a:t> </a:t>
            </a:r>
            <a:r>
              <a:rPr lang="en-IE" altLang="ko-KR" sz="2000" b="1" dirty="0">
                <a:solidFill>
                  <a:srgbClr val="FF0000"/>
                </a:solidFill>
                <a:ea typeface="Batang" pitchFamily="18" charset="-127"/>
              </a:rPr>
              <a:t>II = </a:t>
            </a:r>
            <a:r>
              <a:rPr lang="en-IE" altLang="ko-KR" sz="2400" b="1" dirty="0" err="1">
                <a:ea typeface="Batang" pitchFamily="18" charset="-127"/>
              </a:rPr>
              <a:t>Miotail</a:t>
            </a:r>
            <a:r>
              <a:rPr lang="en-IE" altLang="ko-KR" sz="2400" b="1" dirty="0">
                <a:ea typeface="Batang" pitchFamily="18" charset="-127"/>
              </a:rPr>
              <a:t> </a:t>
            </a:r>
            <a:r>
              <a:rPr lang="en-IE" altLang="ko-KR" sz="2400" b="1" dirty="0" err="1">
                <a:ea typeface="Batang" pitchFamily="18" charset="-127"/>
              </a:rPr>
              <a:t>chré-alcaileacha</a:t>
            </a:r>
            <a:r>
              <a:rPr lang="en-IE" altLang="ko-KR" sz="2400" b="1" dirty="0" smtClean="0">
                <a:ea typeface="Batang" pitchFamily="18" charset="-127"/>
              </a:rPr>
              <a:t>:</a:t>
            </a:r>
            <a:endParaRPr lang="en-IE" altLang="ko-KR" dirty="0">
              <a:ea typeface="Batang" pitchFamily="18" charset="-127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IE" altLang="ko-KR" sz="2000" dirty="0" err="1">
                <a:ea typeface="Batang" pitchFamily="18" charset="-127"/>
              </a:rPr>
              <a:t>Beiriliam</a:t>
            </a:r>
            <a:r>
              <a:rPr lang="en-IE" altLang="ko-KR" sz="2000" dirty="0">
                <a:ea typeface="Batang" pitchFamily="18" charset="-127"/>
              </a:rPr>
              <a:t> </a:t>
            </a:r>
            <a:r>
              <a:rPr lang="en-IE" altLang="ko-KR" sz="2000" b="1" dirty="0">
                <a:solidFill>
                  <a:srgbClr val="FF33CC"/>
                </a:solidFill>
                <a:ea typeface="Batang" pitchFamily="18" charset="-127"/>
              </a:rPr>
              <a:t>(Be</a:t>
            </a:r>
            <a:r>
              <a:rPr lang="en-IE" altLang="ko-KR" sz="2000" b="1" dirty="0" smtClean="0">
                <a:solidFill>
                  <a:srgbClr val="FF33CC"/>
                </a:solidFill>
                <a:ea typeface="Batang" pitchFamily="18" charset="-127"/>
              </a:rPr>
              <a:t>)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IE" altLang="ko-KR" sz="2000" dirty="0" err="1" smtClean="0">
                <a:ea typeface="Batang" pitchFamily="18" charset="-127"/>
              </a:rPr>
              <a:t>Cailciam</a:t>
            </a:r>
            <a:r>
              <a:rPr lang="en-IE" altLang="ko-KR" sz="2000" dirty="0" smtClean="0">
                <a:ea typeface="Batang" pitchFamily="18" charset="-127"/>
              </a:rPr>
              <a:t> </a:t>
            </a:r>
            <a:r>
              <a:rPr lang="en-IE" altLang="ko-KR" sz="2000" dirty="0">
                <a:ea typeface="Batang" pitchFamily="18" charset="-127"/>
              </a:rPr>
              <a:t>(</a:t>
            </a:r>
            <a:r>
              <a:rPr lang="en-IE" altLang="ko-KR" sz="2000" b="1" dirty="0" err="1">
                <a:solidFill>
                  <a:srgbClr val="FF33CC"/>
                </a:solidFill>
                <a:ea typeface="Batang" pitchFamily="18" charset="-127"/>
              </a:rPr>
              <a:t>Ca</a:t>
            </a:r>
            <a:r>
              <a:rPr lang="en-IE" altLang="ko-KR" sz="2000" b="1" dirty="0">
                <a:solidFill>
                  <a:srgbClr val="FF33CC"/>
                </a:solidFill>
                <a:ea typeface="Batang" pitchFamily="18" charset="-127"/>
              </a:rPr>
              <a:t>)</a:t>
            </a:r>
            <a:r>
              <a:rPr lang="en-IE" altLang="ko-KR" sz="2000" dirty="0">
                <a:ea typeface="Batang" pitchFamily="18" charset="-127"/>
              </a:rPr>
              <a:t> </a:t>
            </a:r>
            <a:endParaRPr lang="en-IE" altLang="ko-KR" sz="2000" dirty="0" smtClean="0">
              <a:ea typeface="Batang" pitchFamily="18" charset="-127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IE" altLang="ko-KR" sz="2000" dirty="0" err="1" smtClean="0">
                <a:ea typeface="Batang" pitchFamily="18" charset="-127"/>
              </a:rPr>
              <a:t>Maignéisiam</a:t>
            </a:r>
            <a:r>
              <a:rPr lang="en-IE" altLang="ko-KR" sz="2000" dirty="0" smtClean="0">
                <a:ea typeface="Batang" pitchFamily="18" charset="-127"/>
              </a:rPr>
              <a:t> </a:t>
            </a:r>
            <a:r>
              <a:rPr lang="en-IE" altLang="ko-KR" sz="2000" b="1" dirty="0">
                <a:solidFill>
                  <a:srgbClr val="FF33CC"/>
                </a:solidFill>
                <a:ea typeface="Batang" pitchFamily="18" charset="-127"/>
              </a:rPr>
              <a:t>(Mg)</a:t>
            </a:r>
          </a:p>
          <a:p>
            <a:pPr eaLnBrk="1" hangingPunct="1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95458-5DB6-4A64-AFE0-91CDE130D0B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428763"/>
            <a:ext cx="9144001" cy="1066800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IE" b="1" dirty="0" err="1" smtClean="0">
                <a:solidFill>
                  <a:srgbClr val="FF0000"/>
                </a:solidFill>
              </a:rPr>
              <a:t>Grúpa</a:t>
            </a:r>
            <a:r>
              <a:rPr lang="en-IE" b="1" dirty="0" smtClean="0">
                <a:solidFill>
                  <a:srgbClr val="FF0000"/>
                </a:solidFill>
              </a:rPr>
              <a:t> I – </a:t>
            </a:r>
            <a:r>
              <a:rPr lang="en-IE" b="1" dirty="0" err="1" smtClean="0">
                <a:solidFill>
                  <a:srgbClr val="FF0000"/>
                </a:solidFill>
              </a:rPr>
              <a:t>Airíonna</a:t>
            </a:r>
            <a:r>
              <a:rPr lang="en-IE" b="1" dirty="0" smtClean="0">
                <a:solidFill>
                  <a:srgbClr val="FF0000"/>
                </a:solidFill>
              </a:rPr>
              <a:t> (properties)</a:t>
            </a:r>
            <a:r>
              <a:rPr lang="en-IE" b="1" dirty="0" err="1" smtClean="0">
                <a:solidFill>
                  <a:srgbClr val="FF0000"/>
                </a:solidFill>
              </a:rPr>
              <a:t>na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Miotail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Alcaileacha</a:t>
            </a:r>
            <a:endParaRPr lang="en-GB" dirty="0" smtClean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79512" y="1495563"/>
            <a:ext cx="4321175" cy="5111750"/>
            <a:chOff x="249" y="981"/>
            <a:chExt cx="2880" cy="2328"/>
          </a:xfrm>
        </p:grpSpPr>
        <p:pic>
          <p:nvPicPr>
            <p:cNvPr id="922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981"/>
              <a:ext cx="2880" cy="2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6" name="Text Box 6"/>
            <p:cNvSpPr txBox="1">
              <a:spLocks noChangeArrowheads="1"/>
            </p:cNvSpPr>
            <p:nvPr/>
          </p:nvSpPr>
          <p:spPr bwMode="auto">
            <a:xfrm>
              <a:off x="430" y="2342"/>
              <a:ext cx="976" cy="6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IE" altLang="ko-KR" b="1">
                  <a:ea typeface="Batang" pitchFamily="18" charset="-127"/>
                </a:rPr>
                <a:t>Seoltóirí maithe teasa agus leictreachais</a:t>
              </a:r>
              <a:endParaRPr lang="en-GB"/>
            </a:p>
          </p:txBody>
        </p:sp>
        <p:sp>
          <p:nvSpPr>
            <p:cNvPr id="9227" name="Text Box 7"/>
            <p:cNvSpPr txBox="1">
              <a:spLocks noChangeArrowheads="1"/>
            </p:cNvSpPr>
            <p:nvPr/>
          </p:nvSpPr>
          <p:spPr bwMode="auto">
            <a:xfrm>
              <a:off x="431" y="1298"/>
              <a:ext cx="976" cy="5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IE" altLang="ko-KR" b="1">
                  <a:ea typeface="Batang" pitchFamily="18" charset="-127"/>
                </a:rPr>
                <a:t>Easca iad a ghearradh</a:t>
              </a:r>
              <a:endParaRPr lang="en-GB"/>
            </a:p>
          </p:txBody>
        </p:sp>
      </p:grp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5778500" y="3703638"/>
            <a:ext cx="1257300" cy="800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IE" altLang="ko-KR" sz="1000" b="1">
                <a:ea typeface="Batang" pitchFamily="18" charset="-127"/>
              </a:rPr>
              <a:t>Leáphointe íseal i gcomparáid le miotail eile</a:t>
            </a:r>
            <a:endParaRPr lang="en-GB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500687" y="1601788"/>
            <a:ext cx="4262437" cy="5256212"/>
            <a:chOff x="3198" y="1078"/>
            <a:chExt cx="2458" cy="2851"/>
          </a:xfrm>
        </p:grpSpPr>
        <p:pic>
          <p:nvPicPr>
            <p:cNvPr id="9222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8" y="1078"/>
              <a:ext cx="2458" cy="2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3" name="Text Box 10"/>
            <p:cNvSpPr txBox="1">
              <a:spLocks noChangeArrowheads="1"/>
            </p:cNvSpPr>
            <p:nvPr/>
          </p:nvSpPr>
          <p:spPr bwMode="auto">
            <a:xfrm>
              <a:off x="3424" y="1207"/>
              <a:ext cx="792" cy="8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IE" altLang="ko-KR" b="1">
                  <a:ea typeface="Batang" pitchFamily="18" charset="-127"/>
                </a:rPr>
                <a:t>Dlús íseal acu. Snámhann siad ar uisce</a:t>
              </a:r>
              <a:endParaRPr lang="en-GB"/>
            </a:p>
          </p:txBody>
        </p:sp>
        <p:sp>
          <p:nvSpPr>
            <p:cNvPr id="9224" name="Text Box 11"/>
            <p:cNvSpPr txBox="1">
              <a:spLocks noChangeArrowheads="1"/>
            </p:cNvSpPr>
            <p:nvPr/>
          </p:nvSpPr>
          <p:spPr bwMode="auto">
            <a:xfrm>
              <a:off x="3470" y="2648"/>
              <a:ext cx="907" cy="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IE" altLang="ko-KR" b="1">
                  <a:ea typeface="Batang" pitchFamily="18" charset="-127"/>
                </a:rPr>
                <a:t>Leáphointe íseal i gcomparáid le miotail </a:t>
              </a:r>
              <a:endParaRPr lang="en-GB"/>
            </a:p>
            <a:p>
              <a:pPr eaLnBrk="1" hangingPunct="1"/>
              <a:r>
                <a:rPr lang="en-IE" altLang="ko-KR" b="1">
                  <a:ea typeface="Batang" pitchFamily="18" charset="-127"/>
                </a:rPr>
                <a:t>eile</a:t>
              </a:r>
              <a:endParaRPr lang="en-GB" b="1">
                <a:ea typeface="Batang" pitchFamily="18" charset="-127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E0621-1097-4091-A3A8-16880AA0BE11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3028950" y="2581275"/>
            <a:ext cx="658336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IE"/>
          </a:p>
        </p:txBody>
      </p:sp>
      <p:graphicFrame>
        <p:nvGraphicFramePr>
          <p:cNvPr id="1436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069586"/>
              </p:ext>
            </p:extLst>
          </p:nvPr>
        </p:nvGraphicFramePr>
        <p:xfrm>
          <a:off x="179513" y="188640"/>
          <a:ext cx="8280276" cy="6253296"/>
        </p:xfrm>
        <a:graphic>
          <a:graphicData uri="http://schemas.openxmlformats.org/drawingml/2006/table">
            <a:tbl>
              <a:tblPr/>
              <a:tblGrid>
                <a:gridCol w="8280276"/>
              </a:tblGrid>
              <a:tr h="636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Airíonna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Ceimiceacha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miotal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alcaileacha</a:t>
                      </a:r>
                      <a:endParaRPr kumimoji="0" lang="en-I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79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Caithtear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iad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a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stórail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in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ola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Ionas</a:t>
                      </a: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nach</a:t>
                      </a: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imibríonn</a:t>
                      </a: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siad</a:t>
                      </a: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le h-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aer</a:t>
                      </a: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nó</a:t>
                      </a: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le gal 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uisce</a:t>
                      </a: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san 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aer</a:t>
                      </a:r>
                      <a:endParaRPr kumimoji="0" lang="en-I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1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Imiobríonn</a:t>
                      </a: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siad</a:t>
                      </a: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le h-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uisce</a:t>
                      </a: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agus</a:t>
                      </a: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cruthaítear</a:t>
                      </a: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Hiodrocsáidí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&amp;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Hidrigin</a:t>
                      </a: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Scaoiltear</a:t>
                      </a: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teas le 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linn</a:t>
                      </a: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an 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Imoibriuchán</a:t>
                      </a: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a 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leánn</a:t>
                      </a: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an </a:t>
                      </a:r>
                      <a:r>
                        <a:rPr kumimoji="0" lang="en-I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miotail</a:t>
                      </a:r>
                      <a:endParaRPr kumimoji="0" lang="en-I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Dóann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siad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in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aer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lasair</a:t>
                      </a: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IE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daite</a:t>
                      </a:r>
                      <a:r>
                        <a:rPr kumimoji="0" lang="en-I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1433" marR="91433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55" name="Picture 34" descr="http://t2.gstatic.com/images?q=tbn:ANd9GcTMP5nkOhFsyJ6DglH6hBFWplb4pI-355WXizA6tf7R0keq7LeWbA&amp;t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340768"/>
            <a:ext cx="2736725" cy="331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36" descr="http://www.sciencephoto.com/images/showFullWatermarked.html/A150319-Alkali_metals_in_jars-SPL.jpg?id=6515003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73238"/>
            <a:ext cx="5111750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E0621-1097-4091-A3A8-16880AA0BE11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5216</TotalTime>
  <Words>694</Words>
  <Application>Microsoft Office PowerPoint</Application>
  <PresentationFormat>On-screen Show (4:3)</PresentationFormat>
  <Paragraphs>207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Miotail </vt:lpstr>
      <vt:lpstr>Sa Tábla Peiriadach</vt:lpstr>
      <vt:lpstr>PowerPoint Presentation</vt:lpstr>
      <vt:lpstr> Úsáideanna </vt:lpstr>
      <vt:lpstr>PowerPoint Presentation</vt:lpstr>
      <vt:lpstr>Cómhiotail (Alloy)</vt:lpstr>
      <vt:lpstr>Grúpaí sa tábla peiriadach</vt:lpstr>
      <vt:lpstr>Grúpa I – Airíonna (properties)na Miotail Alcaileacha</vt:lpstr>
      <vt:lpstr>PowerPoint Presentation</vt:lpstr>
      <vt:lpstr> Úsáideanna: </vt:lpstr>
      <vt:lpstr>(i) Imoibriú idir Sinc &amp; HCI a imscrúdú </vt:lpstr>
      <vt:lpstr> (ii) tástáil don gás   </vt:lpstr>
      <vt:lpstr>PowerPoint Presentation</vt:lpstr>
      <vt:lpstr>Torthaí:</vt:lpstr>
      <vt:lpstr>PowerPoint Presentation</vt:lpstr>
      <vt:lpstr>Creimeadh Mhiotail (Corrosion)</vt:lpstr>
      <vt:lpstr>Turgnamh a dhéanamh chun na coinníollacha atá riachtanach do mheirgiú a fhiosrú </vt:lpstr>
      <vt:lpstr>Meirgiú a sheachaint </vt:lpstr>
      <vt:lpstr>Plaisteacha </vt:lpstr>
      <vt:lpstr>Airí na bPlaisteach</vt:lpstr>
      <vt:lpstr>Fadhbanna Timpeallachta</vt:lpstr>
    </vt:vector>
  </TitlesOfParts>
  <Company>Larkhill Road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Miotail</dc:title>
  <dc:creator>Carmel and Alison</dc:creator>
  <cp:lastModifiedBy>Administrator</cp:lastModifiedBy>
  <cp:revision>126</cp:revision>
  <dcterms:created xsi:type="dcterms:W3CDTF">2007-10-21T10:53:54Z</dcterms:created>
  <dcterms:modified xsi:type="dcterms:W3CDTF">2014-09-23T10:00:42Z</dcterms:modified>
</cp:coreProperties>
</file>