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9" r:id="rId9"/>
    <p:sldId id="266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34CF7-6410-4A43-A336-6368B98B1C77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36D-243C-4A6B-81B9-611E160C91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093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954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62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463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934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430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122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5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998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813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056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468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A7BE-C3F7-4796-A344-C41FF821C6EE}" type="datetimeFigureOut">
              <a:rPr lang="en-IE" smtClean="0"/>
              <a:t>30/01/2015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64C3F-53A0-4A91-9756-2220FD386C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059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egMt7sa42E&amp;index=12&amp;list=PL6rkTpJCao_Q0-n0hTVGAOLUHIbdioq7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lkpZZW29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2160" y="1988840"/>
            <a:ext cx="2587824" cy="147002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IE" b="1" dirty="0" err="1" smtClean="0">
                <a:solidFill>
                  <a:srgbClr val="CC0066"/>
                </a:solidFill>
              </a:rPr>
              <a:t>Mais</a:t>
            </a:r>
            <a:r>
              <a:rPr lang="en-IE" b="1" dirty="0" smtClean="0">
                <a:solidFill>
                  <a:srgbClr val="CC0066"/>
                </a:solidFill>
              </a:rPr>
              <a:t> &amp; </a:t>
            </a:r>
            <a:r>
              <a:rPr lang="en-IE" b="1" dirty="0" err="1" smtClean="0">
                <a:solidFill>
                  <a:srgbClr val="CC0066"/>
                </a:solidFill>
              </a:rPr>
              <a:t>Dlús</a:t>
            </a:r>
            <a:endParaRPr lang="en-IE" b="1" dirty="0">
              <a:solidFill>
                <a:srgbClr val="CC0066"/>
              </a:solidFill>
            </a:endParaRPr>
          </a:p>
        </p:txBody>
      </p:sp>
      <p:pic>
        <p:nvPicPr>
          <p:cNvPr id="1026" name="Picture 2" descr="http://www.bbc.co.uk/bitesize/ks3/science/images/astronaut_weigh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" y="836712"/>
            <a:ext cx="5624625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3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(b) </a:t>
            </a:r>
            <a:r>
              <a:rPr lang="en-IE" dirty="0" err="1" smtClean="0">
                <a:solidFill>
                  <a:srgbClr val="FF0000"/>
                </a:solidFill>
              </a:rPr>
              <a:t>Faigh</a:t>
            </a:r>
            <a:r>
              <a:rPr lang="en-IE" dirty="0" smtClean="0">
                <a:solidFill>
                  <a:srgbClr val="FF0000"/>
                </a:solidFill>
              </a:rPr>
              <a:t> </a:t>
            </a:r>
            <a:r>
              <a:rPr lang="en-IE" dirty="0" err="1" smtClean="0">
                <a:solidFill>
                  <a:srgbClr val="FF0000"/>
                </a:solidFill>
              </a:rPr>
              <a:t>Dlús</a:t>
            </a:r>
            <a:r>
              <a:rPr lang="en-IE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Solad</a:t>
            </a:r>
            <a:r>
              <a:rPr lang="en-IE" b="1" dirty="0" smtClean="0">
                <a:solidFill>
                  <a:srgbClr val="FF0000"/>
                </a:solidFill>
              </a:rPr>
              <a:t> le </a:t>
            </a:r>
            <a:r>
              <a:rPr lang="en-IE" b="1" dirty="0" err="1" smtClean="0">
                <a:solidFill>
                  <a:srgbClr val="FF0000"/>
                </a:solidFill>
              </a:rPr>
              <a:t>cruth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neamh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cinnte</a:t>
            </a:r>
            <a:r>
              <a:rPr lang="en-IE" b="1" dirty="0" smtClean="0">
                <a:solidFill>
                  <a:srgbClr val="FF0000"/>
                </a:solidFill>
              </a:rPr>
              <a:t> (</a:t>
            </a:r>
            <a:r>
              <a:rPr lang="en-IE" b="1" dirty="0" err="1" smtClean="0">
                <a:solidFill>
                  <a:srgbClr val="FF0000"/>
                </a:solidFill>
              </a:rPr>
              <a:t>m.s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Cloch</a:t>
            </a:r>
            <a:r>
              <a:rPr lang="en-IE" b="1" dirty="0" smtClean="0">
                <a:solidFill>
                  <a:srgbClr val="FF0000"/>
                </a:solidFill>
              </a:rPr>
              <a:t>).</a:t>
            </a:r>
            <a:br>
              <a:rPr lang="en-IE" b="1" dirty="0" smtClean="0">
                <a:solidFill>
                  <a:srgbClr val="FF0000"/>
                </a:solidFill>
              </a:rPr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IE" b="1" dirty="0" err="1" smtClean="0"/>
              <a:t>Faigh</a:t>
            </a:r>
            <a:r>
              <a:rPr lang="en-IE" b="1" dirty="0" smtClean="0"/>
              <a:t> an MAIS</a:t>
            </a:r>
          </a:p>
          <a:p>
            <a:pPr marL="514350" indent="-514350">
              <a:buAutoNum type="arabicPeriod"/>
            </a:pPr>
            <a:r>
              <a:rPr lang="en-IE" b="1" dirty="0" err="1" smtClean="0"/>
              <a:t>Faigh</a:t>
            </a:r>
            <a:r>
              <a:rPr lang="en-IE" b="1" dirty="0" smtClean="0"/>
              <a:t> an </a:t>
            </a:r>
            <a:r>
              <a:rPr lang="en-IE" b="1" dirty="0" smtClean="0">
                <a:solidFill>
                  <a:srgbClr val="00B050"/>
                </a:solidFill>
              </a:rPr>
              <a:t>TOIRT.</a:t>
            </a:r>
            <a:r>
              <a:rPr lang="en-IE" b="1" dirty="0" smtClean="0"/>
              <a:t> </a:t>
            </a:r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843487"/>
            <a:ext cx="3888432" cy="17235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400" b="1" dirty="0" err="1" smtClean="0">
                <a:solidFill>
                  <a:srgbClr val="CC0066"/>
                </a:solidFill>
              </a:rPr>
              <a:t>Dlús</a:t>
            </a:r>
            <a:r>
              <a:rPr lang="en-IE" sz="4400" b="1" dirty="0" smtClean="0">
                <a:solidFill>
                  <a:srgbClr val="CC0066"/>
                </a:solidFill>
              </a:rPr>
              <a:t> =   </a:t>
            </a:r>
            <a:r>
              <a:rPr lang="en-IE" sz="4400" b="1" u="sng" dirty="0" err="1" smtClean="0">
                <a:solidFill>
                  <a:srgbClr val="CC0066"/>
                </a:solidFill>
              </a:rPr>
              <a:t>Mais</a:t>
            </a:r>
            <a:endParaRPr lang="en-IE" sz="4400" b="1" u="sng" dirty="0" smtClean="0">
              <a:solidFill>
                <a:srgbClr val="CC0066"/>
              </a:solidFill>
            </a:endParaRPr>
          </a:p>
          <a:p>
            <a:r>
              <a:rPr lang="en-IE" sz="4400" b="1" dirty="0" smtClean="0">
                <a:solidFill>
                  <a:srgbClr val="CC0066"/>
                </a:solidFill>
              </a:rPr>
              <a:t>            	</a:t>
            </a:r>
            <a:r>
              <a:rPr lang="en-IE" sz="4400" b="1" dirty="0" err="1" smtClean="0">
                <a:solidFill>
                  <a:srgbClr val="CC0066"/>
                </a:solidFill>
              </a:rPr>
              <a:t>Toirt</a:t>
            </a:r>
            <a:endParaRPr lang="en-IE" sz="4400" b="1" dirty="0" smtClean="0">
              <a:solidFill>
                <a:srgbClr val="CC0066"/>
              </a:solidFill>
            </a:endParaRPr>
          </a:p>
          <a:p>
            <a:endParaRPr lang="en-IE" dirty="0"/>
          </a:p>
        </p:txBody>
      </p:sp>
      <p:pic>
        <p:nvPicPr>
          <p:cNvPr id="9218" name="Picture 2" descr="http://igphysics.com/physics/Camb/Paper%202/p2%20jun%202006/p2%20jun06_files/image0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613" b="38511"/>
          <a:stretch/>
        </p:blipFill>
        <p:spPr bwMode="auto">
          <a:xfrm>
            <a:off x="544069" y="2332856"/>
            <a:ext cx="5093387" cy="414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356992"/>
            <a:ext cx="3096344" cy="3122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92080" y="4406029"/>
            <a:ext cx="100811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600" b="1" dirty="0" err="1" smtClean="0">
                <a:solidFill>
                  <a:srgbClr val="FF0000"/>
                </a:solidFill>
              </a:rPr>
              <a:t>Nó</a:t>
            </a:r>
            <a:r>
              <a:rPr lang="en-IE" sz="3600" b="1" dirty="0" smtClean="0">
                <a:solidFill>
                  <a:srgbClr val="FF0000"/>
                </a:solidFill>
              </a:rPr>
              <a:t>: </a:t>
            </a:r>
            <a:endParaRPr lang="en-I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3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3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0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403" tmFilter="0, 0; 0.125,0.2665; 0.25,0.4; 0.375,0.465; 0.5,0.5;  0.625,0.535; 0.75,0.6; 0.875,0.7335; 1,1">
                                          <p:stCondLst>
                                            <p:cond delay="340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701" tmFilter="0, 0; 0.125,0.2665; 0.25,0.4; 0.375,0.465; 0.5,0.5;  0.625,0.535; 0.75,0.6; 0.875,0.7335; 1,1">
                                          <p:stCondLst>
                                            <p:cond delay="67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41" tmFilter="0, 0; 0.125,0.2665; 0.25,0.4; 0.375,0.465; 0.5,0.5;  0.625,0.535; 0.75,0.6; 0.875,0.7335; 1,1">
                                          <p:stCondLst>
                                            <p:cond delay="848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3">
                                          <p:stCondLst>
                                            <p:cond delay="3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51" decel="50000">
                                          <p:stCondLst>
                                            <p:cond delay="34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3">
                                          <p:stCondLst>
                                            <p:cond delay="67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51" decel="50000">
                                          <p:stCondLst>
                                            <p:cond delay="685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3">
                                          <p:stCondLst>
                                            <p:cond delay="841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51" decel="50000">
                                          <p:stCondLst>
                                            <p:cond delay="85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3">
                                          <p:stCondLst>
                                            <p:cond delay="92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51" decel="50000">
                                          <p:stCondLst>
                                            <p:cond delay="93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2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825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FF0000"/>
                </a:solidFill>
              </a:rPr>
              <a:t>(</a:t>
            </a:r>
            <a:r>
              <a:rPr lang="en-IE" b="1" dirty="0" smtClean="0">
                <a:solidFill>
                  <a:srgbClr val="FF0000"/>
                </a:solidFill>
              </a:rPr>
              <a:t>c)</a:t>
            </a:r>
            <a:r>
              <a:rPr lang="en-IE" b="1" dirty="0" err="1" smtClean="0">
                <a:solidFill>
                  <a:srgbClr val="FF0000"/>
                </a:solidFill>
              </a:rPr>
              <a:t>Faigh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Dlús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Leacht</a:t>
            </a:r>
            <a:r>
              <a:rPr lang="en-IE" b="1" dirty="0" smtClean="0">
                <a:solidFill>
                  <a:srgbClr val="FF0000"/>
                </a:solidFill>
              </a:rPr>
              <a:t> (</a:t>
            </a:r>
            <a:r>
              <a:rPr lang="en-IE" b="1" dirty="0" err="1" smtClean="0">
                <a:solidFill>
                  <a:srgbClr val="FF0000"/>
                </a:solidFill>
              </a:rPr>
              <a:t>uisce</a:t>
            </a:r>
            <a:r>
              <a:rPr lang="en-IE" b="1" dirty="0" smtClean="0">
                <a:solidFill>
                  <a:srgbClr val="FF0000"/>
                </a:solidFill>
              </a:rPr>
              <a:t>)</a:t>
            </a:r>
            <a:br>
              <a:rPr lang="en-IE" b="1" dirty="0" smtClean="0">
                <a:solidFill>
                  <a:srgbClr val="FF0000"/>
                </a:solidFill>
              </a:rPr>
            </a:b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58" y="1700808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IE" b="1" dirty="0" err="1" smtClean="0"/>
              <a:t>Faigh</a:t>
            </a:r>
            <a:r>
              <a:rPr lang="en-IE" b="1" dirty="0" smtClean="0"/>
              <a:t> an MAIS</a:t>
            </a:r>
          </a:p>
          <a:p>
            <a:pPr marL="514350" indent="-514350">
              <a:buAutoNum type="arabicPeriod"/>
            </a:pPr>
            <a:r>
              <a:rPr lang="en-IE" b="1" dirty="0" err="1" smtClean="0"/>
              <a:t>Faigh</a:t>
            </a:r>
            <a:r>
              <a:rPr lang="en-IE" b="1" dirty="0" smtClean="0"/>
              <a:t> an TOIRT. </a:t>
            </a:r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843487"/>
            <a:ext cx="3888432" cy="17235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400" b="1" dirty="0" err="1" smtClean="0">
                <a:solidFill>
                  <a:srgbClr val="CC0066"/>
                </a:solidFill>
              </a:rPr>
              <a:t>Dlús</a:t>
            </a:r>
            <a:r>
              <a:rPr lang="en-IE" sz="4400" b="1" dirty="0" smtClean="0">
                <a:solidFill>
                  <a:srgbClr val="CC0066"/>
                </a:solidFill>
              </a:rPr>
              <a:t> =   </a:t>
            </a:r>
            <a:r>
              <a:rPr lang="en-IE" sz="4400" b="1" u="sng" dirty="0" err="1" smtClean="0">
                <a:solidFill>
                  <a:srgbClr val="CC0066"/>
                </a:solidFill>
              </a:rPr>
              <a:t>Mais</a:t>
            </a:r>
            <a:endParaRPr lang="en-IE" sz="4400" b="1" u="sng" dirty="0" smtClean="0">
              <a:solidFill>
                <a:srgbClr val="CC0066"/>
              </a:solidFill>
            </a:endParaRPr>
          </a:p>
          <a:p>
            <a:r>
              <a:rPr lang="en-IE" sz="4400" b="1" dirty="0" smtClean="0">
                <a:solidFill>
                  <a:srgbClr val="CC0066"/>
                </a:solidFill>
              </a:rPr>
              <a:t>            	</a:t>
            </a:r>
            <a:r>
              <a:rPr lang="en-IE" sz="4400" b="1" dirty="0" err="1" smtClean="0">
                <a:solidFill>
                  <a:srgbClr val="CC0066"/>
                </a:solidFill>
              </a:rPr>
              <a:t>Toirt</a:t>
            </a:r>
            <a:endParaRPr lang="en-IE" sz="4400" b="1" dirty="0" smtClean="0">
              <a:solidFill>
                <a:srgbClr val="CC0066"/>
              </a:solidFill>
            </a:endParaRPr>
          </a:p>
          <a:p>
            <a:endParaRPr lang="en-IE" dirty="0"/>
          </a:p>
        </p:txBody>
      </p:sp>
      <p:sp>
        <p:nvSpPr>
          <p:cNvPr id="5" name="AutoShape 2" descr="data:image/jpeg;base64,/9j/4AAQSkZJRgABAQAAAQABAAD/2wCEAAkGBxQTEhUUExQWFBQXFhUXGBgYFxgaHBcXFxcXFxgYHBoYHCggGB8lHBQUITEhJSkrLi4uFx8zODMsNygtLiwBCgoKDg0OGxAQGiwmICQsLCwsLC8vLCwsLCwsLCwsLCwsLCwsLCwsLCwsLCwsLCwsLCwsLCwsLCwsLCwsLCwsLP/AABEIAO0A1QMBIgACEQEDEQH/xAAcAAEAAQUBAQAAAAAAAAAAAAAABgEDBAUHAgj/xABBEAACAQIDBQMKAwYGAwEBAAABAgADEQQhMQUGEkFRYXGBBxMiMkJSkaGx0SPB8BQkYnKCkjNDc6Ky4WPi8cJT/8QAGQEBAAMBAQAAAAAAAAAAAAAAAAIDBAEF/8QAJREAAwACAgEEAgMBAAAAAAAAAAECAxEhMRIEQVFxImEToeGx/9oADAMBAAIRAxEAPwDuMREAREQBES3XrKgLMQoHMwC5LdasqC7MFHUkD6yMbS3qNyKIsPeOvgOXjNBUxTs3EzFj1JP6EAmWI3korkOJu5bfNrTAqb3DlSPi1voDIuRfUyhpiASFt735U1H9RP5CUTe2pzRD4sPvI75legnoUwOQgEpo73D26RH8rX+RAm0wW3qNTINwno2Xz0+cgRQShWAdRic/2ftqrRsA3EvutmPDmJNNl7SSuvEuo1B1B/XOAZkREAREQBERAEREAREQBERAEREAREQCxjMWtJS7mwHzPQdTIZj9otXJZskF+Fe/6ntnre2pXVy9WmfMKbKykEKDbMjUXOptNTx3AINxBwBZ6AlBKiDoIlJ7M8mAUtErKQBaJWJwHkrMrZOMNKshBsCyq3aGYL+fymMZ42dhTXxdOkpyBFRyOSoQfmeEeMA6hEROgREQBERAEREAREQBERAEREAREQDxWpBlKsAykEEHQg6ics2nR/YsQ1FjekfSpt0VtFPdmPCdWkJ37woNamToyEd/Cf8A2nGDUIQRcZiepr1wZT/Dbh7NR85fSswHpAX7AftCBlCUMxTtFBqbd4I+ssvtqje3F8AT9BJaZzaM8ygmvbblD3xKDbCn1UqP3Ifqco8X8DaNnaeXYDWY2FxLsc6RUdrC/wAryuMwgeoGIKhRkvESL9T1PynfH5GypxAN+G5+nxm78n+GCVamd2KXJ6+kPvNPab3co/jN/pn/AJLIHSaREToEREAREQBERAEREAREQBERAEREASL79p6FF+jlf7l/9ZKJot9aV8I591kb/cB9CYBDxBlqk+k9kwCtpThEqBE6cPBQSs9GeTOAuLPNQyz+10wbGogPTiF/rLjmdGzyWm73Kb94b/Sb/kk0V5ttx3vim/0n/wCSTh0n0REAREQBERAEREAREQBERAEREAREQBNdvFS4sLWH/jY/AX/KbGW8RT4lZeoI+ItAOW07ALa9iOcuBpHcFjuByjk2zt2HnLmP2uVW6WOut8iCAQR/VJeL3wQVcckloC8xdo46nSP4jBb6DmfASJYXblUv6TkA5WGVpZ2tS4yX4jxAZ/Eam+vpfIy9YOOWVvNzwjaY7ei9xRQk+8R+Qkexles2dUvn71wPAaSgUrkKwA6Av9As88KamoT3KT82IlsxM9Fbp12W6Qm22ZiaqOOG7C2akkC3jkO+Y+DxKIout2vqByvexv1yHcfjfOMFwzc19UdeNjb/AHN015ztc+wngllLEBxcdSD2EaibjcQ/vR/03/5LIDsXHcNQ8kc6dDyP5SSbK2+mDq+eqAsnqNw6gM1uIDnbpMlw09I0TSa2ddiY+AxtOtTWpScOjC4ZTcH9dJkSsmIiIAiIgCIiAIiIAiIgCImHtPalHDpx16qUl6swF+wdT2CAZkTl+3/LBSS64Skap9+pdE7wvrN48M51t3fLG4u4q1mCH/LT0E7rDNv6iZfPp7ffBVWaUdv29v5gsLcPWDuPYp+m1+htkviROc7e8ruIqXXC01oL77Wd+8A+ivwac3ETRPp5XfJTWamSGjtA1X4uEkg3I682/OZ+0Kqut+KxCkFbWN7jXrmBNTukoavYkj0GIt1uPyvJDtLZlzciwsfSUXubi1xr1lVpTeic7qdmgwi3Yd8zNq4Rr8QFxa/Lpf6AnwmNVp+bqWvxAWzHOZmOerYXsgIyBK3sRa5Goyy65y/b1tFeuTW0j1Qv/d+UuNRdtKPD22f6s1p5W+nnSo/qt3ZQ1NffLH+XL4k3+U5saMjBYMMCzEgBrG1tbe8TaeceqCwQ3tqc88h17eLTlaecPhS1+HQa3y7/AMp6x+DKAXNySb2GWVtDz1+RjfPY9ujzhTNhvAf3b+z63ml/aOBpk7Y2gGoKgzPFc+F7CRqG6n7Oql4subn73V8BUuh4qTH06RPot2j3W7fjed93c3hoY2kKtBrjRlPrI3usOX0PKfME2Gw9s1sJVFWg/A41GqsPdYe0P0LSeXAr5XZzHlc/R9SRItuTvtRx6WFqddR6dIn/AHKfaX5jnJTPPqXL0zWmmtoRETh0REQBERAEREAivlE3q/YMNxIAa1QlKYOgNrlz1AHLqRPn7aW0atdzUrVGqOebG/gBoo7BlOoeXqg37o/sjzynsJ82QfkZyQzd6eV47XZlzN70VESl4mgpKys83lYBtN3anDiKZ7SPiD/1OhhpyzD1CrBhqCCJ0DZu0VdV5EjT7dZj9TPOzRgrjRY3kwy2WoBZuIAkc+Y+kwlxItxMgsTflzYsdRzvbum322L0W7OE/MD85rGZDSBItl26+HK+fWcxcydvhmrRr5BAxz96/wAmlz0xnwotuxL+HFnMclLtm1rm1gMxy1IlEKDRXP8AUB9FMu0V7MilWc3AOZN9Be40z1HhPFSiwzYannrz8eR+BnrBYmzGwtcdTysRr3RisQzC7HLTsH6+85obNVjDcyy5yl46ntmPVFpfJXRbiUvKywgXcLiXputSmxR1N1ZTYgzt/k/8oiYvhoYi1PE6A6LV7vdb+Hny6DhcAyrJiVrTJxbl8H1pE5J5PvKZ6uHxzdAlc/Jah/8A38es60DeedeNw9M2xapbRWIiQJCIiAIiIBzTy41+HD4e4uhrMGPT0DbwOfwnGK9LhNuR0+0775XsB53Zzm1/Nuj+F+A/J7+E4Bh31pMb68J7uXeJpwVopyzs8yk9EWyOv6zlLTd2Zeil4lSJS05oHqmcxNlRqldDz8JqTMvD1bjP9d8hXJJG5xG13ZOG5A5jUH85kIitTUFwOZuRl9Ph2zTCbNMLxKpB5advfIaSXHBLbb5MapS4XycC1jnfnnbIHSXkr31rZdnH9CAJZrYZgbZHn8DY625wA3u0h4of+TGOx0ZFFkVr5sLHUWzsbc+6W8djuMcIHCt7/rlMZ0A5g91/sPlMjE4hOHhVbZC5+H2+ZjQ2YJmNiGuZcqVMuz6933mKTnLoRXTKxEraTIlJWUiAJ0DyeeURsJw0MSS+G0Vsy1Hu5snZqOXSc/nl3A1PhI1CpaZKacvaPrLDYhaiq6MHRgCrKQQQdCCNZdnJfIJj3dcTTLE0080yqTkpc1OIjpewynWp5eSPCnJuivJbEREgSEREAt4mgtRGRwGVgVYHQgixE+Zd991nwWLek1/Ntd6L9V5Z+8ND8eYn09NDvpuzTx+HNJrK49Kk9s0fke46EdJOK0yNTtHzTTfjFj/iLr2//Z5Uy5tPAVaFV0deGtSYq69fuCLEHtE8lgw418f12TbivXBmud8lIgShmkoBWeRcG4nsyhkWkd2XqVcc8vmPuPnMwVr2sFP8rD6Gx+U1totI+BLyNk3GfYf+1j+U8im3uN/aR9Zr7dkR4fseRnlralR4gn4LeWKlccs+06fD7/CWBFpJSiLYYk5mUErAkjgMRaeKtZV1Nz0E6D3PNSqq6nw5/wDUwa+POgyHZLmztk18Q3DTRiewfU8vGVVkldFihvs8VsfyGX1jA7PrV24aaMxPQX8ezvnQdg+TZVs2Ia591fzb7fGTvBYGnRXhpIqL0A17SdSe+Z7ytl049dEQ3S3TxFBGD4h6S1OHjSk1mYLewLjT1jkOsmm621zgqgw1Z2OGqNahUYk+ac/5LsfZJzUnmSOk9SxjcKtVGpuOJWFiJU63wyfjro6RE59uLvTw1P2DE1A7rlQqk/4qj/LY/wD9FHx79egym4cvTJzSpbQiIkSQiIgEB8qO5v7VT/aKK/vFNcwNatMZ8PawzI8Rzy4Ix823EPUPrDoes+uZxTyt7m+Zc4uiv4NQ/iqB6lQ+1/Kx+Dd+VuOvZldz7nNnW2Y0PynkzxQbhPm29U+qfynsrY2Ph2zdjva0zNc+6ESl4lpWVi8pKwBEAysACVgD4dT95Zq4tV09I/L/ALnTn0Xgt5aq4hV7T2feYFfGs2V/ATY7G3bxOKP4aELzOij+o/T5SusqXRYsfya+vjicuXQTK2TsLEYk2poSOZ5DvJyE6RsHydUaVmrHzrdBkv3PyHZJlQoqihUUKo0AAAHgJmvLvsunHrog2wfJvTSzYhuNvdXIeLanwtJvhcKlNQtNVRRyUWEvSl5U6bLFKQlDMNtpJxcC+m17HhzC9pOglMXi6Q9BruWysoLH5aTrlrsJp9HnE7TUXVSGYdMwO86TWtiRUbgdyRcFlDWNj1tyl/GeasKKKC3NVW9uvF08ZawWy7GwXhHP88+c8v1jzznn+PeuNf6XYvCoarX7PG2MPRqU/MU1u4IZPN603GjcQ0+MmW4W9DVwcNifRxlEDi/8qcqi9e23Pvy1NDDqgsihR2TSb2oaaDF0jwV6BDIw5gkAqeoN9PvPWbV/j/f7MyTn8v6OxRMTZGNFehSrDSpTR+7iUG3ziZS8y4iIAlnF4ZKqNTqKGRwVZToQciJeiAfNe/m6bYKuaRuaTXai/Vb6H+JcgfA85HKL8Q4W9dfn2z6d3u3dp47DtRfJvWpvbNHGh7uRHMEz5q21sypQqtTccFam1iP++YIsQehmiL39lNSY3frKyqsHXiGo1H1E8gzbFeSM9TorFpVrDNjb9dJjVceB6o8TJ9dkEt9GUV5k2HbLFXGqPVFz1P2mvesznmTJFsPcfE4izEebQ+02Vx2DU/TtlVZkuixY/kj1XFM55mbnYe5+JxViF4U95sh8efhedN2FuRhsOASvnX6sMvBdPjeSUCZ6ybLpjREtg7gYehY1Pxn7RZfhz8fhJYiAAAAADQDICYe09sUcOL1XAPJdWPgPrIdtTfOrUutBfNr7xzb7D598rbb7JpJdEy2ltWlQW9VwvZqT3KMzK4HaS1grUrsjC/HoO6xzvkQRynJ64LG7ksW5k3z8Zsd2NsHD1fNs5WjUYXI9hsrN3cj2Z8pHyR06HX2ot+GmDVfoug720ErW2iq5D8Rz7K5nnl2aGVqYtEDcCljxWKoPaPM/eXMGpAuaYRjqAQfiZZSWtpEU3vlmJ+2cChTSIqtnwIL59SdPGZmHphRcJwlszpr3y8F+MrIto6k0zwlMDQa5nLU9s9GJgbY2tSwycdRrdFHrMegE4k2zvRkYvEpTQu7BVAuSZzLeTeF8U3Ct1ojQe9/E35DlMfbm26mKe7ejTHqoNB2nqe2XN3dhVsXVFKgtz7TH1UX3mPIfM8psx4lC8q7M15HXCPobdWh5vB4ZPdoUh/sEpNhhqXAir7qhfgLRPOb2zWi7EROHRERAEgXlT3O/a6Xn6K/vFIaD/NpjMr2sMyviOeU9idT09nGtnyI90bjGh9YfnGJr8OanXO86j5XdzvMucZRX8KofxVHsO3t/ysdejHtnJ6tA8Sr7BM14790Z7n2ZiFmc2FyZKtheT/EVrNV/CT+IZnuXX42kj8mvmLuhRRWHpKxGZXIEDpY9OsndenxCwJH67DOZKaemShbW0aLZW7OEwlrKGqcmexN+waDv+ckV5pdobUw+GvxtxP09Zuz+XxtIptPe6vWuKQ8ynX2j48vC0rpr3ZOeCa7V23Rw4/EccXujNj4cvG0hu1N8a1W4ojzS9dWP28PjNCKOd2JYnO5lwSt5PglosMt2uxLMfaOef3ii4UZ63z1Mu1VuO3Ud/KWeImzAZ6ESvewX3AI+kxnp8Sm4z5/ebHZGyatbJFuL6+yvZxfkJMdl7qU0sap843TRR4c/H4TqWwWtwdo1KlEpUVvw7BXIyZfdvzIt8LSUTFq4ymlkuL6BR15DL1ZicVSqOaqwGuQGV8jqc7eBmiYeuSDtexsExCklQQSNfmPqDLk1WIrUMKDUquATfM6t3KNTIVt7fGpWulG9Kn19th3j1e4fGTnF5P8AHoi8nivyJLvHvbToXSnapV6D1V/mI59g+U53jcW9ZzUqsWY/IdAOQ7JZRbkAAkk2AAuSToAOZ7J03czyWPUtVxt6aaiiMnb+cj1B2DPumj8MK2U7rI9EX3M3OrY9/R9Cgps9UjIfwqPabs0HPkD3rYOw6OEpClQThUanVmPvMeZmZg8KlJFp01CIosqqLADul6YsuZ39GmMakRESksEREAREQBERALWKwy1EanUUMjqVZToQRYgz5y363WbAYngNzSa7UXPNb+qT7y5A+B5z6Sml3u3dp47DtRfJvWpvbNHGjd3IjmCZOK0yNTtHzbhMU1KotVDZlII+x7CMvGde2ZtJK1FaqmykZ39kjUHuM5JtHAVKFV6NVeGohKsPzB5gixB6GZ+6mNRKwp1rmk50JPCHOSsR8j4dJr0rn6M+3L49zYbxYSn59qlP0lY3JsbBzmQDp2zXAToG1qtJ6bUFXjYjJUA9E8jfQWMgeJoNTYo4swyImPLOnvXBdFb4LRMpeZez9m1axtTUkddAO8yV7M3RppZqp84fd0UfmZBJsmRTZ+zatY2pqT1OijvMlmy90qaWNU+cbpoo/MyRU0CgBQABoALAeE9Sak4URQAAAABoBkJq9qNWL8CA8JW/EvXTM8v1rLm09u0KH+JUAPujNv7RnIjtTfx2uKCcA998z4DQfOacUVvaRVkqdabJAmBp0F48RUGt8zYX1NuZz5fKaTa+/Wq4Zf62H0X7/CQ7FYp6jcVR2qN1Y/QcpXB4WpWcU6SNUc6KgJPwGg7dJq/jTe7e/wDhnV6WoWjzicQ9RuOoxdjzbP8A+Ta7s7sYjHPw0EuoNmqNkid55n+EZyc7qeSVmIqY48K6+ZQ+kex3GncvxE6zgsHTootOki00UWCqAAPASrL6lLiSyMLfNEb3P3Ew+BAYDzte2dVhmOoQewPn1MlcRMFU6e2akklpCIicOiIiAIiIAiIgCIiAIiIBAfKpub+10v2iiv7xSXQa1aYzK9rDMjxHOcKYXE+s5xfytbm+Zc4ygv4Tn8VR7Dk+v/Kx16E9svxZNPRVkjaLW4O1VqUfNkAVKev8a8m7TyP/AHN5jdj0arh6icTAW1Nj3jnOQ4XGPRqCpTYqw5jt1GeRE3538xNrWpA9eE3+bW+UuvD5vclc5FK0zpiIFAAAAGgAsBMHH7aoUf8AEqqp6Xuf7RnOVY3buIq+vWcjoDwj4LYTXXkp9N8s48/wjoeP3/pjKjSZz1b0R8Mz9JGdpb04mtkanAvu0/R+ep+M0RabfYe7OKxZ/d6Duvv24UH9bZfDOXKIjkrd3Rq7y/gsLUrOKdJGqOdFUFj8By7dJ1PYHkcGTYyvf/x0ch3F2Fz4Ad86VsXYeHwicGHpLTXnYZt2sxzY9pMqv1UrrknOBvs5Xux5Iqj2fGv5tdfNUyCx7GfRe4X7xOqbF2Hh8InBh6S01521btZjmx7SZsYmO8tX2zROOZ6ERErJiIiAIiIAiIgCIiAIiIAiIgCIiAJaxWHWojI6hkYFWUi4IIsQZdiAfOnlF3KfAVOJbvhnPoOcyh9xz16Hn33kPE+t69FXUq6hlIsVYAgjoQdZo6e5GzwwcYOhxDT0Bb+3T5TTj9R4rlFFYd9Hzjs3ZdfEG1CjUqn+BSR4kZDxk22L5IsZVsa7U8OvQnzj/wBqnh/3TutKkqgBQFA0AAAHgJ7na9VT6WgsC9yGbv8AkzwOGszIcRUHtVrML9iAcI+BPbJiigCwFgNAOU9RM9U65bLkkuhERInRERAEREAREQBERAERE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6" name="AutoShape 4" descr="data:image/jpeg;base64,/9j/4AAQSkZJRgABAQAAAQABAAD/2wCEAAkGBxQTEhUUExQWFBQXFhUXGBgYFxgaHBcXFxcXFxgYHBoYHCggGB8lHBQUITEhJSkrLi4uFx8zODMsNygtLiwBCgoKDg0OGxAQGiwmICQsLCwsLC8vLCwsLCwsLCwsLCwsLCwsLCwsLCwsLCwsLCwsLCwsLCwsLCwsLCwsLCwsLP/AABEIAO0A1QMBIgACEQEDEQH/xAAcAAEAAQUBAQAAAAAAAAAAAAAABgEDBAUHAgj/xABBEAACAQIDBQMKAwYGAwEBAAABAgADEQQhMQUGEkFRYXGBBxMiMkJSkaGx0SPB8BQkYnKCkjNDc6Ky4WPi8cJT/8QAGQEBAAMBAQAAAAAAAAAAAAAAAAIDBAEF/8QAJREAAwACAgEEAgMBAAAAAAAAAAECAxEhMRIEQVFxImEToeGx/9oADAMBAAIRAxEAPwDuMREAREQBES3XrKgLMQoHMwC5LdasqC7MFHUkD6yMbS3qNyKIsPeOvgOXjNBUxTs3EzFj1JP6EAmWI3korkOJu5bfNrTAqb3DlSPi1voDIuRfUyhpiASFt735U1H9RP5CUTe2pzRD4sPvI75legnoUwOQgEpo73D26RH8rX+RAm0wW3qNTINwno2Xz0+cgRQShWAdRic/2ftqrRsA3EvutmPDmJNNl7SSuvEuo1B1B/XOAZkREAREQBERAEREAREQBERAEREAREQCxjMWtJS7mwHzPQdTIZj9otXJZskF+Fe/6ntnre2pXVy9WmfMKbKykEKDbMjUXOptNTx3AINxBwBZ6AlBKiDoIlJ7M8mAUtErKQBaJWJwHkrMrZOMNKshBsCyq3aGYL+fymMZ42dhTXxdOkpyBFRyOSoQfmeEeMA6hEROgREQBERAEREAREQBERAEREAREQDxWpBlKsAykEEHQg6ics2nR/YsQ1FjekfSpt0VtFPdmPCdWkJ37woNamToyEd/Cf8A2nGDUIQRcZiepr1wZT/Dbh7NR85fSswHpAX7AftCBlCUMxTtFBqbd4I+ssvtqje3F8AT9BJaZzaM8ygmvbblD3xKDbCn1UqP3Ifqco8X8DaNnaeXYDWY2FxLsc6RUdrC/wAryuMwgeoGIKhRkvESL9T1PynfH5GypxAN+G5+nxm78n+GCVamd2KXJ6+kPvNPab3co/jN/pn/AJLIHSaREToEREAREQBERAEREAREQBERAEREASL79p6FF+jlf7l/9ZKJot9aV8I591kb/cB9CYBDxBlqk+k9kwCtpThEqBE6cPBQSs9GeTOAuLPNQyz+10wbGogPTiF/rLjmdGzyWm73Kb94b/Sb/kk0V5ttx3vim/0n/wCSTh0n0REAREQBERAEREAREQBERAEREAREQBNdvFS4sLWH/jY/AX/KbGW8RT4lZeoI+ItAOW07ALa9iOcuBpHcFjuByjk2zt2HnLmP2uVW6WOut8iCAQR/VJeL3wQVcckloC8xdo46nSP4jBb6DmfASJYXblUv6TkA5WGVpZ2tS4yX4jxAZ/Eam+vpfIy9YOOWVvNzwjaY7ei9xRQk+8R+Qkexles2dUvn71wPAaSgUrkKwA6Av9As88KamoT3KT82IlsxM9Fbp12W6Qm22ZiaqOOG7C2akkC3jkO+Y+DxKIout2vqByvexv1yHcfjfOMFwzc19UdeNjb/AHN015ztc+wngllLEBxcdSD2EaibjcQ/vR/03/5LIDsXHcNQ8kc6dDyP5SSbK2+mDq+eqAsnqNw6gM1uIDnbpMlw09I0TSa2ddiY+AxtOtTWpScOjC4ZTcH9dJkSsmIiIAiIgCIiAIiIAiIgCImHtPalHDpx16qUl6swF+wdT2CAZkTl+3/LBSS64Skap9+pdE7wvrN48M51t3fLG4u4q1mCH/LT0E7rDNv6iZfPp7ffBVWaUdv29v5gsLcPWDuPYp+m1+htkviROc7e8ruIqXXC01oL77Wd+8A+ivwac3ETRPp5XfJTWamSGjtA1X4uEkg3I682/OZ+0Kqut+KxCkFbWN7jXrmBNTukoavYkj0GIt1uPyvJDtLZlzciwsfSUXubi1xr1lVpTeic7qdmgwi3Yd8zNq4Rr8QFxa/Lpf6AnwmNVp+bqWvxAWzHOZmOerYXsgIyBK3sRa5Goyy65y/b1tFeuTW0j1Qv/d+UuNRdtKPD22f6s1p5W+nnSo/qt3ZQ1NffLH+XL4k3+U5saMjBYMMCzEgBrG1tbe8TaeceqCwQ3tqc88h17eLTlaecPhS1+HQa3y7/AMp6x+DKAXNySb2GWVtDz1+RjfPY9ujzhTNhvAf3b+z63ml/aOBpk7Y2gGoKgzPFc+F7CRqG6n7Oql4subn73V8BUuh4qTH06RPot2j3W7fjed93c3hoY2kKtBrjRlPrI3usOX0PKfME2Gw9s1sJVFWg/A41GqsPdYe0P0LSeXAr5XZzHlc/R9SRItuTvtRx6WFqddR6dIn/AHKfaX5jnJTPPqXL0zWmmtoRETh0REQBERAEREAivlE3q/YMNxIAa1QlKYOgNrlz1AHLqRPn7aW0atdzUrVGqOebG/gBoo7BlOoeXqg37o/sjzynsJ82QfkZyQzd6eV47XZlzN70VESl4mgpKys83lYBtN3anDiKZ7SPiD/1OhhpyzD1CrBhqCCJ0DZu0VdV5EjT7dZj9TPOzRgrjRY3kwy2WoBZuIAkc+Y+kwlxItxMgsTflzYsdRzvbum322L0W7OE/MD85rGZDSBItl26+HK+fWcxcydvhmrRr5BAxz96/wAmlz0xnwotuxL+HFnMclLtm1rm1gMxy1IlEKDRXP8AUB9FMu0V7MilWc3AOZN9Be40z1HhPFSiwzYannrz8eR+BnrBYmzGwtcdTysRr3RisQzC7HLTsH6+85obNVjDcyy5yl46ntmPVFpfJXRbiUvKywgXcLiXputSmxR1N1ZTYgzt/k/8oiYvhoYi1PE6A6LV7vdb+Hny6DhcAyrJiVrTJxbl8H1pE5J5PvKZ6uHxzdAlc/Jah/8A38es60DeedeNw9M2xapbRWIiQJCIiAIiIBzTy41+HD4e4uhrMGPT0DbwOfwnGK9LhNuR0+0775XsB53Zzm1/Nuj+F+A/J7+E4Bh31pMb68J7uXeJpwVopyzs8yk9EWyOv6zlLTd2Zeil4lSJS05oHqmcxNlRqldDz8JqTMvD1bjP9d8hXJJG5xG13ZOG5A5jUH85kIitTUFwOZuRl9Ph2zTCbNMLxKpB5advfIaSXHBLbb5MapS4XycC1jnfnnbIHSXkr31rZdnH9CAJZrYZgbZHn8DY625wA3u0h4of+TGOx0ZFFkVr5sLHUWzsbc+6W8djuMcIHCt7/rlMZ0A5g91/sPlMjE4hOHhVbZC5+H2+ZjQ2YJmNiGuZcqVMuz6933mKTnLoRXTKxEraTIlJWUiAJ0DyeeURsJw0MSS+G0Vsy1Hu5snZqOXSc/nl3A1PhI1CpaZKacvaPrLDYhaiq6MHRgCrKQQQdCCNZdnJfIJj3dcTTLE0080yqTkpc1OIjpewynWp5eSPCnJuivJbEREgSEREAt4mgtRGRwGVgVYHQgixE+Zd991nwWLek1/Ntd6L9V5Z+8ND8eYn09NDvpuzTx+HNJrK49Kk9s0fke46EdJOK0yNTtHzTTfjFj/iLr2//Z5Uy5tPAVaFV0deGtSYq69fuCLEHtE8lgw418f12TbivXBmud8lIgShmkoBWeRcG4nsyhkWkd2XqVcc8vmPuPnMwVr2sFP8rD6Gx+U1totI+BLyNk3GfYf+1j+U8im3uN/aR9Zr7dkR4fseRnlralR4gn4LeWKlccs+06fD7/CWBFpJSiLYYk5mUErAkjgMRaeKtZV1Nz0E6D3PNSqq6nw5/wDUwa+POgyHZLmztk18Q3DTRiewfU8vGVVkldFihvs8VsfyGX1jA7PrV24aaMxPQX8ezvnQdg+TZVs2Ia591fzb7fGTvBYGnRXhpIqL0A17SdSe+Z7ytl049dEQ3S3TxFBGD4h6S1OHjSk1mYLewLjT1jkOsmm621zgqgw1Z2OGqNahUYk+ac/5LsfZJzUnmSOk9SxjcKtVGpuOJWFiJU63wyfjro6RE59uLvTw1P2DE1A7rlQqk/4qj/LY/wD9FHx79egym4cvTJzSpbQiIkSQiIgEB8qO5v7VT/aKK/vFNcwNatMZ8PawzI8Rzy4Ix823EPUPrDoes+uZxTyt7m+Zc4uiv4NQ/iqB6lQ+1/Kx+Dd+VuOvZldz7nNnW2Y0PynkzxQbhPm29U+qfynsrY2Ph2zdjva0zNc+6ESl4lpWVi8pKwBEAysACVgD4dT95Zq4tV09I/L/ALnTn0Xgt5aq4hV7T2feYFfGs2V/ATY7G3bxOKP4aELzOij+o/T5SusqXRYsfya+vjicuXQTK2TsLEYk2poSOZ5DvJyE6RsHydUaVmrHzrdBkv3PyHZJlQoqihUUKo0AAAHgJmvLvsunHrog2wfJvTSzYhuNvdXIeLanwtJvhcKlNQtNVRRyUWEvSl5U6bLFKQlDMNtpJxcC+m17HhzC9pOglMXi6Q9BruWysoLH5aTrlrsJp9HnE7TUXVSGYdMwO86TWtiRUbgdyRcFlDWNj1tyl/GeasKKKC3NVW9uvF08ZawWy7GwXhHP88+c8v1jzznn+PeuNf6XYvCoarX7PG2MPRqU/MU1u4IZPN603GjcQ0+MmW4W9DVwcNifRxlEDi/8qcqi9e23Pvy1NDDqgsihR2TSb2oaaDF0jwV6BDIw5gkAqeoN9PvPWbV/j/f7MyTn8v6OxRMTZGNFehSrDSpTR+7iUG3ziZS8y4iIAlnF4ZKqNTqKGRwVZToQciJeiAfNe/m6bYKuaRuaTXai/Vb6H+JcgfA85HKL8Q4W9dfn2z6d3u3dp47DtRfJvWpvbNHGh7uRHMEz5q21sypQqtTccFam1iP++YIsQehmiL39lNSY3frKyqsHXiGo1H1E8gzbFeSM9TorFpVrDNjb9dJjVceB6o8TJ9dkEt9GUV5k2HbLFXGqPVFz1P2mvesznmTJFsPcfE4izEebQ+02Vx2DU/TtlVZkuixY/kj1XFM55mbnYe5+JxViF4U95sh8efhedN2FuRhsOASvnX6sMvBdPjeSUCZ6ybLpjREtg7gYehY1Pxn7RZfhz8fhJYiAAAAADQDICYe09sUcOL1XAPJdWPgPrIdtTfOrUutBfNr7xzb7D598rbb7JpJdEy2ltWlQW9VwvZqT3KMzK4HaS1grUrsjC/HoO6xzvkQRynJ64LG7ksW5k3z8Zsd2NsHD1fNs5WjUYXI9hsrN3cj2Z8pHyR06HX2ot+GmDVfoug720ErW2iq5D8Rz7K5nnl2aGVqYtEDcCljxWKoPaPM/eXMGpAuaYRjqAQfiZZSWtpEU3vlmJ+2cChTSIqtnwIL59SdPGZmHphRcJwlszpr3y8F+MrIto6k0zwlMDQa5nLU9s9GJgbY2tSwycdRrdFHrMegE4k2zvRkYvEpTQu7BVAuSZzLeTeF8U3Ct1ojQe9/E35DlMfbm26mKe7ejTHqoNB2nqe2XN3dhVsXVFKgtz7TH1UX3mPIfM8psx4lC8q7M15HXCPobdWh5vB4ZPdoUh/sEpNhhqXAir7qhfgLRPOb2zWi7EROHRERAEgXlT3O/a6Xn6K/vFIaD/NpjMr2sMyviOeU9idT09nGtnyI90bjGh9YfnGJr8OanXO86j5XdzvMucZRX8KofxVHsO3t/ysdejHtnJ6tA8Sr7BM14790Z7n2ZiFmc2FyZKtheT/EVrNV/CT+IZnuXX42kj8mvmLuhRRWHpKxGZXIEDpY9OsndenxCwJH67DOZKaemShbW0aLZW7OEwlrKGqcmexN+waDv+ckV5pdobUw+GvxtxP09Zuz+XxtIptPe6vWuKQ8ynX2j48vC0rpr3ZOeCa7V23Rw4/EccXujNj4cvG0hu1N8a1W4ojzS9dWP28PjNCKOd2JYnO5lwSt5PglosMt2uxLMfaOef3ii4UZ63z1Mu1VuO3Ud/KWeImzAZ6ESvewX3AI+kxnp8Sm4z5/ebHZGyatbJFuL6+yvZxfkJMdl7qU0sap843TRR4c/H4TqWwWtwdo1KlEpUVvw7BXIyZfdvzIt8LSUTFq4ymlkuL6BR15DL1ZicVSqOaqwGuQGV8jqc7eBmiYeuSDtexsExCklQQSNfmPqDLk1WIrUMKDUquATfM6t3KNTIVt7fGpWulG9Kn19th3j1e4fGTnF5P8AHoi8nivyJLvHvbToXSnapV6D1V/mI59g+U53jcW9ZzUqsWY/IdAOQ7JZRbkAAkk2AAuSToAOZ7J03czyWPUtVxt6aaiiMnb+cj1B2DPumj8MK2U7rI9EX3M3OrY9/R9Cgps9UjIfwqPabs0HPkD3rYOw6OEpClQThUanVmPvMeZmZg8KlJFp01CIosqqLADul6YsuZ39GmMakRESksEREAREQBERALWKwy1EanUUMjqVZToQRYgz5y363WbAYngNzSa7UXPNb+qT7y5A+B5z6Sml3u3dp47DtRfJvWpvbNHGjd3IjmCZOK0yNTtHzbhMU1KotVDZlII+x7CMvGde2ZtJK1FaqmykZ39kjUHuM5JtHAVKFV6NVeGohKsPzB5gixB6GZ+6mNRKwp1rmk50JPCHOSsR8j4dJr0rn6M+3L49zYbxYSn59qlP0lY3JsbBzmQDp2zXAToG1qtJ6bUFXjYjJUA9E8jfQWMgeJoNTYo4swyImPLOnvXBdFb4LRMpeZez9m1axtTUkddAO8yV7M3RppZqp84fd0UfmZBJsmRTZ+zatY2pqT1OijvMlmy90qaWNU+cbpoo/MyRU0CgBQABoALAeE9Sak4URQAAAABoBkJq9qNWL8CA8JW/EvXTM8v1rLm09u0KH+JUAPujNv7RnIjtTfx2uKCcA998z4DQfOacUVvaRVkqdabJAmBp0F48RUGt8zYX1NuZz5fKaTa+/Wq4Zf62H0X7/CQ7FYp6jcVR2qN1Y/QcpXB4WpWcU6SNUc6KgJPwGg7dJq/jTe7e/wDhnV6WoWjzicQ9RuOoxdjzbP8A+Ta7s7sYjHPw0EuoNmqNkid55n+EZyc7qeSVmIqY48K6+ZQ+kex3GncvxE6zgsHTootOki00UWCqAAPASrL6lLiSyMLfNEb3P3Ew+BAYDzte2dVhmOoQewPn1MlcRMFU6e2akklpCIicOiIiAIiIAiIgCIiAIiIBAfKpub+10v2iiv7xSXQa1aYzK9rDMjxHOcKYXE+s5xfytbm+Zc4ygv4Tn8VR7Dk+v/Kx16E9svxZNPRVkjaLW4O1VqUfNkAVKev8a8m7TyP/AHN5jdj0arh6icTAW1Nj3jnOQ4XGPRqCpTYqw5jt1GeRE3538xNrWpA9eE3+bW+UuvD5vclc5FK0zpiIFAAAAGgAsBMHH7aoUf8AEqqp6Xuf7RnOVY3buIq+vWcjoDwj4LYTXXkp9N8s48/wjoeP3/pjKjSZz1b0R8Mz9JGdpb04mtkanAvu0/R+ep+M0RabfYe7OKxZ/d6Duvv24UH9bZfDOXKIjkrd3Rq7y/gsLUrOKdJGqOdFUFj8By7dJ1PYHkcGTYyvf/x0ch3F2Fz4Ad86VsXYeHwicGHpLTXnYZt2sxzY9pMqv1UrrknOBvs5Xux5Iqj2fGv5tdfNUyCx7GfRe4X7xOqbF2Hh8InBh6S01521btZjmx7SZsYmO8tX2zROOZ6ERErJiIiAIiIAiIgCIiAIiIAiIgCIiAJaxWHWojI6hkYFWUi4IIsQZdiAfOnlF3KfAVOJbvhnPoOcyh9xz16Hn33kPE+t69FXUq6hlIsVYAgjoQdZo6e5GzwwcYOhxDT0Bb+3T5TTj9R4rlFFYd9Hzjs3ZdfEG1CjUqn+BSR4kZDxk22L5IsZVsa7U8OvQnzj/wBqnh/3TutKkqgBQFA0AAAHgJ7na9VT6WgsC9yGbv8AkzwOGszIcRUHtVrML9iAcI+BPbJiigCwFgNAOU9RM9U65bLkkuhERInRERAEREAREQBERAERE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246" name="Picture 6" descr="http://www.brash-scales.com/images/Dune%20right%20with%20beaker%20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2880320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93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3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0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403" tmFilter="0, 0; 0.125,0.2665; 0.25,0.4; 0.375,0.465; 0.5,0.5;  0.625,0.535; 0.75,0.6; 0.875,0.7335; 1,1">
                                          <p:stCondLst>
                                            <p:cond delay="340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701" tmFilter="0, 0; 0.125,0.2665; 0.25,0.4; 0.375,0.465; 0.5,0.5;  0.625,0.535; 0.75,0.6; 0.875,0.7335; 1,1">
                                          <p:stCondLst>
                                            <p:cond delay="67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41" tmFilter="0, 0; 0.125,0.2665; 0.25,0.4; 0.375,0.465; 0.5,0.5;  0.625,0.535; 0.75,0.6; 0.875,0.7335; 1,1">
                                          <p:stCondLst>
                                            <p:cond delay="848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3">
                                          <p:stCondLst>
                                            <p:cond delay="3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51" decel="50000">
                                          <p:stCondLst>
                                            <p:cond delay="34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3">
                                          <p:stCondLst>
                                            <p:cond delay="67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51" decel="50000">
                                          <p:stCondLst>
                                            <p:cond delay="685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3">
                                          <p:stCondLst>
                                            <p:cond delay="841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51" decel="50000">
                                          <p:stCondLst>
                                            <p:cond delay="85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3">
                                          <p:stCondLst>
                                            <p:cond delay="92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51" decel="50000">
                                          <p:stCondLst>
                                            <p:cond delay="93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14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875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875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79296" cy="1143000"/>
          </a:xfrm>
        </p:spPr>
        <p:txBody>
          <a:bodyPr>
            <a:noAutofit/>
          </a:bodyPr>
          <a:lstStyle/>
          <a:p>
            <a:r>
              <a:rPr lang="en-IE" sz="4800" b="1" i="1" dirty="0" err="1" smtClean="0">
                <a:solidFill>
                  <a:srgbClr val="FF0066"/>
                </a:solidFill>
              </a:rPr>
              <a:t>Dlús</a:t>
            </a:r>
            <a:r>
              <a:rPr lang="en-IE" sz="4800" b="1" i="1" dirty="0" smtClean="0">
                <a:solidFill>
                  <a:srgbClr val="FF0066"/>
                </a:solidFill>
              </a:rPr>
              <a:t> </a:t>
            </a:r>
            <a:r>
              <a:rPr lang="en-IE" sz="4800" b="1" i="1" dirty="0" err="1" smtClean="0">
                <a:solidFill>
                  <a:srgbClr val="FF0066"/>
                </a:solidFill>
              </a:rPr>
              <a:t>deochanna</a:t>
            </a:r>
            <a:r>
              <a:rPr lang="en-IE" sz="4800" b="1" i="1" dirty="0" smtClean="0">
                <a:solidFill>
                  <a:srgbClr val="FF0066"/>
                </a:solidFill>
              </a:rPr>
              <a:t> </a:t>
            </a:r>
            <a:r>
              <a:rPr lang="en-IE" sz="4800" b="1" i="1" dirty="0" err="1" smtClean="0">
                <a:solidFill>
                  <a:srgbClr val="FF0066"/>
                </a:solidFill>
              </a:rPr>
              <a:t>coipeacha</a:t>
            </a:r>
            <a:r>
              <a:rPr lang="en-IE" sz="4800" b="1" i="1" dirty="0" smtClean="0">
                <a:solidFill>
                  <a:srgbClr val="FF0066"/>
                </a:solidFill>
              </a:rPr>
              <a:t> (fizzy)</a:t>
            </a:r>
            <a:endParaRPr lang="en-IE" sz="4800" b="1" i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/>
          <a:lstStyle/>
          <a:p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b="1" dirty="0" err="1">
                <a:solidFill>
                  <a:srgbClr val="FF0000"/>
                </a:solidFill>
              </a:rPr>
              <a:t>Dlús</a:t>
            </a:r>
            <a:r>
              <a:rPr lang="en-IE" dirty="0"/>
              <a:t> </a:t>
            </a:r>
            <a:r>
              <a:rPr lang="en-IE" dirty="0" err="1"/>
              <a:t>níos</a:t>
            </a:r>
            <a:r>
              <a:rPr lang="en-IE" dirty="0"/>
              <a:t> </a:t>
            </a:r>
            <a:r>
              <a:rPr lang="en-IE" dirty="0" smtClean="0"/>
              <a:t>________ </a:t>
            </a:r>
            <a:r>
              <a:rPr lang="en-IE" dirty="0"/>
              <a:t>ag an </a:t>
            </a:r>
            <a:r>
              <a:rPr lang="en-IE" dirty="0" err="1" smtClean="0"/>
              <a:t>DietCoke</a:t>
            </a:r>
            <a:r>
              <a:rPr lang="en-IE" dirty="0" smtClean="0"/>
              <a:t> </a:t>
            </a:r>
            <a:r>
              <a:rPr lang="en-IE" dirty="0" err="1" smtClean="0"/>
              <a:t>ná</a:t>
            </a:r>
            <a:r>
              <a:rPr lang="en-IE" dirty="0" smtClean="0"/>
              <a:t> an </a:t>
            </a:r>
            <a:r>
              <a:rPr lang="en-IE" dirty="0" err="1" smtClean="0"/>
              <a:t>tuisce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Tá</a:t>
            </a:r>
            <a:r>
              <a:rPr lang="en-IE" dirty="0" smtClean="0"/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Dlús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_______ ag an Coke </a:t>
            </a:r>
            <a:r>
              <a:rPr lang="en-IE" dirty="0" err="1" smtClean="0"/>
              <a:t>ná</a:t>
            </a:r>
            <a:r>
              <a:rPr lang="en-IE" dirty="0" smtClean="0"/>
              <a:t> </a:t>
            </a:r>
            <a:r>
              <a:rPr lang="en-IE" dirty="0"/>
              <a:t>an </a:t>
            </a:r>
            <a:r>
              <a:rPr lang="en-IE" dirty="0" err="1"/>
              <a:t>tuisce</a:t>
            </a:r>
            <a:r>
              <a:rPr lang="en-IE" dirty="0"/>
              <a:t>.</a:t>
            </a:r>
          </a:p>
          <a:p>
            <a:endParaRPr lang="en-IE" dirty="0"/>
          </a:p>
        </p:txBody>
      </p:sp>
      <p:pic>
        <p:nvPicPr>
          <p:cNvPr id="4" name="Picture 2" descr="http://1.bp.blogspot.com/_iI6A_WjwxQg/TNDemjjynfI/AAAAAAAAABY/kGRVL2AOFog/s1600/PIC0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44824"/>
            <a:ext cx="43924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56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35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16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66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3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3363" tmFilter="0, 0; 0.125,0.2665; 0.25,0.4; 0.375,0.465; 0.5,0.5;  0.625,0.535; 0.75,0.6; 0.875,0.7335; 1,1">
                                          <p:stCondLst>
                                            <p:cond delay="133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81" tmFilter="0, 0; 0.125,0.2665; 0.25,0.4; 0.375,0.465; 0.5,0.5;  0.625,0.535; 0.75,0.6; 0.875,0.7335; 1,1">
                                          <p:stCondLst>
                                            <p:cond delay="26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01" tmFilter="0, 0; 0.125,0.2665; 0.25,0.4; 0.375,0.465; 0.5,0.5;  0.625,0.535; 0.75,0.6; 0.875,0.7335; 1,1">
                                          <p:stCondLst>
                                            <p:cond delay="3332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523">
                                          <p:stCondLst>
                                            <p:cond delay="1308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341" decel="50000">
                                          <p:stCondLst>
                                            <p:cond delay="136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523">
                                          <p:stCondLst>
                                            <p:cond delay="264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341" decel="50000">
                                          <p:stCondLst>
                                            <p:cond delay="2692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523">
                                          <p:stCondLst>
                                            <p:cond delay="330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341" decel="50000">
                                          <p:stCondLst>
                                            <p:cond delay="335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523">
                                          <p:stCondLst>
                                            <p:cond delay="363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341" decel="50000">
                                          <p:stCondLst>
                                            <p:cond delay="3690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l"/>
            <a:r>
              <a:rPr lang="en-IE" b="1" u="sng" dirty="0" err="1" smtClean="0">
                <a:solidFill>
                  <a:srgbClr val="FF0000"/>
                </a:solidFill>
              </a:rPr>
              <a:t>Mais</a:t>
            </a:r>
            <a:r>
              <a:rPr lang="en-IE" b="1" u="sng" dirty="0" smtClean="0">
                <a:solidFill>
                  <a:srgbClr val="FF0000"/>
                </a:solidFill>
              </a:rPr>
              <a:t> (Mass)</a:t>
            </a:r>
            <a:endParaRPr lang="en-IE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1436931"/>
            <a:ext cx="5688633" cy="4713387"/>
          </a:xfrm>
        </p:spPr>
        <p:txBody>
          <a:bodyPr>
            <a:normAutofit/>
          </a:bodyPr>
          <a:lstStyle/>
          <a:p>
            <a:r>
              <a:rPr lang="en-IE" dirty="0" smtClean="0"/>
              <a:t>An focal </a:t>
            </a:r>
            <a:r>
              <a:rPr lang="en-IE" dirty="0" err="1" smtClean="0"/>
              <a:t>ceart</a:t>
            </a:r>
            <a:r>
              <a:rPr lang="en-IE" dirty="0" smtClean="0"/>
              <a:t> </a:t>
            </a:r>
            <a:r>
              <a:rPr lang="en-IE" dirty="0" err="1" smtClean="0"/>
              <a:t>Eolaíochta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cur </a:t>
            </a:r>
            <a:r>
              <a:rPr lang="en-IE" dirty="0" err="1" smtClean="0"/>
              <a:t>síos</a:t>
            </a:r>
            <a:r>
              <a:rPr lang="en-IE" dirty="0" smtClean="0"/>
              <a:t> a </a:t>
            </a:r>
            <a:r>
              <a:rPr lang="en-IE" dirty="0" err="1" smtClean="0"/>
              <a:t>dheanamh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 MHÉID (g) is </a:t>
            </a:r>
            <a:r>
              <a:rPr lang="en-IE" dirty="0" err="1" smtClean="0"/>
              <a:t>atá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corp</a:t>
            </a:r>
            <a:r>
              <a:rPr lang="en-IE" dirty="0" smtClean="0"/>
              <a:t> </a:t>
            </a:r>
            <a:r>
              <a:rPr lang="en-IE" dirty="0" err="1" smtClean="0"/>
              <a:t>ná</a:t>
            </a:r>
            <a:r>
              <a:rPr lang="en-IE" dirty="0" smtClean="0"/>
              <a:t> </a:t>
            </a:r>
            <a:r>
              <a:rPr lang="en-IE" b="1" dirty="0" smtClean="0">
                <a:solidFill>
                  <a:srgbClr val="FF0000"/>
                </a:solidFill>
              </a:rPr>
              <a:t>MAIS</a:t>
            </a:r>
            <a:r>
              <a:rPr lang="en-IE" dirty="0" smtClean="0"/>
              <a:t>.</a:t>
            </a:r>
          </a:p>
          <a:p>
            <a:pPr marL="0" indent="0">
              <a:buNone/>
            </a:pPr>
            <a:r>
              <a:rPr lang="en-IE" b="1" u="sng" dirty="0" smtClean="0">
                <a:solidFill>
                  <a:srgbClr val="00B050"/>
                </a:solidFill>
              </a:rPr>
              <a:t>MAIS= an </a:t>
            </a:r>
            <a:r>
              <a:rPr lang="en-IE" b="1" u="sng" dirty="0" err="1" smtClean="0">
                <a:solidFill>
                  <a:srgbClr val="00B050"/>
                </a:solidFill>
              </a:rPr>
              <a:t>méid</a:t>
            </a:r>
            <a:r>
              <a:rPr lang="en-IE" b="1" u="sng" dirty="0" smtClean="0">
                <a:solidFill>
                  <a:srgbClr val="00B050"/>
                </a:solidFill>
              </a:rPr>
              <a:t> </a:t>
            </a:r>
            <a:r>
              <a:rPr lang="en-IE" b="1" u="sng" dirty="0" err="1" smtClean="0">
                <a:solidFill>
                  <a:srgbClr val="00B050"/>
                </a:solidFill>
              </a:rPr>
              <a:t>damhna</a:t>
            </a:r>
            <a:r>
              <a:rPr lang="en-IE" b="1" u="sng" dirty="0" smtClean="0">
                <a:solidFill>
                  <a:srgbClr val="00B050"/>
                </a:solidFill>
              </a:rPr>
              <a:t> </a:t>
            </a:r>
            <a:r>
              <a:rPr lang="en-IE" b="1" u="sng" dirty="0" err="1" smtClean="0">
                <a:solidFill>
                  <a:srgbClr val="00B050"/>
                </a:solidFill>
              </a:rPr>
              <a:t>i</a:t>
            </a:r>
            <a:r>
              <a:rPr lang="en-IE" b="1" u="sng" dirty="0" smtClean="0">
                <a:solidFill>
                  <a:srgbClr val="00B050"/>
                </a:solidFill>
              </a:rPr>
              <a:t> </a:t>
            </a:r>
            <a:r>
              <a:rPr lang="en-IE" b="1" u="sng" dirty="0" err="1" smtClean="0">
                <a:solidFill>
                  <a:srgbClr val="00B050"/>
                </a:solidFill>
              </a:rPr>
              <a:t>rud</a:t>
            </a:r>
            <a:r>
              <a:rPr lang="en-IE" b="1" u="sng" dirty="0" smtClean="0">
                <a:solidFill>
                  <a:srgbClr val="00B050"/>
                </a:solidFill>
              </a:rPr>
              <a:t>. </a:t>
            </a:r>
            <a:r>
              <a:rPr lang="en-IE" u="sng" dirty="0">
                <a:solidFill>
                  <a:srgbClr val="00B050"/>
                </a:solidFill>
              </a:rPr>
              <a:t> </a:t>
            </a:r>
            <a:endParaRPr lang="en-IE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E" dirty="0" err="1" smtClean="0"/>
              <a:t>Aonad</a:t>
            </a:r>
            <a:r>
              <a:rPr lang="en-IE" dirty="0" smtClean="0"/>
              <a:t> </a:t>
            </a:r>
            <a:r>
              <a:rPr lang="en-IE" dirty="0" err="1" smtClean="0"/>
              <a:t>Tomhas</a:t>
            </a:r>
            <a:r>
              <a:rPr lang="en-IE" dirty="0" smtClean="0"/>
              <a:t>: </a:t>
            </a:r>
            <a:r>
              <a:rPr lang="en-IE" b="1" dirty="0" smtClean="0">
                <a:solidFill>
                  <a:srgbClr val="CC0066"/>
                </a:solidFill>
              </a:rPr>
              <a:t>g/kg.</a:t>
            </a:r>
          </a:p>
          <a:p>
            <a:pPr marL="0" indent="0">
              <a:buNone/>
            </a:pPr>
            <a:r>
              <a:rPr lang="en-IE" dirty="0" err="1" smtClean="0"/>
              <a:t>Treallamh</a:t>
            </a:r>
            <a:r>
              <a:rPr lang="en-IE" dirty="0" smtClean="0"/>
              <a:t> : </a:t>
            </a:r>
            <a:r>
              <a:rPr lang="en-IE" b="1" dirty="0" err="1" smtClean="0">
                <a:solidFill>
                  <a:srgbClr val="CC0066"/>
                </a:solidFill>
              </a:rPr>
              <a:t>Meá</a:t>
            </a:r>
            <a:r>
              <a:rPr lang="en-IE" b="1" dirty="0" smtClean="0">
                <a:solidFill>
                  <a:srgbClr val="CC0066"/>
                </a:solidFill>
              </a:rPr>
              <a:t> </a:t>
            </a:r>
            <a:r>
              <a:rPr lang="en-IE" b="1" dirty="0" err="1" smtClean="0">
                <a:solidFill>
                  <a:srgbClr val="CC0066"/>
                </a:solidFill>
              </a:rPr>
              <a:t>Leictrónach</a:t>
            </a:r>
            <a:r>
              <a:rPr lang="en-IE" b="1" dirty="0" smtClean="0">
                <a:solidFill>
                  <a:srgbClr val="CC0066"/>
                </a:solidFill>
              </a:rPr>
              <a:t>.</a:t>
            </a:r>
          </a:p>
          <a:p>
            <a:pPr marL="0" indent="0">
              <a:buNone/>
            </a:pPr>
            <a:endParaRPr lang="en-IE" b="1" dirty="0">
              <a:solidFill>
                <a:srgbClr val="CC0066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5148064" y="260648"/>
            <a:ext cx="3744416" cy="20882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i="1" dirty="0" smtClean="0"/>
              <a:t>‘</a:t>
            </a:r>
            <a:r>
              <a:rPr lang="en-IE" sz="2000" i="1" dirty="0" err="1" smtClean="0"/>
              <a:t>Faigh</a:t>
            </a:r>
            <a:r>
              <a:rPr lang="en-IE" sz="2000" i="1" dirty="0" smtClean="0"/>
              <a:t> </a:t>
            </a:r>
            <a:r>
              <a:rPr lang="en-IE" sz="2000" i="1" dirty="0" err="1" smtClean="0"/>
              <a:t>méachan</a:t>
            </a:r>
            <a:r>
              <a:rPr lang="en-IE" sz="2000" i="1" dirty="0" smtClean="0"/>
              <a:t> 250g </a:t>
            </a:r>
            <a:r>
              <a:rPr lang="en-IE" sz="2000" i="1" dirty="0" err="1" smtClean="0"/>
              <a:t>plúr</a:t>
            </a:r>
            <a:r>
              <a:rPr lang="en-IE" sz="2000" i="1" dirty="0" smtClean="0"/>
              <a:t>….</a:t>
            </a:r>
          </a:p>
          <a:p>
            <a:r>
              <a:rPr lang="en-IE" sz="2000" i="1" dirty="0" err="1" smtClean="0"/>
              <a:t>Sé</a:t>
            </a:r>
            <a:r>
              <a:rPr lang="en-IE" sz="2000" i="1" dirty="0" smtClean="0"/>
              <a:t> </a:t>
            </a:r>
            <a:r>
              <a:rPr lang="en-IE" sz="2000" i="1" dirty="0" err="1" smtClean="0"/>
              <a:t>mo</a:t>
            </a:r>
            <a:r>
              <a:rPr lang="en-IE" sz="2000" i="1" dirty="0" smtClean="0"/>
              <a:t> </a:t>
            </a:r>
            <a:r>
              <a:rPr lang="en-IE" sz="2000" i="1" dirty="0" err="1" smtClean="0"/>
              <a:t>mhéachan</a:t>
            </a:r>
            <a:r>
              <a:rPr lang="en-IE" sz="2000" i="1" dirty="0" smtClean="0"/>
              <a:t> </a:t>
            </a:r>
            <a:r>
              <a:rPr lang="en-IE" sz="2000" i="1" dirty="0" err="1" smtClean="0"/>
              <a:t>ná</a:t>
            </a:r>
            <a:r>
              <a:rPr lang="en-IE" sz="2000" i="1" dirty="0" smtClean="0"/>
              <a:t> 130lbs……’</a:t>
            </a:r>
          </a:p>
        </p:txBody>
      </p:sp>
      <p:pic>
        <p:nvPicPr>
          <p:cNvPr id="2053" name="Picture 5" descr="http://www.factfixx.com/wp-content/uploads/2011/11/emc2-Albert-Einstein-19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082" y="564735"/>
            <a:ext cx="2578380" cy="181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12976"/>
            <a:ext cx="291730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672" y="580526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hlinkClick r:id="rId4"/>
              </a:rPr>
              <a:t>https://</a:t>
            </a:r>
            <a:r>
              <a:rPr lang="en-IE" dirty="0" smtClean="0">
                <a:hlinkClick r:id="rId4"/>
              </a:rPr>
              <a:t>www.youtube.com/watch?v=SegMt7sa42E&amp;index=12&amp;list=PL6rkTpJCao_Q0-n0hTVGAOLUHIbdioq7y</a:t>
            </a:r>
            <a:r>
              <a:rPr lang="en-IE" dirty="0" smtClean="0"/>
              <a:t>   </a:t>
            </a:r>
            <a:r>
              <a:rPr lang="en-IE" dirty="0" err="1" smtClean="0"/>
              <a:t>mais</a:t>
            </a:r>
            <a:r>
              <a:rPr lang="en-IE" dirty="0" smtClean="0"/>
              <a:t> vs </a:t>
            </a:r>
            <a:r>
              <a:rPr lang="en-IE" dirty="0" err="1" smtClean="0"/>
              <a:t>méachan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6" name="Right Arrow 5"/>
          <p:cNvSpPr/>
          <p:nvPr/>
        </p:nvSpPr>
        <p:spPr>
          <a:xfrm rot="20545245">
            <a:off x="5034878" y="4609962"/>
            <a:ext cx="1008112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77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err="1" smtClean="0">
                <a:solidFill>
                  <a:srgbClr val="00B050"/>
                </a:solidFill>
              </a:rPr>
              <a:t>Conas</a:t>
            </a:r>
            <a:r>
              <a:rPr lang="en-IE" b="1" dirty="0" smtClean="0">
                <a:solidFill>
                  <a:srgbClr val="00B050"/>
                </a:solidFill>
              </a:rPr>
              <a:t> MAIS </a:t>
            </a:r>
            <a:r>
              <a:rPr lang="en-IE" b="1" dirty="0" err="1" smtClean="0">
                <a:solidFill>
                  <a:srgbClr val="00B050"/>
                </a:solidFill>
              </a:rPr>
              <a:t>corp</a:t>
            </a:r>
            <a:r>
              <a:rPr lang="en-IE" b="1" dirty="0" smtClean="0">
                <a:solidFill>
                  <a:srgbClr val="00B050"/>
                </a:solidFill>
              </a:rPr>
              <a:t> a </a:t>
            </a:r>
            <a:r>
              <a:rPr lang="en-IE" b="1" dirty="0" err="1" smtClean="0">
                <a:solidFill>
                  <a:srgbClr val="00B050"/>
                </a:solidFill>
              </a:rPr>
              <a:t>aimsiú</a:t>
            </a:r>
            <a:endParaRPr lang="en-IE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412388"/>
            <a:ext cx="648072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600" b="1" i="1" u="sng" dirty="0" err="1" smtClean="0">
                <a:solidFill>
                  <a:srgbClr val="CC0066"/>
                </a:solidFill>
              </a:rPr>
              <a:t>Conas</a:t>
            </a:r>
            <a:r>
              <a:rPr lang="en-IE" sz="3600" b="1" i="1" u="sng" dirty="0" smtClean="0">
                <a:solidFill>
                  <a:srgbClr val="CC0066"/>
                </a:solidFill>
              </a:rPr>
              <a:t> </a:t>
            </a:r>
            <a:r>
              <a:rPr lang="en-IE" sz="3600" b="1" i="1" u="sng" dirty="0" err="1">
                <a:solidFill>
                  <a:srgbClr val="CC0066"/>
                </a:solidFill>
              </a:rPr>
              <a:t>meá</a:t>
            </a:r>
            <a:r>
              <a:rPr lang="en-IE" sz="3600" b="1" i="1" u="sng" dirty="0">
                <a:solidFill>
                  <a:srgbClr val="CC0066"/>
                </a:solidFill>
              </a:rPr>
              <a:t> </a:t>
            </a:r>
            <a:r>
              <a:rPr lang="en-IE" sz="3600" b="1" i="1" u="sng" dirty="0" err="1">
                <a:solidFill>
                  <a:srgbClr val="CC0066"/>
                </a:solidFill>
              </a:rPr>
              <a:t>leictreonach</a:t>
            </a:r>
            <a:r>
              <a:rPr lang="en-IE" sz="3600" b="1" i="1" u="sng" dirty="0">
                <a:solidFill>
                  <a:srgbClr val="CC0066"/>
                </a:solidFill>
              </a:rPr>
              <a:t> a </a:t>
            </a:r>
            <a:r>
              <a:rPr lang="en-IE" sz="3600" b="1" i="1" u="sng" dirty="0" err="1">
                <a:solidFill>
                  <a:srgbClr val="CC0066"/>
                </a:solidFill>
              </a:rPr>
              <a:t>úsáid</a:t>
            </a:r>
            <a:r>
              <a:rPr lang="en-IE" sz="3600" b="1" i="1" u="sng" dirty="0">
                <a:solidFill>
                  <a:srgbClr val="CC0066"/>
                </a:solidFill>
              </a:rPr>
              <a:t>:</a:t>
            </a:r>
          </a:p>
          <a:p>
            <a:r>
              <a:rPr lang="en-IE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800" dirty="0" err="1"/>
              <a:t>Cuir</a:t>
            </a:r>
            <a:r>
              <a:rPr lang="en-IE" sz="2800" dirty="0"/>
              <a:t> an </a:t>
            </a:r>
            <a:r>
              <a:rPr lang="en-IE" sz="2800" dirty="0" err="1"/>
              <a:t>meá</a:t>
            </a:r>
            <a:r>
              <a:rPr lang="en-IE" sz="2800" dirty="0"/>
              <a:t> </a:t>
            </a:r>
            <a:r>
              <a:rPr lang="en-IE" sz="2800" dirty="0" err="1"/>
              <a:t>ar</a:t>
            </a:r>
            <a:r>
              <a:rPr lang="en-IE" sz="2800" dirty="0"/>
              <a:t> </a:t>
            </a:r>
            <a:r>
              <a:rPr lang="en-IE" sz="2800" dirty="0" err="1"/>
              <a:t>siúl</a:t>
            </a:r>
            <a:endParaRPr lang="en-IE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800" dirty="0" err="1"/>
              <a:t>Cinntigh</a:t>
            </a:r>
            <a:r>
              <a:rPr lang="en-IE" sz="2800" dirty="0"/>
              <a:t> go </a:t>
            </a:r>
            <a:r>
              <a:rPr lang="en-IE" sz="2800" dirty="0" err="1"/>
              <a:t>bhfuil</a:t>
            </a:r>
            <a:r>
              <a:rPr lang="en-IE" sz="2800" dirty="0"/>
              <a:t> 0 </a:t>
            </a:r>
            <a:r>
              <a:rPr lang="en-IE" sz="2800" dirty="0" err="1"/>
              <a:t>ar</a:t>
            </a:r>
            <a:r>
              <a:rPr lang="en-IE" sz="2800" dirty="0"/>
              <a:t> an </a:t>
            </a:r>
            <a:r>
              <a:rPr lang="en-IE" sz="2800" dirty="0" err="1"/>
              <a:t>scála</a:t>
            </a:r>
            <a:endParaRPr lang="en-IE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800" dirty="0" err="1"/>
              <a:t>Cuir</a:t>
            </a:r>
            <a:r>
              <a:rPr lang="en-IE" sz="2800" dirty="0"/>
              <a:t> an </a:t>
            </a:r>
            <a:r>
              <a:rPr lang="en-IE" sz="2800" dirty="0" err="1"/>
              <a:t>rud</a:t>
            </a:r>
            <a:r>
              <a:rPr lang="en-IE" sz="2800" dirty="0"/>
              <a:t> </a:t>
            </a:r>
            <a:r>
              <a:rPr lang="en-IE" sz="2800" dirty="0" err="1"/>
              <a:t>ar</a:t>
            </a:r>
            <a:r>
              <a:rPr lang="en-IE" sz="2800" dirty="0"/>
              <a:t> an </a:t>
            </a:r>
            <a:r>
              <a:rPr lang="en-IE" sz="2800" dirty="0" err="1"/>
              <a:t>bpanna</a:t>
            </a:r>
            <a:endParaRPr lang="en-IE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800" dirty="0" err="1"/>
              <a:t>Léigh</a:t>
            </a:r>
            <a:r>
              <a:rPr lang="en-IE" sz="2800" dirty="0"/>
              <a:t> an </a:t>
            </a:r>
            <a:r>
              <a:rPr lang="en-IE" sz="2800" dirty="0" err="1"/>
              <a:t>mais</a:t>
            </a:r>
            <a:r>
              <a:rPr lang="en-IE" sz="2800" dirty="0"/>
              <a:t> </a:t>
            </a:r>
            <a:r>
              <a:rPr lang="en-IE" sz="2800" dirty="0" err="1"/>
              <a:t>ar</a:t>
            </a:r>
            <a:r>
              <a:rPr lang="en-IE" sz="2800" dirty="0"/>
              <a:t> an </a:t>
            </a:r>
            <a:r>
              <a:rPr lang="en-IE" sz="2800" dirty="0" err="1"/>
              <a:t>scála</a:t>
            </a:r>
            <a:endParaRPr lang="en-IE" sz="2800" dirty="0"/>
          </a:p>
          <a:p>
            <a:r>
              <a:rPr lang="en-US" sz="2400" dirty="0"/>
              <a:t> </a:t>
            </a:r>
            <a:endParaRPr lang="en-IE" sz="2400" dirty="0"/>
          </a:p>
          <a:p>
            <a:r>
              <a:rPr lang="en-IE" sz="2400" b="1" dirty="0" smtClean="0">
                <a:solidFill>
                  <a:srgbClr val="0070C0"/>
                </a:solidFill>
              </a:rPr>
              <a:t>1 </a:t>
            </a:r>
            <a:r>
              <a:rPr lang="en-IE" sz="2400" b="1" dirty="0">
                <a:solidFill>
                  <a:srgbClr val="0070C0"/>
                </a:solidFill>
              </a:rPr>
              <a:t>kg = 1000g</a:t>
            </a:r>
          </a:p>
          <a:p>
            <a:r>
              <a:rPr lang="en-IE" sz="2400" b="1" dirty="0">
                <a:solidFill>
                  <a:srgbClr val="0070C0"/>
                </a:solidFill>
              </a:rPr>
              <a:t>1  g = 1000mg (</a:t>
            </a:r>
            <a:r>
              <a:rPr lang="en-IE" sz="2400" b="1" dirty="0" err="1">
                <a:solidFill>
                  <a:srgbClr val="0070C0"/>
                </a:solidFill>
              </a:rPr>
              <a:t>milleagram</a:t>
            </a:r>
            <a:r>
              <a:rPr lang="en-IE" sz="2400" b="1" dirty="0">
                <a:solidFill>
                  <a:srgbClr val="0070C0"/>
                </a:solidFill>
              </a:rPr>
              <a:t>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04864"/>
            <a:ext cx="3384376" cy="355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8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>
                <a:solidFill>
                  <a:srgbClr val="00B050"/>
                </a:solidFill>
              </a:rPr>
              <a:t>Mais</a:t>
            </a:r>
            <a:r>
              <a:rPr lang="en-IE" dirty="0" smtClean="0">
                <a:solidFill>
                  <a:srgbClr val="00B050"/>
                </a:solidFill>
              </a:rPr>
              <a:t> </a:t>
            </a:r>
            <a:r>
              <a:rPr lang="en-IE" dirty="0" err="1" smtClean="0">
                <a:solidFill>
                  <a:srgbClr val="00B050"/>
                </a:solidFill>
              </a:rPr>
              <a:t>rudaí</a:t>
            </a:r>
            <a:r>
              <a:rPr lang="en-IE" dirty="0" smtClean="0">
                <a:solidFill>
                  <a:srgbClr val="00B050"/>
                </a:solidFill>
              </a:rPr>
              <a:t> </a:t>
            </a:r>
            <a:r>
              <a:rPr lang="en-IE" dirty="0" err="1" smtClean="0">
                <a:solidFill>
                  <a:srgbClr val="00B050"/>
                </a:solidFill>
              </a:rPr>
              <a:t>éagsúla</a:t>
            </a:r>
            <a:r>
              <a:rPr lang="en-IE" dirty="0" smtClean="0">
                <a:solidFill>
                  <a:srgbClr val="00B050"/>
                </a:solidFill>
              </a:rPr>
              <a:t> a </a:t>
            </a:r>
            <a:r>
              <a:rPr lang="en-IE" dirty="0" err="1" smtClean="0">
                <a:solidFill>
                  <a:srgbClr val="00B050"/>
                </a:solidFill>
              </a:rPr>
              <a:t>thomhas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 b="1" dirty="0" err="1" smtClean="0"/>
              <a:t>Trealamh</a:t>
            </a:r>
            <a:r>
              <a:rPr lang="en-IE" b="1" dirty="0"/>
              <a:t>:</a:t>
            </a:r>
            <a:r>
              <a:rPr lang="en-IE" dirty="0"/>
              <a:t> 	</a:t>
            </a:r>
            <a:r>
              <a:rPr lang="en-IE" dirty="0" err="1" smtClean="0">
                <a:solidFill>
                  <a:srgbClr val="CC0066"/>
                </a:solidFill>
              </a:rPr>
              <a:t>Eascra</a:t>
            </a:r>
            <a:r>
              <a:rPr lang="en-IE" dirty="0">
                <a:solidFill>
                  <a:srgbClr val="CC0066"/>
                </a:solidFill>
              </a:rPr>
              <a:t>, </a:t>
            </a:r>
            <a:r>
              <a:rPr lang="en-IE" dirty="0" err="1">
                <a:solidFill>
                  <a:srgbClr val="CC0066"/>
                </a:solidFill>
              </a:rPr>
              <a:t>B</a:t>
            </a:r>
            <a:r>
              <a:rPr lang="en-IE" dirty="0" err="1" smtClean="0">
                <a:solidFill>
                  <a:srgbClr val="CC0066"/>
                </a:solidFill>
              </a:rPr>
              <a:t>alún</a:t>
            </a:r>
            <a:r>
              <a:rPr lang="en-IE" dirty="0">
                <a:solidFill>
                  <a:srgbClr val="CC0066"/>
                </a:solidFill>
              </a:rPr>
              <a:t>, </a:t>
            </a:r>
            <a:r>
              <a:rPr lang="en-IE" dirty="0" err="1" smtClean="0">
                <a:solidFill>
                  <a:srgbClr val="CC0066"/>
                </a:solidFill>
              </a:rPr>
              <a:t>Meá</a:t>
            </a:r>
            <a:r>
              <a:rPr lang="en-IE" dirty="0">
                <a:solidFill>
                  <a:srgbClr val="CC0066"/>
                </a:solidFill>
              </a:rPr>
              <a:t>, </a:t>
            </a:r>
            <a:r>
              <a:rPr lang="en-IE" dirty="0" err="1" smtClean="0">
                <a:solidFill>
                  <a:srgbClr val="CC0066"/>
                </a:solidFill>
              </a:rPr>
              <a:t>Uisce</a:t>
            </a:r>
            <a:endParaRPr lang="en-IE" dirty="0">
              <a:solidFill>
                <a:srgbClr val="CC0066"/>
              </a:solidFill>
            </a:endParaRPr>
          </a:p>
          <a:p>
            <a:pPr marL="0" indent="0">
              <a:buNone/>
            </a:pPr>
            <a:r>
              <a:rPr lang="en-IE" b="1" dirty="0" err="1" smtClean="0"/>
              <a:t>Modh</a:t>
            </a:r>
            <a:r>
              <a:rPr lang="en-IE" b="1" dirty="0" smtClean="0"/>
              <a:t>: </a:t>
            </a:r>
          </a:p>
          <a:p>
            <a:r>
              <a:rPr lang="en-IE" dirty="0" err="1" smtClean="0"/>
              <a:t>Cuir</a:t>
            </a:r>
            <a:r>
              <a:rPr lang="en-IE" dirty="0" smtClean="0"/>
              <a:t> </a:t>
            </a:r>
            <a:r>
              <a:rPr lang="en-IE" dirty="0"/>
              <a:t>an </a:t>
            </a:r>
            <a:r>
              <a:rPr lang="en-IE" dirty="0" err="1"/>
              <a:t>eascra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an </a:t>
            </a:r>
            <a:r>
              <a:rPr lang="en-IE" dirty="0" err="1"/>
              <a:t>meá</a:t>
            </a:r>
            <a:endParaRPr lang="en-IE" dirty="0"/>
          </a:p>
          <a:p>
            <a:pPr lvl="0"/>
            <a:r>
              <a:rPr lang="en-IE" dirty="0" err="1"/>
              <a:t>Tomhais</a:t>
            </a:r>
            <a:r>
              <a:rPr lang="en-IE" dirty="0"/>
              <a:t> </a:t>
            </a:r>
            <a:r>
              <a:rPr lang="en-IE" dirty="0" err="1"/>
              <a:t>mais</a:t>
            </a:r>
            <a:r>
              <a:rPr lang="en-IE" dirty="0"/>
              <a:t> an </a:t>
            </a:r>
            <a:r>
              <a:rPr lang="en-IE" dirty="0" err="1"/>
              <a:t>eascra</a:t>
            </a:r>
            <a:endParaRPr lang="en-IE" dirty="0"/>
          </a:p>
          <a:p>
            <a:pPr lvl="0"/>
            <a:r>
              <a:rPr lang="en-IE" dirty="0" err="1"/>
              <a:t>Cuir</a:t>
            </a:r>
            <a:r>
              <a:rPr lang="en-IE" dirty="0"/>
              <a:t> </a:t>
            </a:r>
            <a:r>
              <a:rPr lang="en-IE" dirty="0">
                <a:solidFill>
                  <a:srgbClr val="0070C0"/>
                </a:solidFill>
              </a:rPr>
              <a:t>100cm3 </a:t>
            </a:r>
            <a:r>
              <a:rPr lang="en-IE" dirty="0" err="1">
                <a:solidFill>
                  <a:srgbClr val="0070C0"/>
                </a:solidFill>
              </a:rPr>
              <a:t>d’uisce</a:t>
            </a:r>
            <a:r>
              <a:rPr lang="en-IE" dirty="0">
                <a:solidFill>
                  <a:srgbClr val="0070C0"/>
                </a:solidFill>
              </a:rPr>
              <a:t> </a:t>
            </a:r>
            <a:r>
              <a:rPr lang="en-IE" dirty="0"/>
              <a:t>san </a:t>
            </a:r>
            <a:r>
              <a:rPr lang="en-IE" dirty="0" err="1"/>
              <a:t>eascra</a:t>
            </a:r>
            <a:r>
              <a:rPr lang="en-IE" dirty="0"/>
              <a:t> </a:t>
            </a:r>
            <a:r>
              <a:rPr lang="en-IE" dirty="0" smtClean="0"/>
              <a:t>&amp;</a:t>
            </a:r>
          </a:p>
          <a:p>
            <a:pPr marL="0" lvl="0" indent="0">
              <a:buNone/>
            </a:pPr>
            <a:r>
              <a:rPr lang="en-IE" dirty="0" smtClean="0"/>
              <a:t> </a:t>
            </a:r>
            <a:r>
              <a:rPr lang="en-IE" dirty="0" err="1"/>
              <a:t>tomhais</a:t>
            </a:r>
            <a:r>
              <a:rPr lang="en-IE" dirty="0"/>
              <a:t> an </a:t>
            </a:r>
            <a:r>
              <a:rPr lang="en-IE" dirty="0" err="1"/>
              <a:t>mais</a:t>
            </a:r>
            <a:r>
              <a:rPr lang="en-IE" dirty="0"/>
              <a:t> </a:t>
            </a:r>
            <a:r>
              <a:rPr lang="en-IE" dirty="0" err="1"/>
              <a:t>arís</a:t>
            </a:r>
            <a:endParaRPr lang="en-IE" dirty="0"/>
          </a:p>
          <a:p>
            <a:pPr lvl="0"/>
            <a:r>
              <a:rPr lang="en-IE" dirty="0" err="1"/>
              <a:t>Cuir</a:t>
            </a:r>
            <a:r>
              <a:rPr lang="en-IE" dirty="0"/>
              <a:t> an </a:t>
            </a:r>
            <a:r>
              <a:rPr lang="en-IE" dirty="0" err="1"/>
              <a:t>balún</a:t>
            </a:r>
            <a:r>
              <a:rPr lang="en-IE" dirty="0"/>
              <a:t> </a:t>
            </a:r>
            <a:r>
              <a:rPr lang="en-IE" dirty="0" err="1"/>
              <a:t>folamh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an </a:t>
            </a:r>
            <a:r>
              <a:rPr lang="en-IE" dirty="0" err="1"/>
              <a:t>meá</a:t>
            </a:r>
            <a:r>
              <a:rPr lang="en-IE" dirty="0"/>
              <a:t> </a:t>
            </a:r>
            <a:r>
              <a:rPr lang="en-IE" dirty="0" smtClean="0"/>
              <a:t>&amp; </a:t>
            </a:r>
            <a:r>
              <a:rPr lang="en-IE" dirty="0" err="1"/>
              <a:t>léigh</a:t>
            </a:r>
            <a:r>
              <a:rPr lang="en-IE" dirty="0"/>
              <a:t> an </a:t>
            </a:r>
            <a:r>
              <a:rPr lang="en-IE" dirty="0" err="1"/>
              <a:t>mais</a:t>
            </a:r>
            <a:endParaRPr lang="en-IE" dirty="0"/>
          </a:p>
          <a:p>
            <a:pPr lvl="0"/>
            <a:r>
              <a:rPr lang="en-IE" dirty="0" err="1"/>
              <a:t>Líon</a:t>
            </a:r>
            <a:r>
              <a:rPr lang="en-IE" dirty="0"/>
              <a:t> an </a:t>
            </a:r>
            <a:r>
              <a:rPr lang="en-IE" dirty="0" err="1"/>
              <a:t>balún</a:t>
            </a:r>
            <a:r>
              <a:rPr lang="en-IE" dirty="0"/>
              <a:t> le h-</a:t>
            </a:r>
            <a:r>
              <a:rPr lang="en-IE" dirty="0" err="1"/>
              <a:t>aer</a:t>
            </a:r>
            <a:r>
              <a:rPr lang="en-IE" dirty="0"/>
              <a:t>. </a:t>
            </a:r>
            <a:r>
              <a:rPr lang="en-IE" dirty="0" err="1"/>
              <a:t>Cuir</a:t>
            </a:r>
            <a:r>
              <a:rPr lang="en-IE" dirty="0"/>
              <a:t> é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ais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an </a:t>
            </a:r>
            <a:r>
              <a:rPr lang="en-IE" dirty="0" err="1"/>
              <a:t>meá</a:t>
            </a:r>
            <a:r>
              <a:rPr lang="en-IE" dirty="0"/>
              <a:t> </a:t>
            </a:r>
            <a:r>
              <a:rPr lang="en-IE" dirty="0" smtClean="0"/>
              <a:t>&amp; </a:t>
            </a:r>
            <a:r>
              <a:rPr lang="en-IE" dirty="0" err="1"/>
              <a:t>léigh</a:t>
            </a:r>
            <a:r>
              <a:rPr lang="en-IE" dirty="0"/>
              <a:t> an </a:t>
            </a:r>
            <a:r>
              <a:rPr lang="en-IE" dirty="0" err="1"/>
              <a:t>mais</a:t>
            </a:r>
            <a:r>
              <a:rPr lang="en-IE" dirty="0"/>
              <a:t> </a:t>
            </a:r>
            <a:r>
              <a:rPr lang="en-IE" dirty="0" err="1"/>
              <a:t>arís</a:t>
            </a:r>
            <a:r>
              <a:rPr lang="en-IE" dirty="0"/>
              <a:t>.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311" y="1412776"/>
            <a:ext cx="2304256" cy="2419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9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err="1" smtClean="0">
                <a:solidFill>
                  <a:srgbClr val="0070C0"/>
                </a:solidFill>
              </a:rPr>
              <a:t>Torthaí</a:t>
            </a:r>
            <a:endParaRPr lang="en-IE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052736"/>
            <a:ext cx="763284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/>
              <a:t> </a:t>
            </a:r>
          </a:p>
          <a:p>
            <a:r>
              <a:rPr lang="en-IE" sz="2800" dirty="0" err="1"/>
              <a:t>Mais</a:t>
            </a:r>
            <a:r>
              <a:rPr lang="en-IE" sz="2800" dirty="0"/>
              <a:t> an </a:t>
            </a:r>
            <a:r>
              <a:rPr lang="en-IE" sz="2800" dirty="0" err="1" smtClean="0"/>
              <a:t>easca</a:t>
            </a:r>
            <a:r>
              <a:rPr lang="en-IE" sz="2800" dirty="0" smtClean="0"/>
              <a:t> </a:t>
            </a:r>
            <a:r>
              <a:rPr lang="en-IE" sz="2800" dirty="0" err="1"/>
              <a:t>gan</a:t>
            </a:r>
            <a:r>
              <a:rPr lang="en-IE" sz="2800" dirty="0"/>
              <a:t> </a:t>
            </a:r>
            <a:r>
              <a:rPr lang="en-IE" sz="2800" dirty="0" err="1"/>
              <a:t>uisce</a:t>
            </a:r>
            <a:r>
              <a:rPr lang="en-IE" sz="2800" dirty="0"/>
              <a:t>:	</a:t>
            </a:r>
            <a:r>
              <a:rPr lang="en-IE" sz="2800" dirty="0" smtClean="0"/>
              <a:t> ________</a:t>
            </a:r>
            <a:endParaRPr lang="en-IE" sz="2800" dirty="0"/>
          </a:p>
          <a:p>
            <a:r>
              <a:rPr lang="en-IE" sz="2800" dirty="0" err="1"/>
              <a:t>Mais</a:t>
            </a:r>
            <a:r>
              <a:rPr lang="en-IE" sz="2800" dirty="0"/>
              <a:t> an </a:t>
            </a:r>
            <a:r>
              <a:rPr lang="en-IE" sz="2800" dirty="0" err="1"/>
              <a:t>eascra</a:t>
            </a:r>
            <a:r>
              <a:rPr lang="en-IE" sz="2800" dirty="0"/>
              <a:t> </a:t>
            </a:r>
            <a:r>
              <a:rPr lang="en-IE" sz="2800" dirty="0" err="1"/>
              <a:t>agus</a:t>
            </a:r>
            <a:r>
              <a:rPr lang="en-IE" sz="2800" dirty="0"/>
              <a:t> </a:t>
            </a:r>
            <a:r>
              <a:rPr lang="en-IE" sz="2800" dirty="0" err="1" smtClean="0"/>
              <a:t>uisce</a:t>
            </a:r>
            <a:r>
              <a:rPr lang="en-IE" sz="2800" dirty="0" smtClean="0"/>
              <a:t>: _______</a:t>
            </a:r>
            <a:endParaRPr lang="en-IE" sz="2800" dirty="0"/>
          </a:p>
          <a:p>
            <a:r>
              <a:rPr lang="en-IE" sz="2800" dirty="0" err="1"/>
              <a:t>Mais</a:t>
            </a:r>
            <a:r>
              <a:rPr lang="en-IE" sz="2800" dirty="0"/>
              <a:t> an </a:t>
            </a:r>
            <a:r>
              <a:rPr lang="en-IE" sz="2800" dirty="0" err="1"/>
              <a:t>bhalúin</a:t>
            </a:r>
            <a:r>
              <a:rPr lang="en-IE" sz="2800" dirty="0"/>
              <a:t> </a:t>
            </a:r>
            <a:r>
              <a:rPr lang="en-IE" sz="2800" dirty="0" err="1" smtClean="0"/>
              <a:t>fholaimh</a:t>
            </a:r>
            <a:r>
              <a:rPr lang="en-IE" sz="2800" dirty="0" smtClean="0"/>
              <a:t>:________</a:t>
            </a:r>
            <a:endParaRPr lang="en-IE" sz="2800" dirty="0"/>
          </a:p>
          <a:p>
            <a:r>
              <a:rPr lang="en-IE" sz="2800" dirty="0" err="1"/>
              <a:t>Mais</a:t>
            </a:r>
            <a:r>
              <a:rPr lang="en-IE" sz="2800" dirty="0"/>
              <a:t> an </a:t>
            </a:r>
            <a:r>
              <a:rPr lang="en-IE" sz="2800" dirty="0" err="1"/>
              <a:t>bhalúin</a:t>
            </a:r>
            <a:r>
              <a:rPr lang="en-IE" sz="2800" dirty="0"/>
              <a:t> le </a:t>
            </a:r>
            <a:r>
              <a:rPr lang="en-IE" sz="2800" dirty="0" err="1" smtClean="0"/>
              <a:t>haer</a:t>
            </a:r>
            <a:r>
              <a:rPr lang="en-IE" sz="2800" dirty="0" smtClean="0"/>
              <a:t>: ________</a:t>
            </a:r>
            <a:endParaRPr lang="en-IE" sz="2800" dirty="0"/>
          </a:p>
          <a:p>
            <a:r>
              <a:rPr lang="en-IE" sz="2800" dirty="0"/>
              <a:t> </a:t>
            </a:r>
          </a:p>
          <a:p>
            <a:r>
              <a:rPr lang="en-IE" sz="2800" b="1" dirty="0" err="1">
                <a:solidFill>
                  <a:srgbClr val="0070C0"/>
                </a:solidFill>
              </a:rPr>
              <a:t>Conclúid</a:t>
            </a:r>
            <a:r>
              <a:rPr lang="en-IE" sz="2800" b="1" dirty="0">
                <a:solidFill>
                  <a:srgbClr val="0070C0"/>
                </a:solidFill>
              </a:rPr>
              <a:t>:</a:t>
            </a:r>
            <a:endParaRPr lang="en-IE" sz="2800" dirty="0">
              <a:solidFill>
                <a:srgbClr val="0070C0"/>
              </a:solidFill>
            </a:endParaRPr>
          </a:p>
          <a:p>
            <a:r>
              <a:rPr lang="en-IE" sz="2800" dirty="0" err="1"/>
              <a:t>Mais</a:t>
            </a:r>
            <a:r>
              <a:rPr lang="en-IE" sz="2800" dirty="0"/>
              <a:t> an </a:t>
            </a:r>
            <a:r>
              <a:rPr lang="en-IE" sz="2800" dirty="0" err="1"/>
              <a:t>uisce</a:t>
            </a:r>
            <a:r>
              <a:rPr lang="en-IE" sz="2800" dirty="0"/>
              <a:t> = </a:t>
            </a:r>
          </a:p>
          <a:p>
            <a:r>
              <a:rPr lang="en-IE" sz="2800" dirty="0"/>
              <a:t> </a:t>
            </a:r>
          </a:p>
          <a:p>
            <a:r>
              <a:rPr lang="en-IE" sz="2800" dirty="0" smtClean="0">
                <a:solidFill>
                  <a:srgbClr val="CC0066"/>
                </a:solidFill>
              </a:rPr>
              <a:t>???</a:t>
            </a:r>
            <a:r>
              <a:rPr lang="en-IE" sz="2800" dirty="0" err="1" smtClean="0">
                <a:solidFill>
                  <a:srgbClr val="CC0066"/>
                </a:solidFill>
              </a:rPr>
              <a:t>Cén</a:t>
            </a:r>
            <a:r>
              <a:rPr lang="en-IE" sz="2800" dirty="0" smtClean="0">
                <a:solidFill>
                  <a:srgbClr val="CC0066"/>
                </a:solidFill>
              </a:rPr>
              <a:t> </a:t>
            </a:r>
            <a:r>
              <a:rPr lang="en-IE" sz="2800" dirty="0" err="1">
                <a:solidFill>
                  <a:srgbClr val="CC0066"/>
                </a:solidFill>
              </a:rPr>
              <a:t>fáth</a:t>
            </a:r>
            <a:r>
              <a:rPr lang="en-IE" sz="2800" dirty="0">
                <a:solidFill>
                  <a:srgbClr val="CC0066"/>
                </a:solidFill>
              </a:rPr>
              <a:t> go </a:t>
            </a:r>
            <a:r>
              <a:rPr lang="en-IE" sz="2800" dirty="0" err="1">
                <a:solidFill>
                  <a:srgbClr val="CC0066"/>
                </a:solidFill>
              </a:rPr>
              <a:t>bhfuil</a:t>
            </a:r>
            <a:r>
              <a:rPr lang="en-IE" sz="2800" dirty="0">
                <a:solidFill>
                  <a:srgbClr val="CC0066"/>
                </a:solidFill>
              </a:rPr>
              <a:t> </a:t>
            </a:r>
            <a:r>
              <a:rPr lang="en-IE" sz="2800" dirty="0" err="1">
                <a:solidFill>
                  <a:srgbClr val="CC0066"/>
                </a:solidFill>
              </a:rPr>
              <a:t>difríocht</a:t>
            </a:r>
            <a:r>
              <a:rPr lang="en-IE" sz="2800" dirty="0">
                <a:solidFill>
                  <a:srgbClr val="CC0066"/>
                </a:solidFill>
              </a:rPr>
              <a:t> </a:t>
            </a:r>
            <a:r>
              <a:rPr lang="en-IE" sz="2800" dirty="0" err="1">
                <a:solidFill>
                  <a:srgbClr val="CC0066"/>
                </a:solidFill>
              </a:rPr>
              <a:t>idir</a:t>
            </a:r>
            <a:r>
              <a:rPr lang="en-IE" sz="2800" dirty="0">
                <a:solidFill>
                  <a:srgbClr val="CC0066"/>
                </a:solidFill>
              </a:rPr>
              <a:t> </a:t>
            </a:r>
            <a:r>
              <a:rPr lang="en-IE" sz="2800" dirty="0" err="1">
                <a:solidFill>
                  <a:srgbClr val="CC0066"/>
                </a:solidFill>
              </a:rPr>
              <a:t>mais</a:t>
            </a:r>
            <a:r>
              <a:rPr lang="en-IE" sz="2800" dirty="0">
                <a:solidFill>
                  <a:srgbClr val="CC0066"/>
                </a:solidFill>
              </a:rPr>
              <a:t> an </a:t>
            </a:r>
            <a:r>
              <a:rPr lang="en-IE" sz="2800" dirty="0" err="1">
                <a:solidFill>
                  <a:srgbClr val="CC0066"/>
                </a:solidFill>
              </a:rPr>
              <a:t>bhalúin</a:t>
            </a:r>
            <a:r>
              <a:rPr lang="en-IE" sz="2800" dirty="0">
                <a:solidFill>
                  <a:srgbClr val="CC0066"/>
                </a:solidFill>
              </a:rPr>
              <a:t> </a:t>
            </a:r>
            <a:r>
              <a:rPr lang="en-IE" sz="2800" dirty="0" err="1">
                <a:solidFill>
                  <a:srgbClr val="CC0066"/>
                </a:solidFill>
              </a:rPr>
              <a:t>fholaimh</a:t>
            </a:r>
            <a:r>
              <a:rPr lang="en-IE" sz="2800" dirty="0">
                <a:solidFill>
                  <a:srgbClr val="CC0066"/>
                </a:solidFill>
              </a:rPr>
              <a:t> </a:t>
            </a:r>
            <a:r>
              <a:rPr lang="en-IE" sz="2800" dirty="0" err="1">
                <a:solidFill>
                  <a:srgbClr val="CC0066"/>
                </a:solidFill>
              </a:rPr>
              <a:t>agus</a:t>
            </a:r>
            <a:r>
              <a:rPr lang="en-IE" sz="2800" dirty="0">
                <a:solidFill>
                  <a:srgbClr val="CC0066"/>
                </a:solidFill>
              </a:rPr>
              <a:t> </a:t>
            </a:r>
            <a:r>
              <a:rPr lang="en-IE" sz="2800" dirty="0" err="1">
                <a:solidFill>
                  <a:srgbClr val="CC0066"/>
                </a:solidFill>
              </a:rPr>
              <a:t>mais</a:t>
            </a:r>
            <a:r>
              <a:rPr lang="en-IE" sz="2800" dirty="0">
                <a:solidFill>
                  <a:srgbClr val="CC0066"/>
                </a:solidFill>
              </a:rPr>
              <a:t> an </a:t>
            </a:r>
            <a:r>
              <a:rPr lang="en-IE" sz="2800" dirty="0" err="1">
                <a:solidFill>
                  <a:srgbClr val="CC0066"/>
                </a:solidFill>
              </a:rPr>
              <a:t>bhalúin</a:t>
            </a:r>
            <a:r>
              <a:rPr lang="en-IE" sz="2800" dirty="0">
                <a:solidFill>
                  <a:srgbClr val="CC0066"/>
                </a:solidFill>
              </a:rPr>
              <a:t> le </a:t>
            </a:r>
            <a:r>
              <a:rPr lang="en-IE" sz="2800" dirty="0" err="1">
                <a:solidFill>
                  <a:srgbClr val="CC0066"/>
                </a:solidFill>
              </a:rPr>
              <a:t>haer</a:t>
            </a:r>
            <a:r>
              <a:rPr lang="en-IE" sz="2800" dirty="0" smtClean="0">
                <a:solidFill>
                  <a:srgbClr val="CC0066"/>
                </a:solidFill>
              </a:rPr>
              <a:t>????</a:t>
            </a:r>
            <a:endParaRPr lang="en-IE" dirty="0">
              <a:solidFill>
                <a:srgbClr val="CC0066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40443"/>
            <a:ext cx="2952328" cy="300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err="1" smtClean="0">
                <a:solidFill>
                  <a:srgbClr val="FF0066"/>
                </a:solidFill>
              </a:rPr>
              <a:t>Dlús</a:t>
            </a:r>
            <a:r>
              <a:rPr lang="en-IE" b="1" u="sng" dirty="0" smtClean="0">
                <a:solidFill>
                  <a:srgbClr val="FF0066"/>
                </a:solidFill>
              </a:rPr>
              <a:t> (density)</a:t>
            </a:r>
            <a:endParaRPr lang="en-IE" b="1" u="sng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3816424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b="1" u="sng" dirty="0" err="1" smtClean="0">
                <a:solidFill>
                  <a:srgbClr val="FF0066"/>
                </a:solidFill>
              </a:rPr>
              <a:t>Sainmhíniú</a:t>
            </a:r>
            <a:r>
              <a:rPr lang="en-IE" b="1" u="sng" dirty="0" smtClean="0">
                <a:solidFill>
                  <a:srgbClr val="FF0066"/>
                </a:solidFill>
              </a:rPr>
              <a:t>: </a:t>
            </a:r>
          </a:p>
          <a:p>
            <a:pPr marL="0" indent="0">
              <a:buNone/>
            </a:pPr>
            <a:r>
              <a:rPr lang="en-IE" b="1" u="sng" dirty="0" smtClean="0">
                <a:solidFill>
                  <a:srgbClr val="FF0066"/>
                </a:solidFill>
              </a:rPr>
              <a:t>An </a:t>
            </a:r>
            <a:r>
              <a:rPr lang="en-IE" b="1" u="sng" dirty="0" err="1" smtClean="0">
                <a:solidFill>
                  <a:srgbClr val="FF0066"/>
                </a:solidFill>
              </a:rPr>
              <a:t>méid</a:t>
            </a:r>
            <a:r>
              <a:rPr lang="en-IE" b="1" u="sng" dirty="0" smtClean="0">
                <a:solidFill>
                  <a:srgbClr val="FF0066"/>
                </a:solidFill>
              </a:rPr>
              <a:t> </a:t>
            </a:r>
            <a:r>
              <a:rPr lang="en-IE" b="1" u="sng" dirty="0" err="1" smtClean="0">
                <a:solidFill>
                  <a:srgbClr val="FF0066"/>
                </a:solidFill>
              </a:rPr>
              <a:t>mais</a:t>
            </a:r>
            <a:r>
              <a:rPr lang="en-IE" b="1" u="sng" dirty="0" smtClean="0">
                <a:solidFill>
                  <a:srgbClr val="FF0066"/>
                </a:solidFill>
              </a:rPr>
              <a:t> </a:t>
            </a:r>
            <a:r>
              <a:rPr lang="en-IE" b="1" u="sng" dirty="0" err="1" smtClean="0">
                <a:solidFill>
                  <a:srgbClr val="FF0066"/>
                </a:solidFill>
              </a:rPr>
              <a:t>i</a:t>
            </a:r>
            <a:r>
              <a:rPr lang="en-IE" b="1" u="sng" dirty="0" smtClean="0">
                <a:solidFill>
                  <a:srgbClr val="FF0066"/>
                </a:solidFill>
              </a:rPr>
              <a:t> </a:t>
            </a:r>
            <a:r>
              <a:rPr lang="en-IE" b="1" u="sng" dirty="0" err="1" smtClean="0">
                <a:solidFill>
                  <a:srgbClr val="FF0066"/>
                </a:solidFill>
              </a:rPr>
              <a:t>corp</a:t>
            </a:r>
            <a:r>
              <a:rPr lang="en-IE" b="1" u="sng" dirty="0" smtClean="0">
                <a:solidFill>
                  <a:srgbClr val="FF0066"/>
                </a:solidFill>
              </a:rPr>
              <a:t> </a:t>
            </a:r>
            <a:r>
              <a:rPr lang="en-IE" b="1" u="sng" dirty="0" err="1" smtClean="0">
                <a:solidFill>
                  <a:srgbClr val="FF0066"/>
                </a:solidFill>
              </a:rPr>
              <a:t>i</a:t>
            </a:r>
            <a:r>
              <a:rPr lang="en-IE" b="1" u="sng" dirty="0" smtClean="0">
                <a:solidFill>
                  <a:srgbClr val="FF0066"/>
                </a:solidFill>
              </a:rPr>
              <a:t> </a:t>
            </a:r>
            <a:r>
              <a:rPr lang="en-IE" b="1" u="sng" dirty="0" err="1" smtClean="0">
                <a:solidFill>
                  <a:srgbClr val="FF0066"/>
                </a:solidFill>
              </a:rPr>
              <a:t>ngach</a:t>
            </a:r>
            <a:r>
              <a:rPr lang="en-IE" b="1" u="sng" dirty="0" smtClean="0">
                <a:solidFill>
                  <a:srgbClr val="FF0066"/>
                </a:solidFill>
              </a:rPr>
              <a:t> 1cm</a:t>
            </a:r>
            <a:r>
              <a:rPr lang="en-IE" b="1" u="sng" dirty="0" smtClean="0">
                <a:solidFill>
                  <a:srgbClr val="FF0066"/>
                </a:solidFill>
                <a:latin typeface="Calibri"/>
              </a:rPr>
              <a:t>³.</a:t>
            </a:r>
          </a:p>
          <a:p>
            <a:pPr marL="0" indent="0">
              <a:buNone/>
            </a:pPr>
            <a:r>
              <a:rPr lang="en-IE" dirty="0" err="1" smtClean="0"/>
              <a:t>Aonad</a:t>
            </a:r>
            <a:r>
              <a:rPr lang="en-IE" dirty="0" smtClean="0"/>
              <a:t> </a:t>
            </a:r>
            <a:r>
              <a:rPr lang="en-IE" dirty="0" err="1" smtClean="0"/>
              <a:t>tomhas</a:t>
            </a:r>
            <a:r>
              <a:rPr lang="en-IE" dirty="0" smtClean="0"/>
              <a:t>:             	</a:t>
            </a:r>
            <a:r>
              <a:rPr lang="en-IE" b="1" dirty="0" smtClean="0">
                <a:solidFill>
                  <a:srgbClr val="00B050"/>
                </a:solidFill>
              </a:rPr>
              <a:t>g/cm</a:t>
            </a:r>
            <a:r>
              <a:rPr lang="en-IE" b="1" dirty="0" smtClean="0">
                <a:solidFill>
                  <a:srgbClr val="00B050"/>
                </a:solidFill>
                <a:latin typeface="Calibri"/>
              </a:rPr>
              <a:t>³</a:t>
            </a:r>
            <a:endParaRPr lang="en-IE" b="1" dirty="0">
              <a:solidFill>
                <a:srgbClr val="00B050"/>
              </a:solidFill>
            </a:endParaRPr>
          </a:p>
        </p:txBody>
      </p:sp>
      <p:pic>
        <p:nvPicPr>
          <p:cNvPr id="4100" name="Picture 4" descr="https://encrypted-tbn0.gstatic.com/images?q=tbn:ANd9GcQ4bulbSExZ4n5QxpFl8O7XbrtcqMGk8FT3ioy6DfCiynHSypzVz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31077"/>
            <a:ext cx="3168352" cy="269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1.gstatic.com/images?q=tbn:ANd9GcQyDbneBF-44P3UkNUAuUpxGXlYKnmhHsdknwsc6rtW2z-nQ3g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98" y="3068960"/>
            <a:ext cx="293175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4"/>
          <p:cNvSpPr/>
          <p:nvPr/>
        </p:nvSpPr>
        <p:spPr>
          <a:xfrm>
            <a:off x="596130" y="3933056"/>
            <a:ext cx="511256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err="1"/>
              <a:t>Cén</a:t>
            </a:r>
            <a:r>
              <a:rPr lang="en-IE" sz="2400" dirty="0"/>
              <a:t> </a:t>
            </a:r>
            <a:r>
              <a:rPr lang="en-IE" sz="2400" dirty="0" err="1" smtClean="0"/>
              <a:t>tsubstáint</a:t>
            </a:r>
            <a:r>
              <a:rPr lang="en-IE" sz="2400" dirty="0" smtClean="0"/>
              <a:t> </a:t>
            </a:r>
            <a:r>
              <a:rPr lang="en-IE" sz="2400" dirty="0" err="1" smtClean="0"/>
              <a:t>atá</a:t>
            </a:r>
            <a:r>
              <a:rPr lang="en-IE" sz="2400" dirty="0" smtClean="0"/>
              <a:t> </a:t>
            </a:r>
            <a:r>
              <a:rPr lang="en-IE" sz="2400" dirty="0" err="1" smtClean="0"/>
              <a:t>níos</a:t>
            </a:r>
            <a:r>
              <a:rPr lang="en-IE" sz="2400" dirty="0" smtClean="0"/>
              <a:t> </a:t>
            </a:r>
            <a:r>
              <a:rPr lang="en-IE" sz="2400" dirty="0" err="1" smtClean="0"/>
              <a:t>troma</a:t>
            </a:r>
            <a:r>
              <a:rPr lang="en-IE" sz="2400" dirty="0" smtClean="0"/>
              <a:t>, </a:t>
            </a:r>
            <a:r>
              <a:rPr lang="en-IE" sz="2400" dirty="0"/>
              <a:t>100kg </a:t>
            </a:r>
            <a:r>
              <a:rPr lang="en-IE" sz="2400" dirty="0" smtClean="0"/>
              <a:t>do </a:t>
            </a:r>
            <a:r>
              <a:rPr lang="en-IE" sz="2400" dirty="0" err="1" smtClean="0"/>
              <a:t>chleití</a:t>
            </a:r>
            <a:r>
              <a:rPr lang="en-IE" sz="2400" dirty="0" smtClean="0"/>
              <a:t> </a:t>
            </a:r>
            <a:r>
              <a:rPr lang="en-IE" sz="2400" dirty="0" err="1"/>
              <a:t>nó</a:t>
            </a:r>
            <a:r>
              <a:rPr lang="en-IE" sz="2400" dirty="0"/>
              <a:t> 100kg </a:t>
            </a:r>
            <a:r>
              <a:rPr lang="en-IE" sz="2400" dirty="0" err="1" smtClean="0"/>
              <a:t>d’Ór</a:t>
            </a:r>
            <a:r>
              <a:rPr lang="en-IE" sz="24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609329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>
                <a:hlinkClick r:id="rId4"/>
              </a:rPr>
              <a:t>https</a:t>
            </a:r>
            <a:r>
              <a:rPr lang="en-IE">
                <a:hlinkClick r:id="rId4"/>
              </a:rPr>
              <a:t>://</a:t>
            </a:r>
            <a:r>
              <a:rPr lang="en-IE" smtClean="0">
                <a:hlinkClick r:id="rId4"/>
              </a:rPr>
              <a:t>www.youtube.com/watch?v=zlkpZZW29b0</a:t>
            </a:r>
            <a:endParaRPr lang="en-IE" smtClean="0"/>
          </a:p>
          <a:p>
            <a:endParaRPr lang="en-IE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402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n-IE" b="1" u="sng" dirty="0" err="1" smtClean="0">
                <a:solidFill>
                  <a:srgbClr val="00B050"/>
                </a:solidFill>
              </a:rPr>
              <a:t>Foirmle</a:t>
            </a:r>
            <a:r>
              <a:rPr lang="en-IE" b="1" u="sng" dirty="0" smtClean="0">
                <a:solidFill>
                  <a:srgbClr val="00B050"/>
                </a:solidFill>
              </a:rPr>
              <a:t> </a:t>
            </a:r>
            <a:r>
              <a:rPr lang="en-IE" b="1" u="sng" dirty="0" err="1" smtClean="0">
                <a:solidFill>
                  <a:srgbClr val="00B050"/>
                </a:solidFill>
              </a:rPr>
              <a:t>chun</a:t>
            </a:r>
            <a:r>
              <a:rPr lang="en-IE" b="1" u="sng" dirty="0" smtClean="0">
                <a:solidFill>
                  <a:srgbClr val="00B050"/>
                </a:solidFill>
              </a:rPr>
              <a:t> DLÚS a </a:t>
            </a:r>
            <a:r>
              <a:rPr lang="en-IE" b="1" u="sng" dirty="0" err="1" smtClean="0">
                <a:solidFill>
                  <a:srgbClr val="00B050"/>
                </a:solidFill>
              </a:rPr>
              <a:t>aimsiú</a:t>
            </a:r>
            <a:r>
              <a:rPr lang="en-IE" b="1" u="sng" dirty="0" smtClean="0">
                <a:solidFill>
                  <a:srgbClr val="00B050"/>
                </a:solidFill>
              </a:rPr>
              <a:t>:</a:t>
            </a:r>
            <a:endParaRPr lang="en-IE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64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="1" dirty="0" smtClean="0">
                <a:solidFill>
                  <a:srgbClr val="CC0066"/>
                </a:solidFill>
              </a:rPr>
              <a:t>	</a:t>
            </a:r>
            <a:endParaRPr lang="en-IE" b="1" dirty="0">
              <a:solidFill>
                <a:srgbClr val="CC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1949875"/>
            <a:ext cx="5104273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400" b="1" dirty="0" err="1" smtClean="0">
                <a:solidFill>
                  <a:srgbClr val="CC0066"/>
                </a:solidFill>
              </a:rPr>
              <a:t>Dlús</a:t>
            </a:r>
            <a:r>
              <a:rPr lang="en-IE" sz="4400" b="1" dirty="0" smtClean="0">
                <a:solidFill>
                  <a:srgbClr val="CC0066"/>
                </a:solidFill>
              </a:rPr>
              <a:t> =   </a:t>
            </a:r>
            <a:r>
              <a:rPr lang="en-IE" sz="4400" b="1" u="sng" dirty="0" err="1" smtClean="0">
                <a:solidFill>
                  <a:srgbClr val="CC0066"/>
                </a:solidFill>
              </a:rPr>
              <a:t>Mais</a:t>
            </a:r>
            <a:r>
              <a:rPr lang="en-IE" sz="4400" b="1" u="sng" dirty="0">
                <a:solidFill>
                  <a:srgbClr val="CC0066"/>
                </a:solidFill>
              </a:rPr>
              <a:t> </a:t>
            </a:r>
            <a:r>
              <a:rPr lang="en-IE" sz="4400" b="1" dirty="0" smtClean="0">
                <a:solidFill>
                  <a:srgbClr val="CC0066"/>
                </a:solidFill>
              </a:rPr>
              <a:t>	           		</a:t>
            </a:r>
            <a:r>
              <a:rPr lang="en-IE" sz="4400" b="1" dirty="0" err="1" smtClean="0">
                <a:solidFill>
                  <a:srgbClr val="CC0066"/>
                </a:solidFill>
              </a:rPr>
              <a:t>Toirt</a:t>
            </a:r>
            <a:endParaRPr lang="en-IE" sz="4400" b="1" dirty="0" smtClean="0">
              <a:solidFill>
                <a:srgbClr val="CC0066"/>
              </a:solidFill>
            </a:endParaRPr>
          </a:p>
          <a:p>
            <a:r>
              <a:rPr lang="en-IE" sz="4000" b="1" u="sng" dirty="0" err="1" smtClean="0">
                <a:solidFill>
                  <a:srgbClr val="FF0000"/>
                </a:solidFill>
              </a:rPr>
              <a:t>Aonad</a:t>
            </a:r>
            <a:r>
              <a:rPr lang="en-IE" sz="4000" b="1" u="sng" dirty="0" smtClean="0">
                <a:solidFill>
                  <a:srgbClr val="FF0000"/>
                </a:solidFill>
              </a:rPr>
              <a:t> </a:t>
            </a:r>
            <a:r>
              <a:rPr lang="en-IE" sz="4000" b="1" u="sng" dirty="0" err="1" smtClean="0">
                <a:solidFill>
                  <a:srgbClr val="FF0000"/>
                </a:solidFill>
              </a:rPr>
              <a:t>tomhais</a:t>
            </a:r>
            <a:r>
              <a:rPr lang="en-IE" sz="4000" b="1" dirty="0" smtClean="0">
                <a:solidFill>
                  <a:srgbClr val="FF0000"/>
                </a:solidFill>
              </a:rPr>
              <a:t>= g/cm</a:t>
            </a:r>
            <a:r>
              <a:rPr lang="en-IE" sz="4000" b="1" dirty="0" smtClean="0">
                <a:solidFill>
                  <a:srgbClr val="FF0000"/>
                </a:solidFill>
                <a:latin typeface="Calibri"/>
              </a:rPr>
              <a:t>³</a:t>
            </a:r>
            <a:r>
              <a:rPr lang="en-IE" sz="4000" b="1" dirty="0" smtClean="0">
                <a:solidFill>
                  <a:srgbClr val="FF0000"/>
                </a:solidFill>
              </a:rPr>
              <a:t> 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5" y="4941168"/>
            <a:ext cx="8056601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err="1" smtClean="0"/>
              <a:t>Tá</a:t>
            </a:r>
            <a:r>
              <a:rPr lang="en-IE" sz="2800" dirty="0" smtClean="0"/>
              <a:t> </a:t>
            </a:r>
            <a:r>
              <a:rPr lang="en-IE" sz="2800" dirty="0" err="1" smtClean="0"/>
              <a:t>Dlús</a:t>
            </a:r>
            <a:r>
              <a:rPr lang="en-IE" sz="2800" dirty="0" smtClean="0"/>
              <a:t> </a:t>
            </a:r>
            <a:r>
              <a:rPr lang="en-IE" sz="2800" dirty="0" err="1" smtClean="0"/>
              <a:t>níos</a:t>
            </a:r>
            <a:r>
              <a:rPr lang="en-IE" sz="2800" dirty="0" smtClean="0"/>
              <a:t> ___________ ag an </a:t>
            </a:r>
            <a:r>
              <a:rPr lang="en-IE" sz="2800" dirty="0" err="1" smtClean="0"/>
              <a:t>cnoc</a:t>
            </a:r>
            <a:r>
              <a:rPr lang="en-IE" sz="2800" dirty="0" smtClean="0"/>
              <a:t> </a:t>
            </a:r>
            <a:r>
              <a:rPr lang="en-IE" sz="2800" dirty="0" err="1" smtClean="0"/>
              <a:t>oighear</a:t>
            </a:r>
            <a:r>
              <a:rPr lang="en-IE" sz="2800" dirty="0" smtClean="0"/>
              <a:t> </a:t>
            </a:r>
            <a:r>
              <a:rPr lang="en-IE" sz="2800" dirty="0" err="1" smtClean="0"/>
              <a:t>ná</a:t>
            </a:r>
            <a:r>
              <a:rPr lang="en-IE" sz="2800" dirty="0" smtClean="0"/>
              <a:t> an </a:t>
            </a:r>
            <a:r>
              <a:rPr lang="en-IE" sz="2800" dirty="0" err="1" smtClean="0"/>
              <a:t>tuisce</a:t>
            </a:r>
            <a:r>
              <a:rPr lang="en-IE" sz="28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656" y="580526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4000" dirty="0">
              <a:solidFill>
                <a:srgbClr val="FF0000"/>
              </a:solidFill>
            </a:endParaRPr>
          </a:p>
        </p:txBody>
      </p:sp>
      <p:sp>
        <p:nvSpPr>
          <p:cNvPr id="7" name="AutoShape 2" descr="data:image/jpeg;base64,/9j/4AAQSkZJRgABAQAAAQABAAD/2wCEAAkGBxQSEhQUExMVFhQWFhgXFhUUFRUVFRcXFBQWFhQUFBQYHSggGBolHBUUITEhJSkrLi4uFx8zODMsNygtLisBCgoKDg0OGhAQGiwkICQsLCwsLCwsLCwsLCwsLCwsLCwsLCwsLCwsLCwsLCwsLCwsLCwsLCwsLCwsLCwsLCwsLP/AABEIAQgAvwMBIgACEQEDEQH/xAAcAAACAwEBAQEAAAAAAAAAAAAEBQIDBgEABwj/xAA7EAABAwMBBQUHAgUEAwEAAAABAAIRAwQhMQUSQVFhBiJxkaETMlKBscHRQpIUI1Pw8QdyouEVYmMk/8QAGgEAAwEBAQEAAAAAAAAAAAAAAQIDBAAFBv/EACURAAICAgICAgIDAQAAAAAAAAABAhEDIRIxBEETIlFhBTJxFP/aAAwDAQACEQMRAD8AZwvKcKML3TGeXQZ1XCpBuFwCtzCOCO2dflh6c+X5CFDl6FzVhs2Freh4yB4g/ZAbSoh2hH3Se0uC09EdWO9kKPDiwANSzjip0armaOnocqTw7mh3zzVLsFjBm0SNR5ZRdDagSIPXg5K8aCaYXo6K1t0FmGF3NE03FI8YTS0rgHiiCwLMNu4OnkmdlfOdyj1U542ugphlWg3kgqtu3gEVVqFyDqsceOOqEf2Gil7AP1IaptEtxqpV2jSRPRCvtx1VkkFHqu0J1YEO+9/9SPmu1aSGfTTJIFHql47+8oZ1w4q40Qu+wgJ9HUXOaokK7dUXMRJ2UgKTZXYXJXHWc3V5eUw1cdZAFXCuQqxTKuFGQPVccTFeVXVcpsoqbqUpdAA4lROEUWRyUTSlGwkKNUcUyoskYKBZb80dRZCWTCi02pIUQxzThFWr5wr6rBxClyHKKD5455Kuu52glWMtZyMI63pTrmEG0grYup2pIk6rj7cxonApFe/h5Scw0zPutoVDrYngtP8AwnNRNsE3ynUzLst9ZbKk60B0kJ7VtwENVYAipgoGFt080VSsmEaZ4hNWgcQovpthD5GS40ILyzAnggf4daerQBQdWyA0TRyHOImFqrWW0I80l1rOqdyACCkrBbopjV1hA1HklcglLbUY5rlS146o4Fk4MFTcCNCD90vMYUvt15lp/YTdrAdR81fQsN50A/4QllpWwqIk/g8K2m0cfRaqpsxh4ZGmenJKLmwLBvAy2YPdyI4+CnHOpDuDQPQtwM4V1ShKofXaBAwfFV0r/OU22LYVQowYlW7pbxQbrriFKntNsd76INPsZMOZVHNEsqhJX3LToJ8CvNrfLxQcLCpDp4QtWpuodlyRxBQl5XOcjzhBQaDZy5vBwSy4ujzK5VBKFfUjqtEYiWOvbu5r38U7mvQoOYjSM6bPOvHKIueai5iiWIUg2FG4YeBCj7YcPVD7i6GLqOsKbckclL24Oo8ig/ZomytHVHBoB69BzXSpKxlbGuzLMVJMS2MHrI0XtobP9mBBkmcR85ThlIsDWsAgYzOn5XqxD2YiSDHiQVg+Z8r9Gn41RlHvjiVoth0SGbztXGRzjggLXs8QWl7gQMloBz0lP+URCbNlUlUQY4NO2SkeahUbIjnPqqa5kjdLd4EGDy4mPBIu1u1X2zGV2Aw14Y9rhAe13HxB0KzxTbpFG9A21dnmmHOBk5IY0cAPrAKV25FRntG+5MEmAQeRB0WotNpU7im17cOcJ3TmOhhJrjaFGmXmmWwSRUZw3xgn0C245y/r7Ms0lsrpta3Jd8gpVLlsaSl1pVfWbUqg71KkCD3S5xOIY2M4E6qLLgES2DPEK8fto69BNa5jhHiYQrr1yreq3BUpHWSdcnmVU65d8RXC1RLUUkcRdcO5qh9Qnir9xVPpwn0NZrN1Rc1V/wAfS/qs/cFE7Qpf1WfvCgZ+LJEKKqdtGl/Vp/uC9/5Cl/VZ+5v5XWNTLIUgFXTuqbjDXtJ5Bw/KaWmzi/UgDhkT9UJTUewqLAQ1aPYVputLjq7hyClQ2dTaBpPMmT8pwjaFYECSJ5SFjzZuSpGjHjp2zteqGxJgkgDx5Ku0tdxsSZJknqdYUbxgeAJGoPD0PBEsgCJ9VnK+yaFq1Cxwn3D/AMTzPQoertimx27UIaeBnB+fBLu0O1C6i4W5Y9xGm9kZ1H4KZQk30JLLFK7HFKsHEwMjBPr89Vnv9QLB9e33Q5rWteHPJnDQNccli7u8vg2pVbUc0SN4NJJbAjAjAylbrp9am4VKlxUqOB3Tv/y+Eh2fstMcDUrRL57ia3s9Tp0qINO4a4gkPjTpA4EA6Kl+yntvS47j2lgcyY0dgu3TyM+a+dNrVKTX026GDJGQRxBnC9Tva8bheYPEmTnUB2oHRaODsX47PpdqDRqVDSuKdMED2lN4aWOdBG/uyCDHJKdo7X3C1/smNYSA8scIJI9/dHumVm9j7M9rUDO6HOGHOcQBjUk8EbsO13az2up06rYNNznd5rde8wkiPFco079hS9X0aiOXFRLEPs+mykwNFXeAON5zcTwEHRXurs+Nv7gqKQKIuYoFqsNdnxt/cPyue2Z8Tf3D8prOKS1QcFc6qz4m+YVZqs+Jv7gus6mYJl2SYj6x5qYeZ0CjbM4oxgmOSiotnoySQHUdAmJ8kNVrxkAap7tFga1o4nP2ASBwkouBOMkydC6ONAnlrtDA74nSMyPDKU29JH0aIiVygyeTix3R2u9pHfMct7Phrha6y24IHf8AkRnzlfM6NOXAR5JzQB3wASPmg8PLshOom3r7ZbqXceMj6qLdusI95sf7gktZu5TqBwyAI4+9xSShbh2SJR/5l+SEcikmzW/+QpOM7rT+1QutrtaIADccm/nKzDLQEk58yqL62xgnzKZYP2FcWxhfX7qgLZ1OowfJKGN3AZ73VwHplco2oJzxRW0rOI8ATCZYhqinxMpdudvwPxHiutpu5x81oaFoHNQtSyLXZ/yu+I0rJHoV+xcdSTGQVFtV7Xl2uIggEcMjqtRQpjccUhuG975oSxIEMik2qAXOzJpjyBTHZ/8AMcQ2mwY4U59JXLmnLQVXsS59jWBiQcEdDhT+PdDuVx0MK2zg7Xd/YR9Oqpo2e6dGxx7uvgtXcsAyOKBuDxT/AAxojHI2jPOt2DWm2Z17w9NFAbke4zz/ACmV6JEhJ6pSShRpirO0no+iYAPklVr3jHNMq0gQE0EUya0DXtYuOc9VVSoSVaKKZUdnloE6kT4BVUbIykooooUZwjbmAIA+ausmQ7vDHVc2pQ7/AHSI116JqozcrmkBWDJcmtvbd4uldtrcNpgkZ/7RFpTwikSy5Ltr/D11UnWTjmptj9OkZ8VyuxvXywrKdKAmM7aosNIDRQu7WWaq+i2Qu1mQFxNSpiijQg9EQ+jvAq9zBurrqeMarinO2LbanDVDaLcs5lv3RNtSIUNoWpD2zykeE6oFU/ueZSilnUlI9oN70FaSsMCNPukvadkFm7yz9Usuh/Hl9q/Nnqll/LmMc0icyDPIz5FNrXaL9wMLju8uqB2gwNCSWzTC06ZsvabzB4Jc9+qA7MbUBY2k7DxMdRkjKM2gN0zwK67QkY1JoArugkJRdYKZ3DiRKWXAlSezbjCdmM3RJ1Wtr7A3y2OMeqxz6skAcIX0DZV2cQckAAp8b0zP5vNU4iSrs0U3meGnXqhLu8O82MEa/YrQbWomQSJM/bASez2G+o8uPFVv0Z49cpl9zcAne4wPmeapFBrm7xPeB81K92e5jmtcTKY7P2ZIBPNMI2oxuyNxlrR0CvpU4CbDZgJ+i7cWUTCWzDLJapARE04x3SMRwOq97HuplYW4E7wmQcdeCPq7ODQBKR5EnQquXQmtKe7w1EeYUnUNAn1vs4GDjRWU9ngkcikeeKsKxyuzKG3w4ch90OGrQ7StNyo/lr6JT7FWhLkrOutMo9hDSeZDR1KGvrcl7umI5QAE7pUpFJv/ANDM85EeihdWLvaVNJkn1S890FSrYhqAhrB4+iU7fp90Hr9lpdrW8bmefmYQF1atcAH5AEgdU/aNGPIk0zG21SPkf8o/a1EOpNcM6z8lRtCgGPxpw8DwKJswHU3AnKn+jfN9TRm6LzTe2p8JW0rEVKc9JWX2laAccJxsiuHMaAeEHxGFOOtFJK6kCufEpbcugpttG13TMpbdUJCWTNEAGk9bjsrtekxg9qDLdCOPLwWCtclOPaQABwRiV8jEsio+lWu1qVU5ALRnnHy5qdfbFNhO60bujZHTVYnY058PujLipJjorqKezxcmBKfG7QVtDaXtXggDEQneyriIws3s6133AaaLZbMo0xU3W57uvXoi2ooj5FJKKGVmz2hz3W89PJUbTqtY9zQDAjwMhH2Fmd+Mwg+0jWiq1o4Nz9lmjJPKkZ/jrHdewS3uIcMe8OSa1qkgIbZ7WmC7DW5JOgA5rI9oe2jnVIt+6wfqcO8TzA4BM/tOimDBKb+p9BtnGIlEPqQ05iOMaZXy7Y3aC4DwfauPAh2R5LTUdvPmHgOE5jGEkvHk2UyRePTDNoUJl2/1gnPRCUmiJwSeB8F2/uadOXOdEzqMxwQtLaFCp7r88zgHTQq8OqMnCTV0FU7toI3m4BnE4jontGrbvLqge3IAIODjprlZK4B/vrouXVvVp7roAzglDJhUn3RTG6HG07AVIcBGTA6JNta2LQSNBj8pxsm7e47ryDA1HjlM77Z4dTdHw6+KRTeN8ZFEuX2R8k2pQIAJGPwqbR7A8BvEQZ5rW7ZsGupNgQcTzMrKXVEUC34hlVf5NmPKpqvYt2y45SrYF+WVt3g4GOhEFNNp1t+cZ/KzNwDTex/wuHkTBWfI+OzbjT47Nvd3G+3qk9StmPqjS+Esv2wZBRey0F6K7IACTrwRdAyUsdUR1uYHihE1SWrNJsx3cOeKunKW2t7TbSEuA1nnM8loLWw3mCo0tIOkEHhInrC0xaSPHzNRbbGfZ63Z+ufH7FaChRAO+0RnHgl2z7eQABnGFpreyyA7ACnkmls81pzdh+z5OVmdvO//AEVMzoP+IWgq7SaxsUxJ58FnqdE1KhnjJKhgTUnN9DZn9VBC7tDe+ztdwYdVMeDRlx+eB8188uPeWt7Y3INf2Ygim2MfEcu+wWSeO8tUFq/yeh4kOMRxsYd5aW2Hfb4rP7ApyZWvtrcBpf8AqmB807dIw+VL7tCXtZU72NIjzCW2FOAPCSi9vPLs9PovbPbLPkEVpDRlWFA13eOGA4hEW926BJJ8TKBvaWVbQMtXDOMeCpGr2TWHvNyYiPFH19txThgyNZ5Hksns6/NMyI3hzyD8k7qXbalMlrBJHrqpTgnK2iFON0XOq0qtIAiHt3uhMEkRzXz3b9wHHSDBW/tPYmkypHeGonRZHtZSpOe7dGG4lukwk66KYXUlZlWU5bvFIduRiPiH1wtHXud4AbsEDJ5kJFtGjvERzH1Uc18T1MdvsdVjhC3I3h1V1TQIQVIKJpSYBbjeP5RlzVAaI1QNvgKqpUygma6tjqlSlg6yvW1w5hG65zP9pj0XdiAv7upGfkNcIeu475gf3Oqt6Mc0uTiza7C7d16e8w06TnAQHkGccSNCVGn2nuTWNU1S48j7kct3SFlremQCdDy+qPtTzwUqirM7xwXSN5b9t2ERUpFvVhDh5GEyd2it6Y32v3iRIaAZJ5HGF82JkjxTD2M6cE6xmafjwTPXFYve951cS4/Mk/dLXaphUbAKAIkhVL4zU9naXdWoN21lIAZJ+p4rObGMMjqjrr3B0XSV1Z5GZ3kYkvZkg9VZsu5hpadOC5eulw5wFRS7rkxopOFMsuROVXQOEbUZ3ZQVMZhcCLTiXtt5Ep7YW8UyIMnTofwUupsIA6LT7Jvm1IaWw4Z4eGFPJJpaJOXJ02ZmwO+H0w7ddJ1OIORHzSi7YQyo0nVwx1GpWn25szciq0QJMx1zryws/tKiQ8GcFBPkrHjqRj7hpzhUigSW+Kfi3/mEc1VWtN2eY+yjOJujnV0Jq5gnog6xRW0qkaJXVqKbPSgtFbjhUyr6qqp4kwkjKzSmGWNwWEOBIPMcjwPRH0ro5JgyZMgZ/A8Eqpu9URvaDmtC6Jzgmal9PfbTc0QXfpmQIOg6Iyvs7dph+IAAMflD9nKe9UDSQBjU4HBartDDLdwYGx3A50YyfcbyiEykeLlk45FBGOaO8OUpjZiXEQdEJs+n3pOgzHOERZ1v5jeW9n5/5TplcjtOvRO4bg+KAptz4JptBsEjqUCxuU50JfU0Gz8MHVX3b+6FTauhgXLypIiUTy2rmD1c6cFym2VdRpTM8sLtA8CiUctaIh/BV0hlTqAZUqTRhcC9BjKmIKaWIDXA7wkRAn0ScNyiAd0EzAAmfVK1ZBrejYuDarCwmQ/EjSM6LL3GynSWHO4SATxnRZe57T1ye5UNMcAyBrzMZTTY3at+/TFchzNN7RwnQu+IArLFOF0bp+NJxTfZOtsc70wZ5ASlfamg2iCC8b7ohsyYwSTGnzWp7SdqKFH9QqP4tpkYA+J2gXyjad8a1V9R2HOdMDQDgPACFzm5Ifx/FlKVy6RDaIBbKQufzTqs6W/JIawylbo9rGUe0PM+asY5UNKtYs+MrEIpvyirXL0A10IuwOZWuMgyejR2NwQ4FpgjjhaR+0nV6YpvI7ugaIBzqRxKyFg/6pjSuNxzXHIBEjpOY6punZ52fEpb9je1ptAcHGHaBQoW5Jx/eUXUtN6C10scN4H4h9kdZUgW6ZAz4zwV40zznl4pgm2xBB+IA+mUuoiSnF7blzBxif8ACq2fZEnRMdDKljCQIACEqOymNxSMwEP7CESEJLsnSEY6Lt6A18Dp9F1uSq3iXE/3hcIuysDJV1MqBZBVkQVw1hbArNpv3LWs7juwPF2B9VGglvbG63bdrOL6mfBon6kJMnQuKPLKkZF71ZTqoCtVXLat1UT3eOi24dAKTV3kfdMbt6T1KxBOZSstiiTFfuoKscrxeoVEkmqK9AzCiAUK1WtKxYpHJ0XyiKD4CDBRDStmOVlE7HNk+AERVrCQl1q/C6KklVonKGzWdmNqNZUDKpd7N0wR+h0GHAHgTgjqtVaNJJA0meHIr5nQrQQeo9Cvq2zqQLHGdAD/ANBPB0eJ/IQUJJr2UXPdc2NCRKutq24TDRJET0OqqqiQJH6gdeGhCJtMjoDx6qp5zej1IDjrwhUXFLjCNumxgDOqhQBcHDhE+S6xE6Fe5xXKbDITKvZ7pg9PVV0bQk6aI2V5AThlEU6EkYJ8FVUbklPOzTN9xPHd++UJy4qwvdULKFErJ9sL/ecyn/TDp6l5/AC39yxo3QCNCSepOAvlna8gXVQA6RPjuyfqpykmkaPAjyzbE9R6jRqQh6j1S2rBSNn0CiMq70puRko5z8JfXdJU5SBAqlQeVFxVTnKEpnSkRLl0PXKrYVZKwp0I5UFU3K5rkLQV1MrXim6KwYfTfA1XGPVAK6HLXzKhjavBfZexd3TuLNgkCpThtRvEgYa6ORAXxAHKZ2G030CHU3lrhxB9COI6Lm32jH5fj/LGl2fY61tJO77s4VTd5pxOunNA9n9vi4oh4j2gHfAM7ruccAU5btLIJptMawYM8SFaMm0fNTg4ycWRbTc7QaoilbbhZnDh3uko0bRpEQxneI91xiT4qNrtGh+tjmu0PEa+iRzlXQFFfkle0IAJzvHhkRAyp+wDSCBrwPLRM6FKnuzJLeGQld487+NBnxzp5KUZt6KyhWzOX9uW1SOCbbAqiiXEgyRjwXbmHPJIBB92euiNfaklpO6N0AAT0x4qs5pxpiK70c3aIDqjxusEu3jgA9V8G27fCpcVnj3XVHEeE930hb3/AFR7UYFpT4QavKdWt+6+VPdJKine2e34GDiub9llerKo3lEleCLaPSqgttSULW1V1N4CHuKkklRchOiioVQ4qbyqiVmnLZOTJudKrK6olSEbLWuhX0ihArqTlTHKmPCWwsKUqhrlaxaVOzQmTlSe9RaMrtVqpy0Gxn2d2y61rCo0SIhzfiadWlfTNn7coVGh7ajI4hzg1wnUOB+y+OLoTRyV0YvJ8KGd30z9E7PbRqNBa5jv9rp9OCMutnU2kCQSRpK/O9ntGpRcHU3lpGQWnPz5piztheB5d/EPJcZ70OyBAIBGD4Lnka2Yp/xjX9T9AW2xu7JBDY0nMjTGiEtWCHA8HcOHQr48z/UO+NP2f8Q7xhu8fF0Irsj29qWb3CpNWnUJLwcuk/qBP0ScpbsWXgSS0bftb2loWjvZmXPwd0CcagknTisg/wD1QqtB3aTN79LiSYzOmiy3anbH8VdVaoEB5wOQAAA9ElcUXJtGrB4MErkthF7fOq1HVHmXOJcT1KFcVHeXnpVKkb0klSOyoEqJcqXvSSnoSU6Cw9VVXBUe0Vb3SoPILKeibyoOKgV4FTe9kXO9F26eR9VAsPI+q8vJRmeAPIqwA8j5FeXkRYsupg8j6q9g6fVeXlROjVHotYM6HyKk/wACvLypF2MUuB5HyK4AeR8ivLyomdZ2DyPkuEHl9VxeRbOJtB5fVdM8vQry8jegnDPI+qi4HkfIry8g2Cyo+B8iuOnkfVeXlDm3ZOyrPL6qsg8ivLyjyZFs5unkVEtPI+RXV5chJMjunkfVe3TyPqvLyY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8" name="AutoShape 4" descr="data:image/jpeg;base64,/9j/4AAQSkZJRgABAQAAAQABAAD/2wCEAAkGBxQSEhQUExMVFhQWFhgXFhUUFRUVFRcXFBQWFhQUFBQYHSggGBolHBUUITEhJSkrLi4uFx8zODMsNygtLisBCgoKDg0OGhAQGiwkICQsLCwsLCwsLCwsLCwsLCwsLCwsLCwsLCwsLCwsLCwsLCwsLCwsLCwsLCwsLCwsLCwsLP/AABEIAQgAvwMBIgACEQEDEQH/xAAcAAACAwEBAQEAAAAAAAAAAAAEBQIDBgEABwj/xAA7EAABAwMBBQUHAgUEAwEAAAABAAIRAwQhMQUSQVFhBiJxkaETMlKBscHRQpIUI1Pw8QdyouEVYmMk/8QAGgEAAwEBAQEAAAAAAAAAAAAAAQIDBAAFBv/EACURAAICAgICAgIDAQAAAAAAAAABAhEDIRIxBEETIlFhBTJxFP/aAAwDAQACEQMRAD8AZwvKcKML3TGeXQZ1XCpBuFwCtzCOCO2dflh6c+X5CFDl6FzVhs2Freh4yB4g/ZAbSoh2hH3Se0uC09EdWO9kKPDiwANSzjip0armaOnocqTw7mh3zzVLsFjBm0SNR5ZRdDagSIPXg5K8aCaYXo6K1t0FmGF3NE03FI8YTS0rgHiiCwLMNu4OnkmdlfOdyj1U542ugphlWg3kgqtu3gEVVqFyDqsceOOqEf2Gil7AP1IaptEtxqpV2jSRPRCvtx1VkkFHqu0J1YEO+9/9SPmu1aSGfTTJIFHql47+8oZ1w4q40Qu+wgJ9HUXOaokK7dUXMRJ2UgKTZXYXJXHWc3V5eUw1cdZAFXCuQqxTKuFGQPVccTFeVXVcpsoqbqUpdAA4lROEUWRyUTSlGwkKNUcUyoskYKBZb80dRZCWTCi02pIUQxzThFWr5wr6rBxClyHKKD5455Kuu52glWMtZyMI63pTrmEG0grYup2pIk6rj7cxonApFe/h5Scw0zPutoVDrYngtP8AwnNRNsE3ynUzLst9ZbKk60B0kJ7VtwENVYAipgoGFt080VSsmEaZ4hNWgcQovpthD5GS40ILyzAnggf4daerQBQdWyA0TRyHOImFqrWW0I80l1rOqdyACCkrBbopjV1hA1HklcglLbUY5rlS146o4Fk4MFTcCNCD90vMYUvt15lp/YTdrAdR81fQsN50A/4QllpWwqIk/g8K2m0cfRaqpsxh4ZGmenJKLmwLBvAy2YPdyI4+CnHOpDuDQPQtwM4V1ShKofXaBAwfFV0r/OU22LYVQowYlW7pbxQbrriFKntNsd76INPsZMOZVHNEsqhJX3LToJ8CvNrfLxQcLCpDp4QtWpuodlyRxBQl5XOcjzhBQaDZy5vBwSy4ujzK5VBKFfUjqtEYiWOvbu5r38U7mvQoOYjSM6bPOvHKIueai5iiWIUg2FG4YeBCj7YcPVD7i6GLqOsKbckclL24Oo8ig/ZomytHVHBoB69BzXSpKxlbGuzLMVJMS2MHrI0XtobP9mBBkmcR85ThlIsDWsAgYzOn5XqxD2YiSDHiQVg+Z8r9Gn41RlHvjiVoth0SGbztXGRzjggLXs8QWl7gQMloBz0lP+URCbNlUlUQY4NO2SkeahUbIjnPqqa5kjdLd4EGDy4mPBIu1u1X2zGV2Aw14Y9rhAe13HxB0KzxTbpFG9A21dnmmHOBk5IY0cAPrAKV25FRntG+5MEmAQeRB0WotNpU7im17cOcJ3TmOhhJrjaFGmXmmWwSRUZw3xgn0C245y/r7Ms0lsrpta3Jd8gpVLlsaSl1pVfWbUqg71KkCD3S5xOIY2M4E6qLLgES2DPEK8fto69BNa5jhHiYQrr1yreq3BUpHWSdcnmVU65d8RXC1RLUUkcRdcO5qh9Qnir9xVPpwn0NZrN1Rc1V/wAfS/qs/cFE7Qpf1WfvCgZ+LJEKKqdtGl/Vp/uC9/5Cl/VZ+5v5XWNTLIUgFXTuqbjDXtJ5Bw/KaWmzi/UgDhkT9UJTUewqLAQ1aPYVputLjq7hyClQ2dTaBpPMmT8pwjaFYECSJ5SFjzZuSpGjHjp2zteqGxJgkgDx5Ku0tdxsSZJknqdYUbxgeAJGoPD0PBEsgCJ9VnK+yaFq1Cxwn3D/AMTzPQoertimx27UIaeBnB+fBLu0O1C6i4W5Y9xGm9kZ1H4KZQk30JLLFK7HFKsHEwMjBPr89Vnv9QLB9e33Q5rWteHPJnDQNccli7u8vg2pVbUc0SN4NJJbAjAjAylbrp9am4VKlxUqOB3Tv/y+Eh2fstMcDUrRL57ia3s9Tp0qINO4a4gkPjTpA4EA6Kl+yntvS47j2lgcyY0dgu3TyM+a+dNrVKTX026GDJGQRxBnC9Tva8bheYPEmTnUB2oHRaODsX47PpdqDRqVDSuKdMED2lN4aWOdBG/uyCDHJKdo7X3C1/smNYSA8scIJI9/dHumVm9j7M9rUDO6HOGHOcQBjUk8EbsO13az2up06rYNNznd5rde8wkiPFco079hS9X0aiOXFRLEPs+mykwNFXeAON5zcTwEHRXurs+Nv7gqKQKIuYoFqsNdnxt/cPyue2Z8Tf3D8prOKS1QcFc6qz4m+YVZqs+Jv7gus6mYJl2SYj6x5qYeZ0CjbM4oxgmOSiotnoySQHUdAmJ8kNVrxkAap7tFga1o4nP2ASBwkouBOMkydC6ONAnlrtDA74nSMyPDKU29JH0aIiVygyeTix3R2u9pHfMct7Phrha6y24IHf8AkRnzlfM6NOXAR5JzQB3wASPmg8PLshOom3r7ZbqXceMj6qLdusI95sf7gktZu5TqBwyAI4+9xSShbh2SJR/5l+SEcikmzW/+QpOM7rT+1QutrtaIADccm/nKzDLQEk58yqL62xgnzKZYP2FcWxhfX7qgLZ1OowfJKGN3AZ73VwHplco2oJzxRW0rOI8ATCZYhqinxMpdudvwPxHiutpu5x81oaFoHNQtSyLXZ/yu+I0rJHoV+xcdSTGQVFtV7Xl2uIggEcMjqtRQpjccUhuG975oSxIEMik2qAXOzJpjyBTHZ/8AMcQ2mwY4U59JXLmnLQVXsS59jWBiQcEdDhT+PdDuVx0MK2zg7Xd/YR9Oqpo2e6dGxx7uvgtXcsAyOKBuDxT/AAxojHI2jPOt2DWm2Z17w9NFAbke4zz/ACmV6JEhJ6pSShRpirO0no+iYAPklVr3jHNMq0gQE0EUya0DXtYuOc9VVSoSVaKKZUdnloE6kT4BVUbIykooooUZwjbmAIA+ausmQ7vDHVc2pQ7/AHSI116JqozcrmkBWDJcmtvbd4uldtrcNpgkZ/7RFpTwikSy5Ltr/D11UnWTjmptj9OkZ8VyuxvXywrKdKAmM7aosNIDRQu7WWaq+i2Qu1mQFxNSpiijQg9EQ+jvAq9zBurrqeMarinO2LbanDVDaLcs5lv3RNtSIUNoWpD2zykeE6oFU/ueZSilnUlI9oN70FaSsMCNPukvadkFm7yz9Usuh/Hl9q/Nnqll/LmMc0icyDPIz5FNrXaL9wMLju8uqB2gwNCSWzTC06ZsvabzB4Jc9+qA7MbUBY2k7DxMdRkjKM2gN0zwK67QkY1JoArugkJRdYKZ3DiRKWXAlSezbjCdmM3RJ1Wtr7A3y2OMeqxz6skAcIX0DZV2cQckAAp8b0zP5vNU4iSrs0U3meGnXqhLu8O82MEa/YrQbWomQSJM/bASez2G+o8uPFVv0Z49cpl9zcAne4wPmeapFBrm7xPeB81K92e5jmtcTKY7P2ZIBPNMI2oxuyNxlrR0CvpU4CbDZgJ+i7cWUTCWzDLJapARE04x3SMRwOq97HuplYW4E7wmQcdeCPq7ODQBKR5EnQquXQmtKe7w1EeYUnUNAn1vs4GDjRWU9ngkcikeeKsKxyuzKG3w4ch90OGrQ7StNyo/lr6JT7FWhLkrOutMo9hDSeZDR1KGvrcl7umI5QAE7pUpFJv/ANDM85EeihdWLvaVNJkn1S890FSrYhqAhrB4+iU7fp90Hr9lpdrW8bmefmYQF1atcAH5AEgdU/aNGPIk0zG21SPkf8o/a1EOpNcM6z8lRtCgGPxpw8DwKJswHU3AnKn+jfN9TRm6LzTe2p8JW0rEVKc9JWX2laAccJxsiuHMaAeEHxGFOOtFJK6kCufEpbcugpttG13TMpbdUJCWTNEAGk9bjsrtekxg9qDLdCOPLwWCtclOPaQABwRiV8jEsio+lWu1qVU5ALRnnHy5qdfbFNhO60bujZHTVYnY058PujLipJjorqKezxcmBKfG7QVtDaXtXggDEQneyriIws3s6133AaaLZbMo0xU3W57uvXoi2ooj5FJKKGVmz2hz3W89PJUbTqtY9zQDAjwMhH2Fmd+Mwg+0jWiq1o4Nz9lmjJPKkZ/jrHdewS3uIcMe8OSa1qkgIbZ7WmC7DW5JOgA5rI9oe2jnVIt+6wfqcO8TzA4BM/tOimDBKb+p9BtnGIlEPqQ05iOMaZXy7Y3aC4DwfauPAh2R5LTUdvPmHgOE5jGEkvHk2UyRePTDNoUJl2/1gnPRCUmiJwSeB8F2/uadOXOdEzqMxwQtLaFCp7r88zgHTQq8OqMnCTV0FU7toI3m4BnE4jontGrbvLqge3IAIODjprlZK4B/vrouXVvVp7roAzglDJhUn3RTG6HG07AVIcBGTA6JNta2LQSNBj8pxsm7e47ryDA1HjlM77Z4dTdHw6+KRTeN8ZFEuX2R8k2pQIAJGPwqbR7A8BvEQZ5rW7ZsGupNgQcTzMrKXVEUC34hlVf5NmPKpqvYt2y45SrYF+WVt3g4GOhEFNNp1t+cZ/KzNwDTex/wuHkTBWfI+OzbjT47Nvd3G+3qk9StmPqjS+Esv2wZBRey0F6K7IACTrwRdAyUsdUR1uYHihE1SWrNJsx3cOeKunKW2t7TbSEuA1nnM8loLWw3mCo0tIOkEHhInrC0xaSPHzNRbbGfZ63Z+ufH7FaChRAO+0RnHgl2z7eQABnGFpreyyA7ACnkmls81pzdh+z5OVmdvO//AEVMzoP+IWgq7SaxsUxJ58FnqdE1KhnjJKhgTUnN9DZn9VBC7tDe+ztdwYdVMeDRlx+eB8188uPeWt7Y3INf2Ygim2MfEcu+wWSeO8tUFq/yeh4kOMRxsYd5aW2Hfb4rP7ApyZWvtrcBpf8AqmB807dIw+VL7tCXtZU72NIjzCW2FOAPCSi9vPLs9PovbPbLPkEVpDRlWFA13eOGA4hEW926BJJ8TKBvaWVbQMtXDOMeCpGr2TWHvNyYiPFH19txThgyNZ5Hksns6/NMyI3hzyD8k7qXbalMlrBJHrqpTgnK2iFON0XOq0qtIAiHt3uhMEkRzXz3b9wHHSDBW/tPYmkypHeGonRZHtZSpOe7dGG4lukwk66KYXUlZlWU5bvFIduRiPiH1wtHXud4AbsEDJ5kJFtGjvERzH1Uc18T1MdvsdVjhC3I3h1V1TQIQVIKJpSYBbjeP5RlzVAaI1QNvgKqpUygma6tjqlSlg6yvW1w5hG65zP9pj0XdiAv7upGfkNcIeu475gf3Oqt6Mc0uTiza7C7d16e8w06TnAQHkGccSNCVGn2nuTWNU1S48j7kct3SFlremQCdDy+qPtTzwUqirM7xwXSN5b9t2ERUpFvVhDh5GEyd2it6Y32v3iRIaAZJ5HGF82JkjxTD2M6cE6xmafjwTPXFYve951cS4/Mk/dLXaphUbAKAIkhVL4zU9naXdWoN21lIAZJ+p4rObGMMjqjrr3B0XSV1Z5GZ3kYkvZkg9VZsu5hpadOC5eulw5wFRS7rkxopOFMsuROVXQOEbUZ3ZQVMZhcCLTiXtt5Ep7YW8UyIMnTofwUupsIA6LT7Jvm1IaWw4Z4eGFPJJpaJOXJ02ZmwO+H0w7ddJ1OIORHzSi7YQyo0nVwx1GpWn25szciq0QJMx1zryws/tKiQ8GcFBPkrHjqRj7hpzhUigSW+Kfi3/mEc1VWtN2eY+yjOJujnV0Jq5gnog6xRW0qkaJXVqKbPSgtFbjhUyr6qqp4kwkjKzSmGWNwWEOBIPMcjwPRH0ro5JgyZMgZ/A8Eqpu9URvaDmtC6Jzgmal9PfbTc0QXfpmQIOg6Iyvs7dph+IAAMflD9nKe9UDSQBjU4HBartDDLdwYGx3A50YyfcbyiEykeLlk45FBGOaO8OUpjZiXEQdEJs+n3pOgzHOERZ1v5jeW9n5/5TplcjtOvRO4bg+KAptz4JptBsEjqUCxuU50JfU0Gz8MHVX3b+6FTauhgXLypIiUTy2rmD1c6cFym2VdRpTM8sLtA8CiUctaIh/BV0hlTqAZUqTRhcC9BjKmIKaWIDXA7wkRAn0ScNyiAd0EzAAmfVK1ZBrejYuDarCwmQ/EjSM6LL3GynSWHO4SATxnRZe57T1ye5UNMcAyBrzMZTTY3at+/TFchzNN7RwnQu+IArLFOF0bp+NJxTfZOtsc70wZ5ASlfamg2iCC8b7ohsyYwSTGnzWp7SdqKFH9QqP4tpkYA+J2gXyjad8a1V9R2HOdMDQDgPACFzm5Ifx/FlKVy6RDaIBbKQufzTqs6W/JIawylbo9rGUe0PM+asY5UNKtYs+MrEIpvyirXL0A10IuwOZWuMgyejR2NwQ4FpgjjhaR+0nV6YpvI7ugaIBzqRxKyFg/6pjSuNxzXHIBEjpOY6punZ52fEpb9je1ptAcHGHaBQoW5Jx/eUXUtN6C10scN4H4h9kdZUgW6ZAz4zwV40zznl4pgm2xBB+IA+mUuoiSnF7blzBxif8ACq2fZEnRMdDKljCQIACEqOymNxSMwEP7CESEJLsnSEY6Lt6A18Dp9F1uSq3iXE/3hcIuysDJV1MqBZBVkQVw1hbArNpv3LWs7juwPF2B9VGglvbG63bdrOL6mfBon6kJMnQuKPLKkZF71ZTqoCtVXLat1UT3eOi24dAKTV3kfdMbt6T1KxBOZSstiiTFfuoKscrxeoVEkmqK9AzCiAUK1WtKxYpHJ0XyiKD4CDBRDStmOVlE7HNk+AERVrCQl1q/C6KklVonKGzWdmNqNZUDKpd7N0wR+h0GHAHgTgjqtVaNJJA0meHIr5nQrQQeo9Cvq2zqQLHGdAD/ANBPB0eJ/IQUJJr2UXPdc2NCRKutq24TDRJET0OqqqiQJH6gdeGhCJtMjoDx6qp5zej1IDjrwhUXFLjCNumxgDOqhQBcHDhE+S6xE6Fe5xXKbDITKvZ7pg9PVV0bQk6aI2V5AThlEU6EkYJ8FVUbklPOzTN9xPHd++UJy4qwvdULKFErJ9sL/ecyn/TDp6l5/AC39yxo3QCNCSepOAvlna8gXVQA6RPjuyfqpykmkaPAjyzbE9R6jRqQh6j1S2rBSNn0CiMq70puRko5z8JfXdJU5SBAqlQeVFxVTnKEpnSkRLl0PXKrYVZKwp0I5UFU3K5rkLQV1MrXim6KwYfTfA1XGPVAK6HLXzKhjavBfZexd3TuLNgkCpThtRvEgYa6ORAXxAHKZ2G030CHU3lrhxB9COI6Lm32jH5fj/LGl2fY61tJO77s4VTd5pxOunNA9n9vi4oh4j2gHfAM7ruccAU5btLIJptMawYM8SFaMm0fNTg4ycWRbTc7QaoilbbhZnDh3uko0bRpEQxneI91xiT4qNrtGh+tjmu0PEa+iRzlXQFFfkle0IAJzvHhkRAyp+wDSCBrwPLRM6FKnuzJLeGQld487+NBnxzp5KUZt6KyhWzOX9uW1SOCbbAqiiXEgyRjwXbmHPJIBB92euiNfaklpO6N0AAT0x4qs5pxpiK70c3aIDqjxusEu3jgA9V8G27fCpcVnj3XVHEeE930hb3/AFR7UYFpT4QavKdWt+6+VPdJKine2e34GDiub9llerKo3lEleCLaPSqgttSULW1V1N4CHuKkklRchOiioVQ4qbyqiVmnLZOTJudKrK6olSEbLWuhX0ihArqTlTHKmPCWwsKUqhrlaxaVOzQmTlSe9RaMrtVqpy0Gxn2d2y61rCo0SIhzfiadWlfTNn7coVGh7ajI4hzg1wnUOB+y+OLoTRyV0YvJ8KGd30z9E7PbRqNBa5jv9rp9OCMutnU2kCQSRpK/O9ntGpRcHU3lpGQWnPz5piztheB5d/EPJcZ70OyBAIBGD4Lnka2Yp/xjX9T9AW2xu7JBDY0nMjTGiEtWCHA8HcOHQr48z/UO+NP2f8Q7xhu8fF0Irsj29qWb3CpNWnUJLwcuk/qBP0ScpbsWXgSS0bftb2loWjvZmXPwd0CcagknTisg/wD1QqtB3aTN79LiSYzOmiy3anbH8VdVaoEB5wOQAAA9ElcUXJtGrB4MErkthF7fOq1HVHmXOJcT1KFcVHeXnpVKkb0klSOyoEqJcqXvSSnoSU6Cw9VVXBUe0Vb3SoPILKeibyoOKgV4FTe9kXO9F26eR9VAsPI+q8vJRmeAPIqwA8j5FeXkRYsupg8j6q9g6fVeXlROjVHotYM6HyKk/wACvLypF2MUuB5HyK4AeR8ivLyomdZ2DyPkuEHl9VxeRbOJtB5fVdM8vQry8jegnDPI+qi4HkfIry8g2Cyo+B8iuOnkfVeXlDm3ZOyrPL6qsg8ivLyjyZFs5unkVEtPI+RXV5chJMjunkfVe3TyPqvLyYm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0" name="Picture 6" descr="http://hyperphysics.phy-astr.gsu.edu/hbase/chemical/chempic/icebe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380727"/>
            <a:ext cx="2879105" cy="33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95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3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40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403" tmFilter="0, 0; 0.125,0.2665; 0.25,0.4; 0.375,0.465; 0.5,0.5;  0.625,0.535; 0.75,0.6; 0.875,0.7335; 1,1">
                                          <p:stCondLst>
                                            <p:cond delay="340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01" tmFilter="0, 0; 0.125,0.2665; 0.25,0.4; 0.375,0.465; 0.5,0.5;  0.625,0.535; 0.75,0.6; 0.875,0.7335; 1,1">
                                          <p:stCondLst>
                                            <p:cond delay="67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41" tmFilter="0, 0; 0.125,0.2665; 0.25,0.4; 0.375,0.465; 0.5,0.5;  0.625,0.535; 0.75,0.6; 0.875,0.7335; 1,1">
                                          <p:stCondLst>
                                            <p:cond delay="848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3">
                                          <p:stCondLst>
                                            <p:cond delay="3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51" decel="50000">
                                          <p:stCondLst>
                                            <p:cond delay="34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3">
                                          <p:stCondLst>
                                            <p:cond delay="67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51" decel="50000">
                                          <p:stCondLst>
                                            <p:cond delay="685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3">
                                          <p:stCondLst>
                                            <p:cond delay="841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51" decel="50000">
                                          <p:stCondLst>
                                            <p:cond delay="85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3">
                                          <p:stCondLst>
                                            <p:cond delay="92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51" decel="50000">
                                          <p:stCondLst>
                                            <p:cond delay="93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 nodePh="1">
                                  <p:stCondLst>
                                    <p:cond delay="3125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4" dur="16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39" y="413792"/>
            <a:ext cx="8229600" cy="1143000"/>
          </a:xfrm>
        </p:spPr>
        <p:txBody>
          <a:bodyPr/>
          <a:lstStyle/>
          <a:p>
            <a:r>
              <a:rPr lang="en-IE" b="1" dirty="0" err="1" smtClean="0">
                <a:solidFill>
                  <a:srgbClr val="FF0000"/>
                </a:solidFill>
              </a:rPr>
              <a:t>Tasc</a:t>
            </a:r>
            <a:r>
              <a:rPr lang="en-IE" b="1" dirty="0" smtClean="0">
                <a:solidFill>
                  <a:srgbClr val="FF0000"/>
                </a:solidFill>
              </a:rPr>
              <a:t>: </a:t>
            </a:r>
            <a:r>
              <a:rPr lang="en-IE" b="1" dirty="0" err="1" smtClean="0">
                <a:solidFill>
                  <a:srgbClr val="FF0000"/>
                </a:solidFill>
              </a:rPr>
              <a:t>Faigh</a:t>
            </a:r>
            <a:r>
              <a:rPr lang="en-IE" b="1" dirty="0" smtClean="0">
                <a:solidFill>
                  <a:srgbClr val="FF0000"/>
                </a:solidFill>
              </a:rPr>
              <a:t> DLÚS </a:t>
            </a:r>
            <a:r>
              <a:rPr lang="en-IE" b="1" dirty="0" err="1" smtClean="0">
                <a:solidFill>
                  <a:srgbClr val="FF0000"/>
                </a:solidFill>
              </a:rPr>
              <a:t>Uisce</a:t>
            </a:r>
            <a:r>
              <a:rPr lang="en-IE" b="1" dirty="0" smtClean="0">
                <a:solidFill>
                  <a:srgbClr val="FF0000"/>
                </a:solidFill>
              </a:rPr>
              <a:t>: 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970784" cy="1468760"/>
          </a:xfrm>
        </p:spPr>
        <p:txBody>
          <a:bodyPr/>
          <a:lstStyle/>
          <a:p>
            <a:pPr marL="0" indent="0">
              <a:buNone/>
            </a:pPr>
            <a:r>
              <a:rPr lang="en-IE" b="1" dirty="0" err="1" smtClean="0">
                <a:solidFill>
                  <a:srgbClr val="00B050"/>
                </a:solidFill>
              </a:rPr>
              <a:t>Céard</a:t>
            </a:r>
            <a:r>
              <a:rPr lang="en-IE" b="1" dirty="0" smtClean="0">
                <a:solidFill>
                  <a:srgbClr val="00B050"/>
                </a:solidFill>
              </a:rPr>
              <a:t> é MAIS do 100cm</a:t>
            </a:r>
            <a:r>
              <a:rPr lang="en-IE" b="1" dirty="0" smtClean="0">
                <a:solidFill>
                  <a:srgbClr val="00B050"/>
                </a:solidFill>
                <a:latin typeface="Calibri"/>
              </a:rPr>
              <a:t>³ </a:t>
            </a:r>
            <a:r>
              <a:rPr lang="en-IE" b="1" dirty="0" err="1" smtClean="0">
                <a:solidFill>
                  <a:srgbClr val="00B050"/>
                </a:solidFill>
                <a:latin typeface="Calibri"/>
              </a:rPr>
              <a:t>d’uisce</a:t>
            </a:r>
            <a:r>
              <a:rPr lang="en-IE" b="1" dirty="0" smtClean="0">
                <a:solidFill>
                  <a:srgbClr val="00B050"/>
                </a:solidFill>
                <a:latin typeface="Calibri"/>
              </a:rPr>
              <a:t>??</a:t>
            </a:r>
            <a:r>
              <a:rPr lang="en-IE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en-IE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556792"/>
            <a:ext cx="3888432" cy="17235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400" b="1" dirty="0" err="1" smtClean="0">
                <a:solidFill>
                  <a:srgbClr val="CC0066"/>
                </a:solidFill>
              </a:rPr>
              <a:t>Dlús</a:t>
            </a:r>
            <a:r>
              <a:rPr lang="en-IE" sz="4400" b="1" dirty="0" smtClean="0">
                <a:solidFill>
                  <a:srgbClr val="CC0066"/>
                </a:solidFill>
              </a:rPr>
              <a:t> =   </a:t>
            </a:r>
            <a:r>
              <a:rPr lang="en-IE" sz="4400" b="1" u="sng" dirty="0" err="1" smtClean="0">
                <a:solidFill>
                  <a:srgbClr val="CC0066"/>
                </a:solidFill>
              </a:rPr>
              <a:t>Mais</a:t>
            </a:r>
            <a:endParaRPr lang="en-IE" sz="4400" b="1" u="sng" dirty="0" smtClean="0">
              <a:solidFill>
                <a:srgbClr val="CC0066"/>
              </a:solidFill>
            </a:endParaRPr>
          </a:p>
          <a:p>
            <a:r>
              <a:rPr lang="en-IE" sz="4400" b="1" dirty="0" smtClean="0">
                <a:solidFill>
                  <a:srgbClr val="CC0066"/>
                </a:solidFill>
              </a:rPr>
              <a:t>            	</a:t>
            </a:r>
            <a:r>
              <a:rPr lang="en-IE" sz="4400" b="1" dirty="0" err="1" smtClean="0">
                <a:solidFill>
                  <a:srgbClr val="CC0066"/>
                </a:solidFill>
              </a:rPr>
              <a:t>Toirt</a:t>
            </a:r>
            <a:endParaRPr lang="en-IE" sz="4400" b="1" dirty="0" smtClean="0">
              <a:solidFill>
                <a:srgbClr val="CC0066"/>
              </a:solidFill>
            </a:endParaRPr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717032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600" dirty="0" err="1" smtClean="0"/>
              <a:t>Freagra</a:t>
            </a:r>
            <a:r>
              <a:rPr lang="en-IE" sz="6600" dirty="0" smtClean="0"/>
              <a:t>: </a:t>
            </a:r>
            <a:r>
              <a:rPr lang="en-IE" sz="6600" dirty="0" smtClean="0">
                <a:solidFill>
                  <a:srgbClr val="FF0000"/>
                </a:solidFill>
              </a:rPr>
              <a:t>1g/cm</a:t>
            </a:r>
            <a:r>
              <a:rPr lang="en-IE" sz="6600" dirty="0" smtClean="0">
                <a:solidFill>
                  <a:srgbClr val="FF0000"/>
                </a:solidFill>
                <a:latin typeface="Calibri"/>
              </a:rPr>
              <a:t>³</a:t>
            </a:r>
            <a:endParaRPr lang="en-IE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3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3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0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403" tmFilter="0, 0; 0.125,0.2665; 0.25,0.4; 0.375,0.465; 0.5,0.5;  0.625,0.535; 0.75,0.6; 0.875,0.7335; 1,1">
                                          <p:stCondLst>
                                            <p:cond delay="340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701" tmFilter="0, 0; 0.125,0.2665; 0.25,0.4; 0.375,0.465; 0.5,0.5;  0.625,0.535; 0.75,0.6; 0.875,0.7335; 1,1">
                                          <p:stCondLst>
                                            <p:cond delay="67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41" tmFilter="0, 0; 0.125,0.2665; 0.25,0.4; 0.375,0.465; 0.5,0.5;  0.625,0.535; 0.75,0.6; 0.875,0.7335; 1,1">
                                          <p:stCondLst>
                                            <p:cond delay="848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3">
                                          <p:stCondLst>
                                            <p:cond delay="3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51" decel="50000">
                                          <p:stCondLst>
                                            <p:cond delay="346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3">
                                          <p:stCondLst>
                                            <p:cond delay="67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51" decel="50000">
                                          <p:stCondLst>
                                            <p:cond delay="685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3">
                                          <p:stCondLst>
                                            <p:cond delay="841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51" decel="50000">
                                          <p:stCondLst>
                                            <p:cond delay="854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3">
                                          <p:stCondLst>
                                            <p:cond delay="92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51" decel="50000">
                                          <p:stCondLst>
                                            <p:cond delay="93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30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0" tmFilter="0, 0; 0.125,0.2665; 0.25,0.4; 0.375,0.465; 0.5,0.5;  0.625,0.535; 0.75,0.6; 0.875,0.7335; 1,1">
                                          <p:stCondLst>
                                            <p:cond delay="99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0" tmFilter="0, 0; 0.125,0.2665; 0.25,0.4; 0.375,0.465; 0.5,0.5;  0.625,0.535; 0.75,0.6; 0.875,0.7335; 1,1">
                                          <p:stCondLst>
                                            <p:cond delay="198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0" tmFilter="0, 0; 0.125,0.2665; 0.25,0.4; 0.375,0.465; 0.5,0.5;  0.625,0.535; 0.75,0.6; 0.875,0.7335; 1,1">
                                          <p:stCondLst>
                                            <p:cond delay="248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0">
                                          <p:stCondLst>
                                            <p:cond delay="9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0" decel="50000">
                                          <p:stCondLst>
                                            <p:cond delay="101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0">
                                          <p:stCondLst>
                                            <p:cond delay="196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0" decel="50000">
                                          <p:stCondLst>
                                            <p:cond delay="200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0">
                                          <p:stCondLst>
                                            <p:cond delay="246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0" decel="50000">
                                          <p:stCondLst>
                                            <p:cond delay="250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0">
                                          <p:stCondLst>
                                            <p:cond delay="271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0" decel="50000">
                                          <p:stCondLst>
                                            <p:cond delay="275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Turgnamh</a:t>
            </a:r>
            <a:r>
              <a:rPr lang="en-IE" dirty="0" smtClean="0"/>
              <a:t> 1.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/>
          <a:lstStyle/>
          <a:p>
            <a:pPr marL="514350" indent="-514350">
              <a:buAutoNum type="alphaUcParenBoth"/>
            </a:pPr>
            <a:r>
              <a:rPr lang="en-IE" dirty="0" err="1" smtClean="0">
                <a:solidFill>
                  <a:srgbClr val="FF0000"/>
                </a:solidFill>
              </a:rPr>
              <a:t>Faigh</a:t>
            </a:r>
            <a:r>
              <a:rPr lang="en-IE" dirty="0" smtClean="0">
                <a:solidFill>
                  <a:srgbClr val="FF0000"/>
                </a:solidFill>
              </a:rPr>
              <a:t> </a:t>
            </a:r>
            <a:r>
              <a:rPr lang="en-IE" dirty="0" err="1" smtClean="0">
                <a:solidFill>
                  <a:srgbClr val="FF0000"/>
                </a:solidFill>
              </a:rPr>
              <a:t>Dlús</a:t>
            </a:r>
            <a:r>
              <a:rPr lang="en-IE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Solad</a:t>
            </a:r>
            <a:r>
              <a:rPr lang="en-IE" b="1" dirty="0" smtClean="0">
                <a:solidFill>
                  <a:srgbClr val="FF0000"/>
                </a:solidFill>
              </a:rPr>
              <a:t> le </a:t>
            </a:r>
            <a:r>
              <a:rPr lang="en-IE" b="1" dirty="0" err="1" smtClean="0">
                <a:solidFill>
                  <a:srgbClr val="FF0000"/>
                </a:solidFill>
              </a:rPr>
              <a:t>cruth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cinnte</a:t>
            </a:r>
            <a:r>
              <a:rPr lang="en-IE" b="1" dirty="0" smtClean="0">
                <a:solidFill>
                  <a:srgbClr val="FF0000"/>
                </a:solidFill>
              </a:rPr>
              <a:t> (</a:t>
            </a:r>
            <a:r>
              <a:rPr lang="en-IE" b="1" dirty="0" err="1" smtClean="0">
                <a:solidFill>
                  <a:srgbClr val="FF0000"/>
                </a:solidFill>
              </a:rPr>
              <a:t>m.s</a:t>
            </a:r>
            <a:r>
              <a:rPr lang="en-IE" b="1" dirty="0" smtClean="0">
                <a:solidFill>
                  <a:srgbClr val="FF0000"/>
                </a:solidFill>
              </a:rPr>
              <a:t> Bloc </a:t>
            </a:r>
            <a:r>
              <a:rPr lang="en-IE" b="1" dirty="0" err="1" smtClean="0">
                <a:solidFill>
                  <a:srgbClr val="FF0000"/>
                </a:solidFill>
              </a:rPr>
              <a:t>adhmad</a:t>
            </a:r>
            <a:r>
              <a:rPr lang="en-IE" b="1" dirty="0" smtClean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endParaRPr lang="en-IE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IE" b="1" dirty="0" err="1" smtClean="0"/>
              <a:t>Faigh</a:t>
            </a:r>
            <a:r>
              <a:rPr lang="en-IE" b="1" dirty="0" smtClean="0"/>
              <a:t> an MAIS</a:t>
            </a:r>
          </a:p>
          <a:p>
            <a:pPr marL="514350" indent="-514350">
              <a:buAutoNum type="arabicPeriod"/>
            </a:pPr>
            <a:r>
              <a:rPr lang="en-IE" b="1" dirty="0" err="1" smtClean="0"/>
              <a:t>Faigh</a:t>
            </a:r>
            <a:r>
              <a:rPr lang="en-IE" b="1" dirty="0" smtClean="0"/>
              <a:t> an TOIRT.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1843487"/>
            <a:ext cx="3888432" cy="17235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400" b="1" dirty="0" err="1" smtClean="0">
                <a:solidFill>
                  <a:srgbClr val="CC0066"/>
                </a:solidFill>
              </a:rPr>
              <a:t>Dlús</a:t>
            </a:r>
            <a:r>
              <a:rPr lang="en-IE" sz="4400" b="1" dirty="0" smtClean="0">
                <a:solidFill>
                  <a:srgbClr val="CC0066"/>
                </a:solidFill>
              </a:rPr>
              <a:t> =   </a:t>
            </a:r>
            <a:r>
              <a:rPr lang="en-IE" sz="4400" b="1" u="sng" dirty="0" err="1" smtClean="0">
                <a:solidFill>
                  <a:srgbClr val="CC0066"/>
                </a:solidFill>
              </a:rPr>
              <a:t>Mais</a:t>
            </a:r>
            <a:endParaRPr lang="en-IE" sz="4400" b="1" u="sng" dirty="0" smtClean="0">
              <a:solidFill>
                <a:srgbClr val="CC0066"/>
              </a:solidFill>
            </a:endParaRPr>
          </a:p>
          <a:p>
            <a:r>
              <a:rPr lang="en-IE" sz="4400" b="1" dirty="0" smtClean="0">
                <a:solidFill>
                  <a:srgbClr val="CC0066"/>
                </a:solidFill>
              </a:rPr>
              <a:t>            	</a:t>
            </a:r>
            <a:r>
              <a:rPr lang="en-IE" sz="4400" b="1" dirty="0" err="1" smtClean="0">
                <a:solidFill>
                  <a:srgbClr val="CC0066"/>
                </a:solidFill>
              </a:rPr>
              <a:t>Toirt</a:t>
            </a:r>
            <a:endParaRPr lang="en-IE" sz="4400" b="1" dirty="0" smtClean="0">
              <a:solidFill>
                <a:srgbClr val="CC0066"/>
              </a:solidFill>
            </a:endParaRPr>
          </a:p>
          <a:p>
            <a:endParaRPr lang="en-I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05064"/>
            <a:ext cx="2664296" cy="249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https://encrypted-tbn0.gstatic.com/images?q=tbn:ANd9GcQ07sm6sJtfL8UbUe4xjfdsoGMrqkL0qV-QwdNT4yMu7iP75YAFD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05064"/>
            <a:ext cx="30099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67944" y="4169505"/>
            <a:ext cx="972108" cy="61322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464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3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0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403" tmFilter="0, 0; 0.125,0.2665; 0.25,0.4; 0.375,0.465; 0.5,0.5;  0.625,0.535; 0.75,0.6; 0.875,0.7335; 1,1">
                                          <p:stCondLst>
                                            <p:cond delay="340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701" tmFilter="0, 0; 0.125,0.2665; 0.25,0.4; 0.375,0.465; 0.5,0.5;  0.625,0.535; 0.75,0.6; 0.875,0.7335; 1,1">
                                          <p:stCondLst>
                                            <p:cond delay="67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41" tmFilter="0, 0; 0.125,0.2665; 0.25,0.4; 0.375,0.465; 0.5,0.5;  0.625,0.535; 0.75,0.6; 0.875,0.7335; 1,1">
                                          <p:stCondLst>
                                            <p:cond delay="848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3">
                                          <p:stCondLst>
                                            <p:cond delay="3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51" decel="50000">
                                          <p:stCondLst>
                                            <p:cond delay="34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3">
                                          <p:stCondLst>
                                            <p:cond delay="67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51" decel="50000">
                                          <p:stCondLst>
                                            <p:cond delay="685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3">
                                          <p:stCondLst>
                                            <p:cond delay="841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51" decel="50000">
                                          <p:stCondLst>
                                            <p:cond delay="85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3">
                                          <p:stCondLst>
                                            <p:cond delay="92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51" decel="50000">
                                          <p:stCondLst>
                                            <p:cond delay="93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17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4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4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67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67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247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Mais &amp; Dlús</vt:lpstr>
      <vt:lpstr>Mais (Mass)</vt:lpstr>
      <vt:lpstr>Conas MAIS corp a aimsiú</vt:lpstr>
      <vt:lpstr>Mais rudaí éagsúla a thomhas</vt:lpstr>
      <vt:lpstr>Torthaí</vt:lpstr>
      <vt:lpstr>Dlús (density)</vt:lpstr>
      <vt:lpstr>Foirmle chun DLÚS a aimsiú:</vt:lpstr>
      <vt:lpstr>Tasc: Faigh DLÚS Uisce: </vt:lpstr>
      <vt:lpstr>Turgnamh 1.</vt:lpstr>
      <vt:lpstr>(b) Faigh Dlús Solad le cruth neamh cinnte (m.s Cloch). </vt:lpstr>
      <vt:lpstr>(c)Faigh Dlús Leacht (uisce) </vt:lpstr>
      <vt:lpstr>Dlús deochanna coipeacha (fizzy)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 &amp; Dlús</dc:title>
  <dc:creator>Administrator</dc:creator>
  <cp:lastModifiedBy>Administrator</cp:lastModifiedBy>
  <cp:revision>91</cp:revision>
  <dcterms:created xsi:type="dcterms:W3CDTF">2013-10-14T09:23:55Z</dcterms:created>
  <dcterms:modified xsi:type="dcterms:W3CDTF">2015-01-30T10:10:55Z</dcterms:modified>
</cp:coreProperties>
</file>