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5" r:id="rId3"/>
    <p:sldId id="279" r:id="rId4"/>
    <p:sldId id="280" r:id="rId5"/>
    <p:sldId id="277" r:id="rId6"/>
    <p:sldId id="278" r:id="rId7"/>
    <p:sldId id="257" r:id="rId8"/>
    <p:sldId id="276" r:id="rId9"/>
    <p:sldId id="259" r:id="rId10"/>
    <p:sldId id="260" r:id="rId11"/>
    <p:sldId id="264" r:id="rId12"/>
    <p:sldId id="261" r:id="rId13"/>
    <p:sldId id="258" r:id="rId14"/>
    <p:sldId id="283" r:id="rId15"/>
    <p:sldId id="262" r:id="rId16"/>
    <p:sldId id="265" r:id="rId17"/>
    <p:sldId id="281" r:id="rId18"/>
    <p:sldId id="284" r:id="rId19"/>
    <p:sldId id="289" r:id="rId20"/>
    <p:sldId id="285" r:id="rId21"/>
    <p:sldId id="286" r:id="rId22"/>
    <p:sldId id="287" r:id="rId23"/>
    <p:sldId id="266" r:id="rId24"/>
    <p:sldId id="288" r:id="rId25"/>
    <p:sldId id="269" r:id="rId26"/>
    <p:sldId id="270" r:id="rId27"/>
    <p:sldId id="271" r:id="rId28"/>
    <p:sldId id="272" r:id="rId29"/>
    <p:sldId id="273" r:id="rId30"/>
    <p:sldId id="274" r:id="rId31"/>
    <p:sldId id="26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7B898-3B49-4B7B-81B3-D23D1BE249D9}" type="datetimeFigureOut">
              <a:rPr lang="en-IE" smtClean="0"/>
              <a:pPr/>
              <a:t>27/01/2015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60DAD-3EB1-4B6C-A377-72FF9C534D10}" type="slidenum">
              <a:rPr lang="en-IE" smtClean="0"/>
              <a:pPr/>
              <a:t>‹#›</a:t>
            </a:fld>
            <a:endParaRPr lang="en-IE"/>
          </a:p>
        </p:txBody>
      </p:sp>
    </p:spTree>
    <p:extLst>
      <p:ext uri="{BB962C8B-B14F-4D97-AF65-F5344CB8AC3E}">
        <p14:creationId xmlns:p14="http://schemas.microsoft.com/office/powerpoint/2010/main" val="414321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23</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25</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26</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27</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28</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29</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30</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31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7</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9</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10</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11</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12</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13</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15</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B260DAD-3EB1-4B6C-A377-72FF9C534D10}" type="slidenum">
              <a:rPr lang="en-IE" smtClean="0"/>
              <a:pPr/>
              <a:t>16</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FF0A-EFF2-4EB1-90E4-3ED5AE48B0DF}" type="datetimeFigureOut">
              <a:rPr lang="en-IE" smtClean="0"/>
              <a:pPr/>
              <a:t>27/01/2015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094A46-021E-42B5-9E8B-F320F69A51C1}"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FF0A-EFF2-4EB1-90E4-3ED5AE48B0DF}" type="datetimeFigureOut">
              <a:rPr lang="en-IE" smtClean="0"/>
              <a:pPr/>
              <a:t>27/01/2015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4A46-021E-42B5-9E8B-F320F69A51C1}"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ie/imgres?imgurl=http://www.freeclipartnow.com/d/40998-1/IEC-Volt-Meter-Symbol.jpg&amp;imgrefurl=http://www.freeclipartnow.com/signs-symbols/electrical/iec-symbols/IEC-Volt-Meter-Symbol.jpg.html&amp;h=148&amp;w=200&amp;sz=6&amp;tbnid=2dKkmpVAnqt3oM:&amp;tbnh=77&amp;tbnw=104&amp;prev=/images?q=VOLTMETER+symbol&amp;zoom=1&amp;q=VOLTMETER+symbol&amp;usg=__F-uNpdoduWAj4384GddonC71sUk=&amp;sa=X&amp;ei=F1-nTIeqKcyQjAf4_b3kDA&amp;ved=0CB4Q9QEwAA" TargetMode="Externa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08720"/>
            <a:ext cx="7988424" cy="1470025"/>
          </a:xfrm>
        </p:spPr>
        <p:txBody>
          <a:bodyPr>
            <a:normAutofit fontScale="90000"/>
          </a:bodyPr>
          <a:lstStyle/>
          <a:p>
            <a:r>
              <a:rPr lang="en-IE" sz="8900" b="1" dirty="0" err="1"/>
              <a:t>Sruth</a:t>
            </a:r>
            <a:r>
              <a:rPr lang="en-IE" sz="8900" b="1" dirty="0"/>
              <a:t> </a:t>
            </a:r>
            <a:r>
              <a:rPr lang="en-IE" sz="8900" b="1" dirty="0" err="1"/>
              <a:t>Leictreachas</a:t>
            </a:r>
            <a:r>
              <a:rPr lang="en-IE" dirty="0"/>
              <a:t/>
            </a:r>
            <a:br>
              <a:rPr lang="en-IE" dirty="0"/>
            </a:br>
            <a:endParaRPr lang="en-IE" dirty="0"/>
          </a:p>
        </p:txBody>
      </p:sp>
      <p:sp>
        <p:nvSpPr>
          <p:cNvPr id="3" name="Subtitle 2"/>
          <p:cNvSpPr>
            <a:spLocks noGrp="1"/>
          </p:cNvSpPr>
          <p:nvPr>
            <p:ph type="subTitle" idx="1"/>
          </p:nvPr>
        </p:nvSpPr>
        <p:spPr/>
        <p:txBody>
          <a:bodyPr/>
          <a:lstStyle/>
          <a:p>
            <a:endParaRPr lang="en-IE"/>
          </a:p>
        </p:txBody>
      </p:sp>
      <p:pic>
        <p:nvPicPr>
          <p:cNvPr id="1026" name="Picture 2" descr="http://www.windsun.com/pictures/Lightn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060848"/>
            <a:ext cx="2749899"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Sso2KM_NmYgVz3TfPp__tdlJC4wezweP5uQR9REUqf4dICf2y6zLz5TVd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77008"/>
            <a:ext cx="367240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gyptindependent.com/sites/default/files/imagecache/highslide_zoom/photo/2010/08/23/41/electricit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572940"/>
            <a:ext cx="4313312" cy="32349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ciencelearn.org.nz/var/sciencelearn/storage/images/contexts/super-sense/sci-media/images/copper-wire/258483-1-eng-NZ/Copper-wire_full_size_landsca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388" y="4248084"/>
            <a:ext cx="3164548" cy="2107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a:solidFill>
            <a:schemeClr val="accent2">
              <a:lumMod val="60000"/>
              <a:lumOff val="40000"/>
            </a:schemeClr>
          </a:solidFill>
        </p:spPr>
        <p:txBody>
          <a:bodyPr>
            <a:normAutofit/>
          </a:bodyPr>
          <a:lstStyle/>
          <a:p>
            <a:r>
              <a:rPr lang="en-IE" sz="5400" b="1" dirty="0" smtClean="0"/>
              <a:t>         </a:t>
            </a:r>
            <a:r>
              <a:rPr lang="en-IE" sz="5400" b="1" dirty="0" err="1" smtClean="0"/>
              <a:t>Sruth</a:t>
            </a:r>
            <a:r>
              <a:rPr lang="en-IE" sz="5400" b="1" dirty="0" smtClean="0"/>
              <a:t>, Voltas, </a:t>
            </a:r>
            <a:r>
              <a:rPr lang="en-IE" sz="5400" b="1" dirty="0" err="1" smtClean="0"/>
              <a:t>Friotaíocht</a:t>
            </a:r>
            <a:endParaRPr lang="en-IE" sz="5400" b="1" dirty="0"/>
          </a:p>
        </p:txBody>
      </p:sp>
      <p:sp>
        <p:nvSpPr>
          <p:cNvPr id="3" name="Content Placeholder 2"/>
          <p:cNvSpPr>
            <a:spLocks noGrp="1"/>
          </p:cNvSpPr>
          <p:nvPr>
            <p:ph idx="1"/>
          </p:nvPr>
        </p:nvSpPr>
        <p:spPr>
          <a:xfrm>
            <a:off x="467543" y="1641020"/>
            <a:ext cx="5563647" cy="4525963"/>
          </a:xfrm>
        </p:spPr>
        <p:txBody>
          <a:bodyPr>
            <a:normAutofit fontScale="92500" lnSpcReduction="20000"/>
          </a:bodyPr>
          <a:lstStyle/>
          <a:p>
            <a:pPr lvl="0">
              <a:buNone/>
            </a:pPr>
            <a:r>
              <a:rPr lang="en-IE" b="1" dirty="0" smtClean="0">
                <a:solidFill>
                  <a:srgbClr val="FF0000"/>
                </a:solidFill>
              </a:rPr>
              <a:t>SRUTH</a:t>
            </a:r>
            <a:r>
              <a:rPr lang="en-IE" dirty="0" smtClean="0">
                <a:solidFill>
                  <a:srgbClr val="FF0000"/>
                </a:solidFill>
              </a:rPr>
              <a:t>= </a:t>
            </a:r>
            <a:r>
              <a:rPr lang="en-IE" dirty="0" err="1" smtClean="0"/>
              <a:t>tomhas</a:t>
            </a:r>
            <a:r>
              <a:rPr lang="en-IE" dirty="0" smtClean="0"/>
              <a:t> </a:t>
            </a:r>
            <a:r>
              <a:rPr lang="en-IE" dirty="0" err="1"/>
              <a:t>ar</a:t>
            </a:r>
            <a:r>
              <a:rPr lang="en-IE" dirty="0"/>
              <a:t> an </a:t>
            </a:r>
            <a:r>
              <a:rPr lang="en-IE" dirty="0" err="1" smtClean="0"/>
              <a:t>sreabhadh</a:t>
            </a:r>
            <a:r>
              <a:rPr lang="en-IE" dirty="0" smtClean="0"/>
              <a:t> (flow) </a:t>
            </a:r>
            <a:r>
              <a:rPr lang="en-IE" dirty="0" err="1" smtClean="0"/>
              <a:t>luchta</a:t>
            </a:r>
            <a:r>
              <a:rPr lang="en-IE" dirty="0" smtClean="0"/>
              <a:t>  </a:t>
            </a:r>
          </a:p>
          <a:p>
            <a:pPr lvl="0">
              <a:buNone/>
            </a:pPr>
            <a:r>
              <a:rPr lang="en-IE" dirty="0"/>
              <a:t> </a:t>
            </a:r>
            <a:r>
              <a:rPr lang="en-IE" dirty="0" smtClean="0"/>
              <a:t> </a:t>
            </a:r>
          </a:p>
          <a:p>
            <a:pPr lvl="0">
              <a:buNone/>
            </a:pPr>
            <a:r>
              <a:rPr lang="en-IE" b="1" dirty="0" smtClean="0">
                <a:solidFill>
                  <a:srgbClr val="FF0000"/>
                </a:solidFill>
              </a:rPr>
              <a:t>VOLTAS</a:t>
            </a:r>
            <a:r>
              <a:rPr lang="en-IE" dirty="0" smtClean="0">
                <a:solidFill>
                  <a:srgbClr val="FF0000"/>
                </a:solidFill>
              </a:rPr>
              <a:t>= </a:t>
            </a:r>
            <a:r>
              <a:rPr lang="en-IE" dirty="0" smtClean="0"/>
              <a:t>an </a:t>
            </a:r>
            <a:r>
              <a:rPr lang="en-IE" dirty="0" err="1"/>
              <a:t>brú</a:t>
            </a:r>
            <a:r>
              <a:rPr lang="en-IE" dirty="0"/>
              <a:t> a </a:t>
            </a:r>
            <a:r>
              <a:rPr lang="en-IE" dirty="0" err="1"/>
              <a:t>chuireann</a:t>
            </a:r>
            <a:r>
              <a:rPr lang="en-IE" dirty="0"/>
              <a:t> an </a:t>
            </a:r>
            <a:r>
              <a:rPr lang="en-IE" dirty="0" err="1" smtClean="0"/>
              <a:t>bataire</a:t>
            </a:r>
            <a:r>
              <a:rPr lang="en-IE" dirty="0" smtClean="0"/>
              <a:t>* </a:t>
            </a:r>
            <a:r>
              <a:rPr lang="en-IE" dirty="0" err="1"/>
              <a:t>ar</a:t>
            </a:r>
            <a:r>
              <a:rPr lang="en-IE" dirty="0"/>
              <a:t> </a:t>
            </a:r>
            <a:r>
              <a:rPr lang="en-IE" dirty="0" err="1"/>
              <a:t>na</a:t>
            </a:r>
            <a:r>
              <a:rPr lang="en-IE" dirty="0"/>
              <a:t> </a:t>
            </a:r>
            <a:r>
              <a:rPr lang="en-IE" dirty="0" err="1" smtClean="0"/>
              <a:t>leictréoin</a:t>
            </a:r>
            <a:endParaRPr lang="en-IE" dirty="0"/>
          </a:p>
          <a:p>
            <a:pPr lvl="0">
              <a:buNone/>
            </a:pPr>
            <a:r>
              <a:rPr lang="en-IE" dirty="0" smtClean="0"/>
              <a:t>   </a:t>
            </a:r>
            <a:endParaRPr lang="en-IE" b="1" dirty="0" smtClean="0"/>
          </a:p>
          <a:p>
            <a:pPr lvl="0">
              <a:buNone/>
            </a:pPr>
            <a:r>
              <a:rPr lang="en-IE" b="1" dirty="0" smtClean="0">
                <a:solidFill>
                  <a:srgbClr val="FF0000"/>
                </a:solidFill>
              </a:rPr>
              <a:t>FRIOTAÍOCHT</a:t>
            </a:r>
            <a:r>
              <a:rPr lang="en-IE" dirty="0" smtClean="0">
                <a:solidFill>
                  <a:srgbClr val="FF0000"/>
                </a:solidFill>
              </a:rPr>
              <a:t>= </a:t>
            </a:r>
            <a:r>
              <a:rPr lang="en-IE" dirty="0" err="1" smtClean="0"/>
              <a:t>deacracht</a:t>
            </a:r>
            <a:r>
              <a:rPr lang="en-IE" dirty="0" smtClean="0"/>
              <a:t> a </a:t>
            </a:r>
            <a:r>
              <a:rPr lang="en-IE" dirty="0" err="1" smtClean="0"/>
              <a:t>chuir</a:t>
            </a:r>
            <a:r>
              <a:rPr lang="en-IE" dirty="0" smtClean="0"/>
              <a:t> </a:t>
            </a:r>
            <a:r>
              <a:rPr lang="en-IE" dirty="0" err="1" smtClean="0"/>
              <a:t>ar</a:t>
            </a:r>
            <a:r>
              <a:rPr lang="en-IE" dirty="0" smtClean="0"/>
              <a:t> </a:t>
            </a:r>
            <a:r>
              <a:rPr lang="en-IE" dirty="0" err="1" smtClean="0"/>
              <a:t>sreabhadh</a:t>
            </a:r>
            <a:r>
              <a:rPr lang="en-IE" dirty="0" smtClean="0"/>
              <a:t> </a:t>
            </a:r>
            <a:r>
              <a:rPr lang="en-IE" dirty="0" err="1" smtClean="0"/>
              <a:t>na</a:t>
            </a:r>
            <a:r>
              <a:rPr lang="en-IE" dirty="0" smtClean="0"/>
              <a:t> </a:t>
            </a:r>
            <a:r>
              <a:rPr lang="en-IE" dirty="0" err="1" smtClean="0"/>
              <a:t>leictréoin</a:t>
            </a:r>
            <a:r>
              <a:rPr lang="en-IE" dirty="0" smtClean="0"/>
              <a:t>- </a:t>
            </a:r>
          </a:p>
          <a:p>
            <a:pPr lvl="0">
              <a:buNone/>
            </a:pPr>
            <a:r>
              <a:rPr lang="en-IE" dirty="0" err="1" smtClean="0"/>
              <a:t>níos</a:t>
            </a:r>
            <a:r>
              <a:rPr lang="en-IE" dirty="0" smtClean="0"/>
              <a:t> </a:t>
            </a:r>
            <a:r>
              <a:rPr lang="en-IE" dirty="0" err="1" smtClean="0"/>
              <a:t>lú</a:t>
            </a:r>
            <a:r>
              <a:rPr lang="en-IE" dirty="0" smtClean="0"/>
              <a:t> </a:t>
            </a:r>
            <a:r>
              <a:rPr lang="en-IE" dirty="0" err="1"/>
              <a:t>leictreoin</a:t>
            </a:r>
            <a:r>
              <a:rPr lang="en-IE" dirty="0"/>
              <a:t> </a:t>
            </a:r>
            <a:r>
              <a:rPr lang="en-IE" dirty="0" err="1"/>
              <a:t>sreabhadh</a:t>
            </a:r>
            <a:r>
              <a:rPr lang="en-IE" dirty="0"/>
              <a:t> </a:t>
            </a:r>
            <a:r>
              <a:rPr lang="en-IE" dirty="0" smtClean="0"/>
              <a:t>= </a:t>
            </a:r>
            <a:r>
              <a:rPr lang="en-IE" dirty="0" err="1" smtClean="0"/>
              <a:t>laghdú</a:t>
            </a:r>
            <a:r>
              <a:rPr lang="en-IE" dirty="0" smtClean="0"/>
              <a:t> </a:t>
            </a:r>
            <a:r>
              <a:rPr lang="en-IE" dirty="0" err="1"/>
              <a:t>ar</a:t>
            </a:r>
            <a:r>
              <a:rPr lang="en-IE" dirty="0"/>
              <a:t> </a:t>
            </a:r>
            <a:r>
              <a:rPr lang="en-IE" dirty="0" err="1" smtClean="0"/>
              <a:t>sruth</a:t>
            </a:r>
            <a:r>
              <a:rPr lang="en-IE" dirty="0" smtClean="0"/>
              <a:t>. </a:t>
            </a:r>
            <a:endParaRPr lang="en-IE" dirty="0"/>
          </a:p>
        </p:txBody>
      </p:sp>
      <p:pic>
        <p:nvPicPr>
          <p:cNvPr id="5122" name="Picture 2" descr="http://t3.gstatic.com/images?q=tbn:ANd9GcQsHTRuKY3_w6GSvup_DWYJFD2Br_X_wtCGkKdII4lWr63Qdoc&amp;t=1&amp;h=170&amp;w=164&amp;usg=__Nqf3pm0TmTZ05lrXIy36bkVaV_g="/>
          <p:cNvPicPr>
            <a:picLocks noChangeAspect="1" noChangeArrowheads="1"/>
          </p:cNvPicPr>
          <p:nvPr/>
        </p:nvPicPr>
        <p:blipFill>
          <a:blip r:embed="rId3" cstate="print"/>
          <a:srcRect/>
          <a:stretch>
            <a:fillRect/>
          </a:stretch>
        </p:blipFill>
        <p:spPr bwMode="auto">
          <a:xfrm>
            <a:off x="179512" y="188640"/>
            <a:ext cx="1512168" cy="1257301"/>
          </a:xfrm>
          <a:prstGeom prst="rect">
            <a:avLst/>
          </a:prstGeom>
          <a:noFill/>
        </p:spPr>
      </p:pic>
      <p:pic>
        <p:nvPicPr>
          <p:cNvPr id="5124" name="Picture 4" descr="http://t3.gstatic.com/images?q=tbn:ANd9GcQsHTRuKY3_w6GSvup_DWYJFD2Br_X_wtCGkKdII4lWr63Qdoc&amp;t=1&amp;h=170&amp;w=164&amp;usg=__Nqf3pm0TmTZ05lrXIy36bkVaV_g="/>
          <p:cNvPicPr>
            <a:picLocks noChangeAspect="1" noChangeArrowheads="1"/>
          </p:cNvPicPr>
          <p:nvPr/>
        </p:nvPicPr>
        <p:blipFill>
          <a:blip r:embed="rId3" cstate="print"/>
          <a:srcRect/>
          <a:stretch>
            <a:fillRect/>
          </a:stretch>
        </p:blipFill>
        <p:spPr bwMode="auto">
          <a:xfrm>
            <a:off x="6084168" y="1628800"/>
            <a:ext cx="2880320" cy="42484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99173168"/>
              </p:ext>
            </p:extLst>
          </p:nvPr>
        </p:nvGraphicFramePr>
        <p:xfrm>
          <a:off x="50954" y="620688"/>
          <a:ext cx="9093046" cy="5491688"/>
        </p:xfrm>
        <a:graphic>
          <a:graphicData uri="http://schemas.openxmlformats.org/drawingml/2006/table">
            <a:tbl>
              <a:tblPr firstRow="1" bandRow="1">
                <a:tableStyleId>{5C22544A-7EE6-4342-B048-85BDC9FD1C3A}</a:tableStyleId>
              </a:tblPr>
              <a:tblGrid>
                <a:gridCol w="2864862"/>
                <a:gridCol w="1512168"/>
                <a:gridCol w="1167586"/>
                <a:gridCol w="3548430"/>
              </a:tblGrid>
              <a:tr h="370840">
                <a:tc>
                  <a:txBody>
                    <a:bodyPr/>
                    <a:lstStyle/>
                    <a:p>
                      <a:endParaRPr lang="en-IE" dirty="0"/>
                    </a:p>
                  </a:txBody>
                  <a:tcPr/>
                </a:tc>
                <a:tc>
                  <a:txBody>
                    <a:bodyPr/>
                    <a:lstStyle/>
                    <a:p>
                      <a:r>
                        <a:rPr lang="en-IE" sz="2800" dirty="0" smtClean="0"/>
                        <a:t>AONAD</a:t>
                      </a:r>
                      <a:endParaRPr lang="en-IE" sz="2800" dirty="0"/>
                    </a:p>
                  </a:txBody>
                  <a:tcPr/>
                </a:tc>
                <a:tc>
                  <a:txBody>
                    <a:bodyPr/>
                    <a:lstStyle/>
                    <a:p>
                      <a:r>
                        <a:rPr lang="en-IE" sz="2800" dirty="0" smtClean="0"/>
                        <a:t>SIOMBAIL</a:t>
                      </a:r>
                      <a:endParaRPr lang="en-IE" sz="2800" dirty="0"/>
                    </a:p>
                  </a:txBody>
                  <a:tcPr/>
                </a:tc>
                <a:tc>
                  <a:txBody>
                    <a:bodyPr/>
                    <a:lstStyle/>
                    <a:p>
                      <a:r>
                        <a:rPr lang="en-IE" sz="2800" dirty="0" smtClean="0"/>
                        <a:t>UIRLIS TOMHAS</a:t>
                      </a:r>
                    </a:p>
                    <a:p>
                      <a:endParaRPr lang="en-IE" sz="2800" dirty="0"/>
                    </a:p>
                  </a:txBody>
                  <a:tcPr/>
                </a:tc>
              </a:tr>
              <a:tr h="370840">
                <a:tc>
                  <a:txBody>
                    <a:bodyPr/>
                    <a:lstStyle/>
                    <a:p>
                      <a:r>
                        <a:rPr lang="en-IE" sz="4000" b="1" baseline="0" dirty="0" smtClean="0">
                          <a:solidFill>
                            <a:srgbClr val="FF0000"/>
                          </a:solidFill>
                        </a:rPr>
                        <a:t>         </a:t>
                      </a:r>
                      <a:r>
                        <a:rPr lang="en-IE" sz="4000" b="1" dirty="0" smtClean="0">
                          <a:solidFill>
                            <a:srgbClr val="FF0000"/>
                          </a:solidFill>
                        </a:rPr>
                        <a:t> SRUTH</a:t>
                      </a:r>
                      <a:endParaRPr lang="en-IE" sz="4000" b="1" dirty="0">
                        <a:solidFill>
                          <a:srgbClr val="FF0000"/>
                        </a:solidFill>
                      </a:endParaRPr>
                    </a:p>
                  </a:txBody>
                  <a:tcPr/>
                </a:tc>
                <a:tc>
                  <a:txBody>
                    <a:bodyPr/>
                    <a:lstStyle/>
                    <a:p>
                      <a:r>
                        <a:rPr lang="en-IE" sz="3600" b="1" dirty="0" smtClean="0"/>
                        <a:t>AIMP</a:t>
                      </a:r>
                      <a:endParaRPr lang="en-IE" sz="3600" b="1" dirty="0"/>
                    </a:p>
                  </a:txBody>
                  <a:tcPr/>
                </a:tc>
                <a:tc>
                  <a:txBody>
                    <a:bodyPr/>
                    <a:lstStyle/>
                    <a:p>
                      <a:r>
                        <a:rPr lang="en-IE" sz="3600" b="1" dirty="0" smtClean="0">
                          <a:solidFill>
                            <a:srgbClr val="FF0000"/>
                          </a:solidFill>
                        </a:rPr>
                        <a:t>(A)</a:t>
                      </a:r>
                      <a:endParaRPr lang="en-IE" sz="3600" b="1" dirty="0">
                        <a:solidFill>
                          <a:srgbClr val="FF0000"/>
                        </a:solidFill>
                      </a:endParaRPr>
                    </a:p>
                  </a:txBody>
                  <a:tcPr/>
                </a:tc>
                <a:tc>
                  <a:txBody>
                    <a:bodyPr/>
                    <a:lstStyle/>
                    <a:p>
                      <a:r>
                        <a:rPr lang="en-IE" sz="3600" b="1" dirty="0" smtClean="0"/>
                        <a:t>AIMPMHÉADAR</a:t>
                      </a:r>
                    </a:p>
                    <a:p>
                      <a:endParaRPr lang="en-IE" sz="3600" b="1" dirty="0" smtClean="0"/>
                    </a:p>
                    <a:p>
                      <a:endParaRPr lang="en-IE" sz="3600" b="1" dirty="0"/>
                    </a:p>
                  </a:txBody>
                  <a:tcPr/>
                </a:tc>
              </a:tr>
              <a:tr h="1559768">
                <a:tc>
                  <a:txBody>
                    <a:bodyPr/>
                    <a:lstStyle/>
                    <a:p>
                      <a:r>
                        <a:rPr lang="en-IE" sz="4000" b="1" dirty="0" smtClean="0">
                          <a:solidFill>
                            <a:srgbClr val="FF0000"/>
                          </a:solidFill>
                        </a:rPr>
                        <a:t>          VOLTAS</a:t>
                      </a:r>
                      <a:endParaRPr lang="en-IE" sz="4000" b="1" dirty="0">
                        <a:solidFill>
                          <a:srgbClr val="FF0000"/>
                        </a:solidFill>
                      </a:endParaRPr>
                    </a:p>
                  </a:txBody>
                  <a:tcPr/>
                </a:tc>
                <a:tc>
                  <a:txBody>
                    <a:bodyPr/>
                    <a:lstStyle/>
                    <a:p>
                      <a:r>
                        <a:rPr lang="en-IE" sz="4000" b="1" dirty="0" smtClean="0"/>
                        <a:t>VOLT </a:t>
                      </a:r>
                      <a:endParaRPr lang="en-IE" sz="4000" b="1" dirty="0"/>
                    </a:p>
                  </a:txBody>
                  <a:tcPr/>
                </a:tc>
                <a:tc>
                  <a:txBody>
                    <a:bodyPr/>
                    <a:lstStyle/>
                    <a:p>
                      <a:r>
                        <a:rPr lang="en-IE" sz="4000" b="1" dirty="0" smtClean="0">
                          <a:solidFill>
                            <a:srgbClr val="FF0000"/>
                          </a:solidFill>
                        </a:rPr>
                        <a:t>(V)</a:t>
                      </a:r>
                      <a:endParaRPr lang="en-IE" sz="4000" b="1" dirty="0">
                        <a:solidFill>
                          <a:srgbClr val="FF0000"/>
                        </a:solidFill>
                      </a:endParaRPr>
                    </a:p>
                  </a:txBody>
                  <a:tcPr/>
                </a:tc>
                <a:tc>
                  <a:txBody>
                    <a:bodyPr/>
                    <a:lstStyle/>
                    <a:p>
                      <a:r>
                        <a:rPr lang="en-IE" sz="4000" b="1" dirty="0" smtClean="0"/>
                        <a:t>VOLTMHÉADAR</a:t>
                      </a:r>
                    </a:p>
                    <a:p>
                      <a:endParaRPr lang="en-IE" sz="4000" b="1" dirty="0" smtClean="0"/>
                    </a:p>
                  </a:txBody>
                  <a:tcPr/>
                </a:tc>
              </a:tr>
              <a:tr h="370840">
                <a:tc>
                  <a:txBody>
                    <a:bodyPr/>
                    <a:lstStyle/>
                    <a:p>
                      <a:endParaRPr lang="en-IE" b="1" dirty="0" smtClean="0">
                        <a:solidFill>
                          <a:srgbClr val="FF0000"/>
                        </a:solidFill>
                      </a:endParaRPr>
                    </a:p>
                    <a:p>
                      <a:r>
                        <a:rPr lang="en-IE" sz="4000" b="1" dirty="0" smtClean="0">
                          <a:solidFill>
                            <a:srgbClr val="FF0000"/>
                          </a:solidFill>
                        </a:rPr>
                        <a:t>  </a:t>
                      </a:r>
                      <a:r>
                        <a:rPr lang="en-IE" sz="3200" b="1" dirty="0" smtClean="0">
                          <a:solidFill>
                            <a:srgbClr val="FF0000"/>
                          </a:solidFill>
                        </a:rPr>
                        <a:t>FRIOTAÍOCHT</a:t>
                      </a:r>
                    </a:p>
                    <a:p>
                      <a:endParaRPr lang="en-IE" b="1" dirty="0">
                        <a:solidFill>
                          <a:srgbClr val="FF0000"/>
                        </a:solidFill>
                      </a:endParaRPr>
                    </a:p>
                  </a:txBody>
                  <a:tcPr/>
                </a:tc>
                <a:tc>
                  <a:txBody>
                    <a:bodyPr/>
                    <a:lstStyle/>
                    <a:p>
                      <a:r>
                        <a:rPr lang="en-IE" sz="4000" b="1" dirty="0" smtClean="0"/>
                        <a:t>ÓM</a:t>
                      </a:r>
                      <a:endParaRPr lang="en-IE" sz="4000" b="1" dirty="0"/>
                    </a:p>
                  </a:txBody>
                  <a:tcPr/>
                </a:tc>
                <a:tc>
                  <a:txBody>
                    <a:bodyPr/>
                    <a:lstStyle/>
                    <a:p>
                      <a:r>
                        <a:rPr lang="en-IE" sz="4000" b="1" dirty="0" smtClean="0">
                          <a:solidFill>
                            <a:srgbClr val="FF0000"/>
                          </a:solidFill>
                        </a:rPr>
                        <a:t>(</a:t>
                      </a:r>
                      <a:r>
                        <a:rPr lang="el-GR" sz="4000" b="1" dirty="0" smtClean="0">
                          <a:solidFill>
                            <a:srgbClr val="FF0000"/>
                          </a:solidFill>
                        </a:rPr>
                        <a:t>Ω</a:t>
                      </a:r>
                      <a:r>
                        <a:rPr lang="en-IE" sz="4000" b="1" dirty="0" smtClean="0">
                          <a:solidFill>
                            <a:srgbClr val="FF0000"/>
                          </a:solidFill>
                        </a:rPr>
                        <a:t>)</a:t>
                      </a:r>
                      <a:endParaRPr lang="en-IE" sz="4000" b="1" dirty="0">
                        <a:solidFill>
                          <a:srgbClr val="FF0000"/>
                        </a:solidFill>
                      </a:endParaRPr>
                    </a:p>
                  </a:txBody>
                  <a:tcPr/>
                </a:tc>
                <a:tc>
                  <a:txBody>
                    <a:bodyPr/>
                    <a:lstStyle/>
                    <a:p>
                      <a:r>
                        <a:rPr lang="en-IE" sz="4000" b="1" dirty="0" smtClean="0"/>
                        <a:t>ÓM-MHÉADAR</a:t>
                      </a:r>
                      <a:endParaRPr lang="en-IE" sz="4000" b="1" dirty="0"/>
                    </a:p>
                  </a:txBody>
                  <a:tcPr/>
                </a:tc>
              </a:tr>
            </a:tbl>
          </a:graphicData>
        </a:graphic>
      </p:graphicFrame>
      <p:pic>
        <p:nvPicPr>
          <p:cNvPr id="4" name="Picture 4" descr="http://t0.gstatic.com/images?q=tbn:ANd9GcR39GUy8ZRW6Oe_9deG5x7IH5eyI7yP73JPhzXhdG8KYyrhpS4&amp;t=1&amp;h=157&amp;w=237&amp;usg=__JzLDcg8oDu0zQpFk5eoRk4tr6xk="/>
          <p:cNvPicPr>
            <a:picLocks noChangeAspect="1" noChangeArrowheads="1"/>
          </p:cNvPicPr>
          <p:nvPr/>
        </p:nvPicPr>
        <p:blipFill>
          <a:blip r:embed="rId3" cstate="print"/>
          <a:srcRect/>
          <a:stretch>
            <a:fillRect/>
          </a:stretch>
        </p:blipFill>
        <p:spPr bwMode="auto">
          <a:xfrm>
            <a:off x="4553521" y="2348880"/>
            <a:ext cx="1020113" cy="720080"/>
          </a:xfrm>
          <a:prstGeom prst="rect">
            <a:avLst/>
          </a:prstGeom>
          <a:noFill/>
        </p:spPr>
      </p:pic>
      <p:pic>
        <p:nvPicPr>
          <p:cNvPr id="5" name="Picture 10" descr="http://www.freeclipartnow.com/d/40998-1/IEC-Volt-Meter-Symbol.jpg"/>
          <p:cNvPicPr>
            <a:picLocks noChangeAspect="1" noChangeArrowheads="1"/>
          </p:cNvPicPr>
          <p:nvPr/>
        </p:nvPicPr>
        <p:blipFill>
          <a:blip r:embed="rId4" cstate="print"/>
          <a:srcRect/>
          <a:stretch>
            <a:fillRect/>
          </a:stretch>
        </p:blipFill>
        <p:spPr bwMode="auto">
          <a:xfrm>
            <a:off x="4427984" y="4077072"/>
            <a:ext cx="1036915" cy="6480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IE" sz="5400" b="1" dirty="0" smtClean="0"/>
              <a:t>SIOMBAL LEICTREACHAS</a:t>
            </a:r>
            <a:endParaRPr lang="en-IE" sz="5400" b="1" dirty="0"/>
          </a:p>
        </p:txBody>
      </p:sp>
      <p:sp>
        <p:nvSpPr>
          <p:cNvPr id="3" name="Content Placeholder 2"/>
          <p:cNvSpPr>
            <a:spLocks noGrp="1"/>
          </p:cNvSpPr>
          <p:nvPr>
            <p:ph idx="1"/>
          </p:nvPr>
        </p:nvSpPr>
        <p:spPr>
          <a:xfrm>
            <a:off x="457200" y="1600201"/>
            <a:ext cx="8229600" cy="1828800"/>
          </a:xfrm>
        </p:spPr>
        <p:txBody>
          <a:bodyPr/>
          <a:lstStyle/>
          <a:p>
            <a:r>
              <a:rPr lang="en-IE" dirty="0" smtClean="0"/>
              <a:t>BATAIRE        *AMPMÉADAR   * BOLGÁN SOLAS</a:t>
            </a:r>
            <a:endParaRPr lang="en-IE" dirty="0"/>
          </a:p>
        </p:txBody>
      </p:sp>
      <p:pic>
        <p:nvPicPr>
          <p:cNvPr id="25604" name="Picture 4" descr="http://t0.gstatic.com/images?q=tbn:ANd9GcR39GUy8ZRW6Oe_9deG5x7IH5eyI7yP73JPhzXhdG8KYyrhpS4&amp;t=1&amp;h=157&amp;w=237&amp;usg=__JzLDcg8oDu0zQpFk5eoRk4tr6xk="/>
          <p:cNvPicPr>
            <a:picLocks noChangeAspect="1" noChangeArrowheads="1"/>
          </p:cNvPicPr>
          <p:nvPr/>
        </p:nvPicPr>
        <p:blipFill>
          <a:blip r:embed="rId3" cstate="print"/>
          <a:srcRect/>
          <a:stretch>
            <a:fillRect/>
          </a:stretch>
        </p:blipFill>
        <p:spPr bwMode="auto">
          <a:xfrm>
            <a:off x="3059832" y="2492896"/>
            <a:ext cx="2520280" cy="2511153"/>
          </a:xfrm>
          <a:prstGeom prst="rect">
            <a:avLst/>
          </a:prstGeom>
          <a:noFill/>
        </p:spPr>
      </p:pic>
      <p:pic>
        <p:nvPicPr>
          <p:cNvPr id="25606" name="Picture 6" descr="http://t2.gstatic.com/images?q=tbn:ANd9GcSrXlEiUvX_Yj8dLSldfQGbKNALaLHdWivX3SAUQiJBSbJ884k&amp;t=1&amp;usg=__nsgJYPPfaZCTrGZIWhJd3UViTCg="/>
          <p:cNvPicPr>
            <a:picLocks noChangeAspect="1" noChangeArrowheads="1"/>
          </p:cNvPicPr>
          <p:nvPr/>
        </p:nvPicPr>
        <p:blipFill>
          <a:blip r:embed="rId4" cstate="print"/>
          <a:srcRect/>
          <a:stretch>
            <a:fillRect/>
          </a:stretch>
        </p:blipFill>
        <p:spPr bwMode="auto">
          <a:xfrm>
            <a:off x="5796136" y="2564904"/>
            <a:ext cx="3096344" cy="2664296"/>
          </a:xfrm>
          <a:prstGeom prst="rect">
            <a:avLst/>
          </a:prstGeom>
          <a:noFill/>
        </p:spPr>
      </p:pic>
      <p:pic>
        <p:nvPicPr>
          <p:cNvPr id="1026" name="Picture 2" descr="http://www.clipartbest.com/cliparts/LTK/ddA/LTKddA9jc.png"/>
          <p:cNvPicPr>
            <a:picLocks noChangeAspect="1" noChangeArrowheads="1"/>
          </p:cNvPicPr>
          <p:nvPr/>
        </p:nvPicPr>
        <p:blipFill rotWithShape="1">
          <a:blip r:embed="rId5">
            <a:extLst>
              <a:ext uri="{28A0092B-C50C-407E-A947-70E740481C1C}">
                <a14:useLocalDpi xmlns:a14="http://schemas.microsoft.com/office/drawing/2010/main" val="0"/>
              </a:ext>
            </a:extLst>
          </a:blip>
          <a:srcRect l="-1553" t="-2788" r="71506" b="2788"/>
          <a:stretch/>
        </p:blipFill>
        <p:spPr bwMode="auto">
          <a:xfrm>
            <a:off x="179512" y="2463908"/>
            <a:ext cx="3075657" cy="2385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6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684480" y="0"/>
            <a:ext cx="10513064" cy="7317431"/>
            <a:chOff x="705" y="63"/>
            <a:chExt cx="8286" cy="4273"/>
          </a:xfrm>
        </p:grpSpPr>
        <p:pic>
          <p:nvPicPr>
            <p:cNvPr id="1027" name="Picture 3"/>
            <p:cNvPicPr>
              <a:picLocks noChangeAspect="1" noChangeArrowheads="1"/>
            </p:cNvPicPr>
            <p:nvPr/>
          </p:nvPicPr>
          <p:blipFill>
            <a:blip r:embed="rId3" cstate="print"/>
            <a:srcRect/>
            <a:stretch>
              <a:fillRect/>
            </a:stretch>
          </p:blipFill>
          <p:spPr bwMode="auto">
            <a:xfrm>
              <a:off x="851" y="63"/>
              <a:ext cx="6431" cy="4273"/>
            </a:xfrm>
            <a:prstGeom prst="rect">
              <a:avLst/>
            </a:prstGeom>
            <a:noFill/>
            <a:ln w="9525">
              <a:noFill/>
              <a:round/>
              <a:headEnd/>
              <a:tailEnd/>
            </a:ln>
            <a:effectLst/>
          </p:spPr>
        </p:pic>
        <p:sp>
          <p:nvSpPr>
            <p:cNvPr id="1028" name="Text Box 4"/>
            <p:cNvSpPr txBox="1">
              <a:spLocks noChangeArrowheads="1"/>
            </p:cNvSpPr>
            <p:nvPr/>
          </p:nvSpPr>
          <p:spPr bwMode="auto">
            <a:xfrm>
              <a:off x="705" y="179"/>
              <a:ext cx="2159" cy="3779"/>
            </a:xfrm>
            <a:prstGeom prst="rect">
              <a:avLst/>
            </a:prstGeom>
            <a:solidFill>
              <a:srgbClr val="FFFFFF"/>
            </a:solidFill>
            <a:ln w="9525">
              <a:noFill/>
              <a:round/>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smtClean="0">
                  <a:ln>
                    <a:noFill/>
                  </a:ln>
                  <a:solidFill>
                    <a:schemeClr val="tx1"/>
                  </a:solidFill>
                  <a:effectLst/>
                  <a:latin typeface="Tahoma" pitchFamily="34" charset="0"/>
                  <a:cs typeface="Arial" pitchFamily="34" charset="0"/>
                </a:rPr>
                <a:t>         </a:t>
              </a:r>
              <a:r>
                <a:rPr kumimoji="0" lang="en-IE" b="1" i="0" u="none" strike="noStrike" cap="none" normalizeH="0" baseline="0" dirty="0" err="1" smtClean="0">
                  <a:ln>
                    <a:noFill/>
                  </a:ln>
                  <a:solidFill>
                    <a:schemeClr val="tx1"/>
                  </a:solidFill>
                  <a:effectLst/>
                  <a:latin typeface="Tahoma" pitchFamily="34" charset="0"/>
                  <a:cs typeface="Arial" pitchFamily="34" charset="0"/>
                </a:rPr>
                <a:t>Bataire</a:t>
              </a:r>
              <a:r>
                <a:rPr kumimoji="0" lang="en-IE" b="1" i="0" u="none" strike="noStrike" cap="none" normalizeH="0" baseline="0" dirty="0" smtClean="0">
                  <a:ln>
                    <a:noFill/>
                  </a:ln>
                  <a:solidFill>
                    <a:schemeClr val="tx1"/>
                  </a:solidFill>
                  <a:effectLst/>
                  <a:latin typeface="Tahoma" pitchFamily="34" charset="0"/>
                  <a:cs typeface="Arial" pitchFamily="34" charset="0"/>
                </a:rPr>
                <a:t>/</a:t>
              </a:r>
              <a:r>
                <a:rPr kumimoji="0" lang="en-IE" b="1" i="0" u="none" strike="noStrike" cap="none" normalizeH="0" baseline="0" dirty="0" err="1" smtClean="0">
                  <a:ln>
                    <a:noFill/>
                  </a:ln>
                  <a:solidFill>
                    <a:schemeClr val="tx1"/>
                  </a:solidFill>
                  <a:effectLst/>
                  <a:latin typeface="Tahoma" pitchFamily="34" charset="0"/>
                  <a:cs typeface="Arial" pitchFamily="34" charset="0"/>
                </a:rPr>
                <a:t>Ceallra</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smtClean="0">
                  <a:ln>
                    <a:noFill/>
                  </a:ln>
                  <a:solidFill>
                    <a:schemeClr val="tx1"/>
                  </a:solidFill>
                  <a:effectLst/>
                  <a:latin typeface="Tahoma" pitchFamily="34" charset="0"/>
                  <a:cs typeface="Arial" pitchFamily="34" charset="0"/>
                </a:rPr>
                <a:t>          </a:t>
              </a:r>
              <a:r>
                <a:rPr kumimoji="0" lang="en-IE" b="1" i="0" u="none" strike="noStrike" cap="none" normalizeH="0" baseline="0" dirty="0" err="1" smtClean="0">
                  <a:ln>
                    <a:noFill/>
                  </a:ln>
                  <a:solidFill>
                    <a:schemeClr val="tx1"/>
                  </a:solidFill>
                  <a:effectLst/>
                  <a:latin typeface="Tahoma" pitchFamily="34" charset="0"/>
                  <a:cs typeface="Arial" pitchFamily="34" charset="0"/>
                </a:rPr>
                <a:t>Aimpmhéadar</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smtClean="0">
                  <a:ln>
                    <a:noFill/>
                  </a:ln>
                  <a:solidFill>
                    <a:schemeClr val="tx1"/>
                  </a:solidFill>
                  <a:effectLst/>
                  <a:latin typeface="Tahoma" pitchFamily="34" charset="0"/>
                  <a:cs typeface="Arial" pitchFamily="34" charset="0"/>
                </a:rPr>
                <a:t>                      </a:t>
              </a:r>
              <a:r>
                <a:rPr kumimoji="0" lang="en-IE" b="1" i="0" u="none" strike="noStrike" cap="none" normalizeH="0" baseline="0" dirty="0" err="1" smtClean="0">
                  <a:ln>
                    <a:noFill/>
                  </a:ln>
                  <a:solidFill>
                    <a:schemeClr val="tx1"/>
                  </a:solidFill>
                  <a:effectLst/>
                  <a:latin typeface="Tahoma" pitchFamily="34" charset="0"/>
                  <a:cs typeface="Arial" pitchFamily="34" charset="0"/>
                </a:rPr>
                <a:t>Bolgán</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smtClean="0">
                  <a:ln>
                    <a:noFill/>
                  </a:ln>
                  <a:solidFill>
                    <a:schemeClr val="tx1"/>
                  </a:solidFill>
                  <a:effectLst/>
                  <a:latin typeface="Tahoma" pitchFamily="34" charset="0"/>
                  <a:cs typeface="Arial" pitchFamily="34" charset="0"/>
                </a:rPr>
                <a:t>        </a:t>
              </a:r>
              <a:r>
                <a:rPr kumimoji="0" lang="en-IE" b="1" i="0" u="none" strike="noStrike" cap="none" normalizeH="0" baseline="0" dirty="0" err="1" smtClean="0">
                  <a:ln>
                    <a:noFill/>
                  </a:ln>
                  <a:solidFill>
                    <a:schemeClr val="tx1"/>
                  </a:solidFill>
                  <a:effectLst/>
                  <a:latin typeface="Tahoma" pitchFamily="34" charset="0"/>
                  <a:cs typeface="Arial" pitchFamily="34" charset="0"/>
                </a:rPr>
                <a:t>Reastat</a:t>
              </a:r>
              <a:r>
                <a:rPr kumimoji="0" lang="en-IE" b="1" i="0" u="none" strike="noStrike" cap="none" normalizeH="0" baseline="0" dirty="0" smtClean="0">
                  <a:ln>
                    <a:noFill/>
                  </a:ln>
                  <a:solidFill>
                    <a:schemeClr val="tx1"/>
                  </a:solidFill>
                  <a:effectLst/>
                  <a:latin typeface="Tahoma" pitchFamily="34" charset="0"/>
                  <a:cs typeface="Arial" pitchFamily="34" charset="0"/>
                </a:rPr>
                <a:t>/</a:t>
              </a:r>
              <a:r>
                <a:rPr kumimoji="0" lang="en-IE" b="1" i="0" u="none" strike="noStrike" cap="none" normalizeH="0" baseline="0" dirty="0" err="1" smtClean="0">
                  <a:ln>
                    <a:noFill/>
                  </a:ln>
                  <a:solidFill>
                    <a:schemeClr val="tx1"/>
                  </a:solidFill>
                  <a:effectLst/>
                  <a:latin typeface="Tahoma" pitchFamily="34" charset="0"/>
                  <a:cs typeface="Arial" pitchFamily="34" charset="0"/>
                </a:rPr>
                <a:t>Friotóir</a:t>
              </a:r>
              <a:r>
                <a:rPr kumimoji="0" lang="en-IE" b="1" i="0" u="none" strike="noStrike" cap="none" normalizeH="0" baseline="0" dirty="0" smtClean="0">
                  <a:ln>
                    <a:noFill/>
                  </a:ln>
                  <a:solidFill>
                    <a:schemeClr val="tx1"/>
                  </a:solidFill>
                  <a:effectLst/>
                  <a:latin typeface="Tahoma" pitchFamily="34" charset="0"/>
                  <a:cs typeface="Arial" pitchFamily="34" charset="0"/>
                </a:rPr>
                <a:t>                      	</a:t>
              </a:r>
              <a:r>
                <a:rPr kumimoji="0" lang="en-IE" b="1" i="0" u="none" strike="noStrike" cap="none" normalizeH="0" baseline="0" dirty="0" err="1" smtClean="0">
                  <a:ln>
                    <a:noFill/>
                  </a:ln>
                  <a:solidFill>
                    <a:schemeClr val="tx1"/>
                  </a:solidFill>
                  <a:effectLst/>
                  <a:latin typeface="Tahoma" pitchFamily="34" charset="0"/>
                  <a:cs typeface="Arial" pitchFamily="34" charset="0"/>
                </a:rPr>
                <a:t>athraitheach</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smtClean="0">
                  <a:ln>
                    <a:noFill/>
                  </a:ln>
                  <a:solidFill>
                    <a:schemeClr val="tx1"/>
                  </a:solidFill>
                  <a:effectLst/>
                  <a:latin typeface="Tahoma"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n-IE" b="1" dirty="0">
                  <a:latin typeface="Tahoma" pitchFamily="34" charset="0"/>
                  <a:cs typeface="Arial" pitchFamily="34" charset="0"/>
                </a:rPr>
                <a:t>	</a:t>
              </a:r>
              <a:r>
                <a:rPr lang="en-IE" b="1" dirty="0" smtClean="0">
                  <a:latin typeface="Tahoma" pitchFamily="34" charset="0"/>
                  <a:cs typeface="Arial" pitchFamily="34" charset="0"/>
                </a:rPr>
                <a:t>	</a:t>
              </a:r>
              <a:r>
                <a:rPr kumimoji="0" lang="en-IE" b="1" i="0" u="none" strike="noStrike" cap="none" normalizeH="0" baseline="0" dirty="0" smtClean="0">
                  <a:ln>
                    <a:noFill/>
                  </a:ln>
                  <a:solidFill>
                    <a:schemeClr val="tx1"/>
                  </a:solidFill>
                  <a:effectLst/>
                  <a:latin typeface="Tahoma" pitchFamily="34" charset="0"/>
                  <a:cs typeface="Arial" pitchFamily="34" charset="0"/>
                </a:rPr>
                <a:t> </a:t>
              </a:r>
              <a:r>
                <a:rPr kumimoji="0" lang="en-IE" b="1" i="0" u="none" strike="noStrike" cap="none" normalizeH="0" baseline="0" dirty="0" err="1" smtClean="0">
                  <a:ln>
                    <a:noFill/>
                  </a:ln>
                  <a:solidFill>
                    <a:schemeClr val="tx1"/>
                  </a:solidFill>
                  <a:effectLst/>
                  <a:latin typeface="Tahoma" pitchFamily="34" charset="0"/>
                  <a:cs typeface="Arial" pitchFamily="34" charset="0"/>
                </a:rPr>
                <a:t>Fiús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6832" y="179"/>
              <a:ext cx="2159" cy="3779"/>
            </a:xfrm>
            <a:prstGeom prst="rect">
              <a:avLst/>
            </a:prstGeom>
            <a:solidFill>
              <a:srgbClr val="FFFFFF"/>
            </a:solidFill>
            <a:ln w="9525">
              <a:noFill/>
              <a:round/>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err="1" smtClean="0">
                  <a:ln>
                    <a:noFill/>
                  </a:ln>
                  <a:solidFill>
                    <a:schemeClr val="tx1"/>
                  </a:solidFill>
                  <a:effectLst/>
                  <a:latin typeface="Tahoma" pitchFamily="34" charset="0"/>
                  <a:cs typeface="Arial" pitchFamily="34" charset="0"/>
                </a:rPr>
                <a:t>Lasc</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err="1" smtClean="0">
                  <a:ln>
                    <a:noFill/>
                  </a:ln>
                  <a:solidFill>
                    <a:schemeClr val="tx1"/>
                  </a:solidFill>
                  <a:effectLst/>
                  <a:latin typeface="Tahoma" pitchFamily="34" charset="0"/>
                  <a:cs typeface="Arial" pitchFamily="34" charset="0"/>
                </a:rPr>
                <a:t>Voltmhéadar</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err="1" smtClean="0">
                  <a:ln>
                    <a:noFill/>
                  </a:ln>
                  <a:solidFill>
                    <a:schemeClr val="tx1"/>
                  </a:solidFill>
                  <a:effectLst/>
                  <a:latin typeface="Tahoma" pitchFamily="34" charset="0"/>
                  <a:cs typeface="Arial" pitchFamily="34" charset="0"/>
                </a:rPr>
                <a:t>Talamh</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err="1" smtClean="0">
                  <a:ln>
                    <a:noFill/>
                  </a:ln>
                  <a:solidFill>
                    <a:schemeClr val="tx1"/>
                  </a:solidFill>
                  <a:effectLst/>
                  <a:latin typeface="Tahoma" pitchFamily="34" charset="0"/>
                  <a:cs typeface="Arial" pitchFamily="34" charset="0"/>
                </a:rPr>
                <a:t>Friotóir</a:t>
              </a:r>
              <a:endParaRPr kumimoji="0" lang="en-IE"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IE"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E" b="1" i="0" u="none" strike="noStrike" cap="none" normalizeH="0" baseline="0" dirty="0" err="1" smtClean="0">
                  <a:ln>
                    <a:noFill/>
                  </a:ln>
                  <a:solidFill>
                    <a:schemeClr val="tx1"/>
                  </a:solidFill>
                  <a:effectLst/>
                  <a:latin typeface="Tahoma" pitchFamily="34" charset="0"/>
                  <a:cs typeface="Arial" pitchFamily="34" charset="0"/>
                </a:rPr>
                <a:t>Dordánaí</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196752"/>
            <a:ext cx="4572000" cy="3108543"/>
          </a:xfrm>
          <a:prstGeom prst="rect">
            <a:avLst/>
          </a:prstGeom>
          <a:solidFill>
            <a:schemeClr val="accent3">
              <a:lumMod val="60000"/>
              <a:lumOff val="40000"/>
            </a:schemeClr>
          </a:solidFill>
        </p:spPr>
        <p:txBody>
          <a:bodyPr>
            <a:spAutoFit/>
          </a:bodyPr>
          <a:lstStyle/>
          <a:p>
            <a:r>
              <a:rPr lang="en-IE" sz="2800" b="1" u="sng" dirty="0" err="1" smtClean="0">
                <a:solidFill>
                  <a:srgbClr val="FF0000"/>
                </a:solidFill>
              </a:rPr>
              <a:t>Ilmhéadar</a:t>
            </a:r>
            <a:r>
              <a:rPr lang="en-IE" sz="2800" b="1" u="sng" dirty="0" smtClean="0">
                <a:solidFill>
                  <a:srgbClr val="FF0000"/>
                </a:solidFill>
              </a:rPr>
              <a:t> (</a:t>
            </a:r>
            <a:r>
              <a:rPr lang="en-IE" sz="2800" b="1" u="sng" dirty="0" err="1" smtClean="0">
                <a:solidFill>
                  <a:srgbClr val="FF0000"/>
                </a:solidFill>
              </a:rPr>
              <a:t>multimeter</a:t>
            </a:r>
            <a:r>
              <a:rPr lang="en-IE" sz="2800" b="1" u="sng" dirty="0" smtClean="0">
                <a:solidFill>
                  <a:srgbClr val="FF0000"/>
                </a:solidFill>
              </a:rPr>
              <a:t>)</a:t>
            </a:r>
          </a:p>
          <a:p>
            <a:pPr marL="457200" indent="-457200">
              <a:buFont typeface="Arial" pitchFamily="34" charset="0"/>
              <a:buChar char="•"/>
            </a:pPr>
            <a:r>
              <a:rPr lang="en-IE" sz="2800" b="1" dirty="0" err="1" smtClean="0">
                <a:solidFill>
                  <a:srgbClr val="FF0000"/>
                </a:solidFill>
              </a:rPr>
              <a:t>Sruth</a:t>
            </a:r>
            <a:r>
              <a:rPr lang="en-IE" sz="2800" b="1" dirty="0" smtClean="0">
                <a:solidFill>
                  <a:srgbClr val="FF0000"/>
                </a:solidFill>
              </a:rPr>
              <a:t> (current) </a:t>
            </a:r>
            <a:r>
              <a:rPr lang="en-IE" sz="2800" i="1" dirty="0" smtClean="0"/>
              <a:t>: </a:t>
            </a:r>
            <a:r>
              <a:rPr lang="en-IE" sz="2800" i="1" dirty="0" err="1" smtClean="0"/>
              <a:t>croch</a:t>
            </a:r>
            <a:r>
              <a:rPr lang="en-IE" sz="2800" i="1" dirty="0" smtClean="0"/>
              <a:t> </a:t>
            </a:r>
            <a:r>
              <a:rPr lang="en-IE" sz="2800" i="1" dirty="0" err="1" smtClean="0"/>
              <a:t>sreanga</a:t>
            </a:r>
            <a:r>
              <a:rPr lang="en-IE" sz="2800" i="1" dirty="0" smtClean="0"/>
              <a:t> </a:t>
            </a:r>
            <a:r>
              <a:rPr lang="en-IE" sz="2800" i="1" dirty="0" err="1" smtClean="0"/>
              <a:t>ar</a:t>
            </a:r>
            <a:r>
              <a:rPr lang="en-IE" sz="2800" i="1" dirty="0" smtClean="0"/>
              <a:t> ‘common</a:t>
            </a:r>
            <a:r>
              <a:rPr lang="en-IE" sz="2800" i="1" dirty="0"/>
              <a:t>’ </a:t>
            </a:r>
            <a:r>
              <a:rPr lang="en-IE" sz="2800" i="1" dirty="0" smtClean="0"/>
              <a:t>&amp; ‘</a:t>
            </a:r>
            <a:r>
              <a:rPr lang="en-IE" sz="2800" i="1" dirty="0"/>
              <a:t>amps</a:t>
            </a:r>
            <a:r>
              <a:rPr lang="en-IE" sz="2800" i="1" dirty="0" smtClean="0"/>
              <a:t>’.</a:t>
            </a:r>
          </a:p>
          <a:p>
            <a:endParaRPr lang="en-IE" sz="2800" i="1" dirty="0"/>
          </a:p>
          <a:p>
            <a:pPr marL="457200" indent="-457200">
              <a:buFont typeface="Arial" pitchFamily="34" charset="0"/>
              <a:buChar char="•"/>
            </a:pPr>
            <a:r>
              <a:rPr lang="en-IE" sz="2800" b="1" dirty="0" smtClean="0">
                <a:solidFill>
                  <a:srgbClr val="FF0000"/>
                </a:solidFill>
              </a:rPr>
              <a:t>Voltas: </a:t>
            </a:r>
            <a:r>
              <a:rPr lang="en-IE" sz="2800" i="1" dirty="0" err="1" smtClean="0"/>
              <a:t>croch</a:t>
            </a:r>
            <a:r>
              <a:rPr lang="en-IE" sz="2800" i="1" dirty="0" smtClean="0"/>
              <a:t> </a:t>
            </a:r>
            <a:r>
              <a:rPr lang="en-IE" sz="2800" i="1" dirty="0" err="1" smtClean="0"/>
              <a:t>sreanga</a:t>
            </a:r>
            <a:r>
              <a:rPr lang="en-IE" sz="2800" i="1" dirty="0" smtClean="0"/>
              <a:t> I  </a:t>
            </a:r>
            <a:r>
              <a:rPr lang="en-IE" sz="2800" i="1" dirty="0"/>
              <a:t>‘common’ </a:t>
            </a:r>
            <a:r>
              <a:rPr lang="en-IE" sz="2800" i="1" dirty="0" smtClean="0"/>
              <a:t>&amp; </a:t>
            </a:r>
            <a:r>
              <a:rPr lang="en-IE" sz="2800" i="1" dirty="0"/>
              <a:t>‘voltage’.</a:t>
            </a:r>
            <a:r>
              <a:rPr lang="en-IE" sz="2800" dirty="0"/>
              <a: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21385"/>
          <a:stretch/>
        </p:blipFill>
        <p:spPr bwMode="auto">
          <a:xfrm>
            <a:off x="-1116632" y="447585"/>
            <a:ext cx="5472608" cy="604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09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fontScale="90000"/>
          </a:bodyPr>
          <a:lstStyle/>
          <a:p>
            <a:r>
              <a:rPr lang="en-IE" sz="6000" b="1" dirty="0" err="1" smtClean="0"/>
              <a:t>Ainmnigh</a:t>
            </a:r>
            <a:r>
              <a:rPr lang="en-IE" sz="6000" b="1" dirty="0" smtClean="0"/>
              <a:t> </a:t>
            </a:r>
            <a:r>
              <a:rPr lang="en-IE" sz="6000" b="1" dirty="0" err="1" smtClean="0"/>
              <a:t>na</a:t>
            </a:r>
            <a:r>
              <a:rPr lang="en-IE" sz="6000" b="1" dirty="0" smtClean="0"/>
              <a:t> SIOMBAILÍ....</a:t>
            </a:r>
            <a:endParaRPr lang="en-IE" sz="6000" b="1" dirty="0"/>
          </a:p>
        </p:txBody>
      </p:sp>
      <p:sp>
        <p:nvSpPr>
          <p:cNvPr id="3" name="Content Placeholder 2"/>
          <p:cNvSpPr>
            <a:spLocks noGrp="1"/>
          </p:cNvSpPr>
          <p:nvPr>
            <p:ph idx="1"/>
          </p:nvPr>
        </p:nvSpPr>
        <p:spPr>
          <a:xfrm>
            <a:off x="457200" y="1412776"/>
            <a:ext cx="8229600" cy="2160241"/>
          </a:xfrm>
        </p:spPr>
        <p:txBody>
          <a:bodyPr>
            <a:normAutofit/>
          </a:bodyPr>
          <a:lstStyle/>
          <a:p>
            <a:pPr>
              <a:buNone/>
            </a:pPr>
            <a:r>
              <a:rPr lang="en-IE" sz="4000" b="1" dirty="0" smtClean="0"/>
              <a:t>FRIOTÓIR        LASC (</a:t>
            </a:r>
            <a:r>
              <a:rPr lang="en-IE" sz="4000" b="1" dirty="0" err="1" smtClean="0"/>
              <a:t>oscailte</a:t>
            </a:r>
            <a:r>
              <a:rPr lang="en-IE" sz="4000" b="1" dirty="0" smtClean="0"/>
              <a:t>)       FIÚS</a:t>
            </a:r>
            <a:endParaRPr lang="en-IE" sz="4000" b="1" dirty="0"/>
          </a:p>
        </p:txBody>
      </p:sp>
      <p:pic>
        <p:nvPicPr>
          <p:cNvPr id="27650" name="Picture 2" descr="http://t0.gstatic.com/images?q=tbn:ANd9GcSUOqY-P3Iswf9kbGlkvbJVTNCZuLV-c8rSaqU5ID02iJInThQ&amp;t=1&amp;usg=__HTllSz4RP5HJjKmYPX1TWcjuYdU="/>
          <p:cNvPicPr>
            <a:picLocks noChangeAspect="1" noChangeArrowheads="1"/>
          </p:cNvPicPr>
          <p:nvPr/>
        </p:nvPicPr>
        <p:blipFill>
          <a:blip r:embed="rId3" cstate="print"/>
          <a:srcRect/>
          <a:stretch>
            <a:fillRect/>
          </a:stretch>
        </p:blipFill>
        <p:spPr bwMode="auto">
          <a:xfrm>
            <a:off x="323528" y="2348880"/>
            <a:ext cx="2520280" cy="2664296"/>
          </a:xfrm>
          <a:prstGeom prst="rect">
            <a:avLst/>
          </a:prstGeom>
          <a:noFill/>
        </p:spPr>
      </p:pic>
      <p:pic>
        <p:nvPicPr>
          <p:cNvPr id="27652" name="Picture 4" descr="http://t0.gstatic.com/images?q=tbn:ANd9GcSg2Y1QdGm8gUzRJDRZ4r5vpfro1d9ZKhMqu4j7Qbyz2xp2HW0&amp;t=1&amp;usg=__QhkJxQTv5HuBXNmlafgld3OdCU4="/>
          <p:cNvPicPr>
            <a:picLocks noChangeAspect="1" noChangeArrowheads="1"/>
          </p:cNvPicPr>
          <p:nvPr/>
        </p:nvPicPr>
        <p:blipFill>
          <a:blip r:embed="rId4" cstate="print"/>
          <a:srcRect/>
          <a:stretch>
            <a:fillRect/>
          </a:stretch>
        </p:blipFill>
        <p:spPr bwMode="auto">
          <a:xfrm>
            <a:off x="6551712" y="2492896"/>
            <a:ext cx="2592288" cy="2016224"/>
          </a:xfrm>
          <a:prstGeom prst="rect">
            <a:avLst/>
          </a:prstGeom>
          <a:noFill/>
        </p:spPr>
      </p:pic>
      <p:pic>
        <p:nvPicPr>
          <p:cNvPr id="27654" name="Picture 6" descr="http://upload.wikimedia.org/wikipedia/commons/thumb/4/45/SPST_switch_symbol.svg/196px-SPST_switch_symbol.svg.png"/>
          <p:cNvPicPr>
            <a:picLocks noChangeAspect="1" noChangeArrowheads="1"/>
          </p:cNvPicPr>
          <p:nvPr/>
        </p:nvPicPr>
        <p:blipFill>
          <a:blip r:embed="rId5" cstate="print"/>
          <a:srcRect/>
          <a:stretch>
            <a:fillRect/>
          </a:stretch>
        </p:blipFill>
        <p:spPr bwMode="auto">
          <a:xfrm>
            <a:off x="3203848" y="2276872"/>
            <a:ext cx="3096344" cy="2376264"/>
          </a:xfrm>
          <a:prstGeom prst="rect">
            <a:avLst/>
          </a:prstGeom>
          <a:noFill/>
        </p:spPr>
      </p:pic>
      <p:sp>
        <p:nvSpPr>
          <p:cNvPr id="27656" name="AutoShape 8" descr="data:image/jpg;base64,/9j/4AAQSkZJRgABAQAAAQABAAD/2wBDAAkGBwgHBgkIBwgKCgkLDRYPDQwMDRsUFRAWIB0iIiAdHx8kKDQsJCYxJx8fLT0tMTU3Ojo6Iys/RD84QzQ5Ojf/2wBDAQoKCg0MDRoPDxo3JR8lNzc3Nzc3Nzc3Nzc3Nzc3Nzc3Nzc3Nzc3Nzc3Nzc3Nzc3Nzc3Nzc3Nzc3Nzc3Nzc3Nzf/wAARCABOAGkDASIAAhEBAxEB/8QAHAAAAgIDAQEAAAAAAAAAAAAAAAcFBgEDCAIE/8QAPxAAAQIFAQQFBwsDBQAAAAAAAQIDAAQFBhEhBxIxQRNRYYGRFBUXQnGCoQgiMlJVVmKSk7LRIySxJjM0cvD/xAAVAQEBAAAAAAAAAAAAAAAAAAAAAf/EABQRAQAAAAAAAAAAAAAAAAAAAAD/2gAMAwEAAhEDEQA/AHhBBBEBBBFM2j3/ACNlyQSQJipvpJl5UHGn1lnkn4nl1gLRUqnI0qVXNVKbZlZdH0nHlhKfZrz7IXNa2323JLUinMTlQUOC0I6Js96tfhFEotp3ZtSnE1evTq5enk/03XE6YzwZb4Y7eHaTDWoGyy0qM2nFNRPPDi9O/wBQn3fojuEBQnPlAOb56K3EbnLenTn4IiTpm3qkuqAqVGnJYE6rZcS6B+2GgihUhtAQilyKUjgEyyAB8Ii6tYVrVZspnKHJZI/3Gmw0se8nBij6bdu2hXK2V0aotTCgMqa1S4kdqTg9+Im4RF1bHKhRnPOtlTr7i2Dvpl1L3XkY5oWMZPZofbEvsz2rOT003QrrIant7o2ZpSdzpFcNxweqrPPgeGh4wOCCMJOYzAEEEEAQQQQERdVdlrboM3VpvVuXRlKM4K1HRKR7SQIR2zu2JraNc03clykuSTb2VpPB5zTDY6kJGM9mBzJiX+UTV3XJqkW/LkkrzMuNj1iSUIH7/GGxZ9Dat22pClNAZl2gHFD1nDqtXeSYCWabSy2lDaUpQkBKUpAAAHIDlHrMB4QsKndNat/a3KUmozvSUOpJHQILaR0alDdHzgMnCxjU8FQDQjBIEZELraXctWla/QLctqZ6CfqD28850aVlDWd3goEY+kfcgGJx5Qp9s+z1uqyT1w0hkJqMsjemG0D/AJDYGpx9YDxAx1Q10DCQMk6cTxjJSDygFzsWvRVy0NUhUHd+pU8JSpSjq616q+08j3HnDHjnZpv0f7bG2GPmSE0+lKU8uhe5e6r9sdEjhAEEEEAppjbrRpd91lVJqJLaygkFvXBx19ka/T3RPsipeLf8xeV2FaTi1LXb1OUpRJJLI1Jjz6P7Q+7tN/QEUI12vMXvtfo8+0w63LLmpZCWniCQEEE8NNTmOlxwjnW95GSs/bBSXpOXalZELlpgNtJwlKd7dX+0x0UOEQZhX7e6IqctlisywKZqlvBe+niG1EA+Cgk9xhoR8tTkWKnT5mRmk7zEy0ppwdaVAg/5gI6zq4i4rYp9VQRvTDILgHquDRQ/MDC9sH/Vu1GvXSr50pIf2kmeR9UEe6FH34qVt3U/Zdq3dbc25uT8q4UymuDvrPRrI9mix3w19kdC8w2PINOI3ZiaHlTvXleCAfYndHdAXOCCCAQHyikdBc1GnGtHPJSM/wDReR/mLCNvdFwM0io556t/zFd29K85X1R6Uwd5wMIQQPrOOEAeGIbSdn1ohIBt2nHGmSwNYopHp7on2PUvFv8AmD090T7HqXi3/MXj0f2h93ab+gIPR/aH3dpv6AgLLBBBECh+ULbzk5RpOuS6MqkVlp/HHo14we5WPzRbtltzoue0pR9TgM5LpDE0OYWkcfeGD3nqi0VCUYqEk9JzjSXZd9BbcbVwUkjBEc8HztscvYkJcmKTNHTPCZZz8HE5/wDBUUdHwRGW9XafcVNbqFKmUvy7g5aKQrmlQ5EdUScQLO8dkrFy3cit+Xpl2V9H5TL9DvF3d0OFZGMpAHAwy0JCUhKQAAMADlGYIAjRPTjEhJvTc24lphltTji1cEpAyTGx1xDTanHFpQhIJUpRwAOsmEHtPvt+8p9u1rTS5MSzjoS4tsazS86AfgHHJ44zwGoaNn7b9+7WJi4Jls+TSzhmiDwSB81lHt0B90x0MOEVbZ3aLFn283IpKXJpw9JNPJ9dwjgPwjgPHnFpgCCCCAIIIIAiKuO36dclMcp9WYDzC9RrhTauSknkR1+ORErBAc81WyLy2dVByp2pMPzckdSqXTvK3ep1r1h2jI9kTNB27oSkM3FSFpdTop2SUME9qFcPGHZgdUQ1YtO362oqqtIk5lZ4uKaAX+YYPxiiop212epIJcnkE8lSxyPAxF1XbvRGW1eaqZOzbnIvFLSPHJPwiwL2Q2Qtwq80LT1pTNOgfuiTpuzy0aasLlaDJlY4KeSXSPzkwCaenb+2quiXZaLFKKtQgFqWSPxKOq/Zr7BDb2fbPKZZsv0iD5VUnE4dm1p4daUD1U/E8+oXJKUpSEpSAkDAAGgEZiAggggCCCCA/9k=">
            <a:hlinkClick r:id="rId6"/>
          </p:cNvPr>
          <p:cNvSpPr>
            <a:spLocks noChangeAspect="1" noChangeArrowheads="1"/>
          </p:cNvSpPr>
          <p:nvPr/>
        </p:nvSpPr>
        <p:spPr bwMode="auto">
          <a:xfrm>
            <a:off x="155575" y="-350838"/>
            <a:ext cx="1000125" cy="74295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27658" name="Picture 10" descr="http://www.freeclipartnow.com/d/40998-1/IEC-Volt-Meter-Symbol.jpg"/>
          <p:cNvPicPr>
            <a:picLocks noChangeAspect="1" noChangeArrowheads="1"/>
          </p:cNvPicPr>
          <p:nvPr/>
        </p:nvPicPr>
        <p:blipFill>
          <a:blip r:embed="rId7" cstate="print"/>
          <a:srcRect/>
          <a:stretch>
            <a:fillRect/>
          </a:stretch>
        </p:blipFill>
        <p:spPr bwMode="auto">
          <a:xfrm>
            <a:off x="4355976" y="4653136"/>
            <a:ext cx="3096344" cy="2016224"/>
          </a:xfrm>
          <a:prstGeom prst="rect">
            <a:avLst/>
          </a:prstGeom>
          <a:noFill/>
        </p:spPr>
      </p:pic>
      <p:sp>
        <p:nvSpPr>
          <p:cNvPr id="9" name="TextBox 8"/>
          <p:cNvSpPr txBox="1"/>
          <p:nvPr/>
        </p:nvSpPr>
        <p:spPr>
          <a:xfrm>
            <a:off x="971600" y="5589240"/>
            <a:ext cx="3312368" cy="584775"/>
          </a:xfrm>
          <a:prstGeom prst="rect">
            <a:avLst/>
          </a:prstGeom>
          <a:noFill/>
        </p:spPr>
        <p:txBody>
          <a:bodyPr wrap="square" rtlCol="0">
            <a:spAutoFit/>
          </a:bodyPr>
          <a:lstStyle/>
          <a:p>
            <a:r>
              <a:rPr lang="en-IE" sz="3200" b="1" dirty="0" smtClean="0">
                <a:latin typeface="Tahoma" pitchFamily="34" charset="0"/>
                <a:ea typeface="Tahoma" pitchFamily="34" charset="0"/>
                <a:cs typeface="Tahoma" pitchFamily="34" charset="0"/>
              </a:rPr>
              <a:t>VOLTMÉADAR</a:t>
            </a:r>
            <a:endParaRPr lang="en-IE" sz="3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3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2975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2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a:solidFill>
            <a:srgbClr val="00B0F0"/>
          </a:solidFill>
        </p:spPr>
        <p:txBody>
          <a:bodyPr>
            <a:normAutofit fontScale="90000"/>
          </a:bodyPr>
          <a:lstStyle/>
          <a:p>
            <a:r>
              <a:rPr lang="en-IE" sz="5400" b="1" dirty="0" err="1" smtClean="0"/>
              <a:t>Ciorcad</a:t>
            </a:r>
            <a:r>
              <a:rPr lang="en-IE" sz="5400" b="1" dirty="0" smtClean="0"/>
              <a:t> </a:t>
            </a:r>
            <a:r>
              <a:rPr lang="en-IE" sz="5400" b="1" dirty="0" err="1" smtClean="0"/>
              <a:t>leictreachas</a:t>
            </a:r>
            <a:r>
              <a:rPr lang="en-IE" dirty="0" smtClean="0"/>
              <a:t>:</a:t>
            </a:r>
            <a:endParaRPr lang="en-IE" dirty="0"/>
          </a:p>
        </p:txBody>
      </p:sp>
      <p:sp>
        <p:nvSpPr>
          <p:cNvPr id="3" name="Content Placeholder 2"/>
          <p:cNvSpPr>
            <a:spLocks noGrp="1"/>
          </p:cNvSpPr>
          <p:nvPr>
            <p:ph idx="1"/>
          </p:nvPr>
        </p:nvSpPr>
        <p:spPr>
          <a:xfrm>
            <a:off x="0" y="1628800"/>
            <a:ext cx="5364088" cy="5805264"/>
          </a:xfrm>
        </p:spPr>
        <p:txBody>
          <a:bodyPr>
            <a:normAutofit/>
          </a:bodyPr>
          <a:lstStyle/>
          <a:p>
            <a:pPr marL="571500" indent="-571500">
              <a:buAutoNum type="romanLcParenBoth"/>
            </a:pPr>
            <a:r>
              <a:rPr lang="en-IE" sz="3500" dirty="0" err="1" smtClean="0"/>
              <a:t>Tá</a:t>
            </a:r>
            <a:r>
              <a:rPr lang="en-IE" sz="3500" dirty="0" smtClean="0"/>
              <a:t> </a:t>
            </a:r>
            <a:r>
              <a:rPr lang="en-IE" sz="3500" b="1" dirty="0" err="1">
                <a:solidFill>
                  <a:srgbClr val="FF0000"/>
                </a:solidFill>
              </a:rPr>
              <a:t>ciorcad</a:t>
            </a:r>
            <a:r>
              <a:rPr lang="en-IE" sz="3500" b="1" dirty="0">
                <a:solidFill>
                  <a:srgbClr val="FF0000"/>
                </a:solidFill>
              </a:rPr>
              <a:t> </a:t>
            </a:r>
            <a:r>
              <a:rPr lang="en-IE" sz="3500" b="1" dirty="0" err="1">
                <a:solidFill>
                  <a:srgbClr val="FF0000"/>
                </a:solidFill>
              </a:rPr>
              <a:t>iomlán</a:t>
            </a:r>
            <a:r>
              <a:rPr lang="en-IE" sz="3500" b="1" dirty="0">
                <a:solidFill>
                  <a:srgbClr val="FF0000"/>
                </a:solidFill>
              </a:rPr>
              <a:t> </a:t>
            </a:r>
            <a:r>
              <a:rPr lang="en-IE" sz="3500" dirty="0" err="1"/>
              <a:t>ag</a:t>
            </a:r>
            <a:r>
              <a:rPr lang="en-IE" sz="3500" dirty="0"/>
              <a:t> </a:t>
            </a:r>
            <a:endParaRPr lang="en-IE" sz="3500" dirty="0" smtClean="0"/>
          </a:p>
          <a:p>
            <a:pPr marL="0" indent="0">
              <a:buNone/>
            </a:pPr>
            <a:r>
              <a:rPr lang="en-IE" sz="3500" dirty="0" err="1" smtClean="0"/>
              <a:t>teastáil</a:t>
            </a:r>
            <a:r>
              <a:rPr lang="en-IE" sz="3500" dirty="0" smtClean="0"/>
              <a:t> </a:t>
            </a:r>
            <a:r>
              <a:rPr lang="en-IE" sz="3500" dirty="0" err="1" smtClean="0"/>
              <a:t>i.e</a:t>
            </a:r>
            <a:r>
              <a:rPr lang="en-IE" sz="3500" dirty="0" smtClean="0"/>
              <a:t> (</a:t>
            </a:r>
            <a:r>
              <a:rPr lang="en-IE" sz="3500" dirty="0" err="1" smtClean="0"/>
              <a:t>gan</a:t>
            </a:r>
            <a:r>
              <a:rPr lang="en-IE" sz="3500" dirty="0" smtClean="0"/>
              <a:t> </a:t>
            </a:r>
            <a:r>
              <a:rPr lang="en-IE" sz="3500" dirty="0" err="1" smtClean="0"/>
              <a:t>bearnaí</a:t>
            </a:r>
            <a:r>
              <a:rPr lang="en-IE" sz="3500" dirty="0" smtClean="0"/>
              <a:t>)</a:t>
            </a:r>
            <a:endParaRPr lang="en-IE" sz="3500" dirty="0"/>
          </a:p>
          <a:p>
            <a:pPr marL="571500" indent="-571500">
              <a:buNone/>
            </a:pPr>
            <a:r>
              <a:rPr lang="en-IE" sz="3500" dirty="0" smtClean="0"/>
              <a:t>(</a:t>
            </a:r>
            <a:r>
              <a:rPr lang="en-IE" sz="3500" dirty="0"/>
              <a:t>ii) </a:t>
            </a:r>
            <a:r>
              <a:rPr lang="en-IE" sz="3500" dirty="0" err="1"/>
              <a:t>Tá</a:t>
            </a:r>
            <a:r>
              <a:rPr lang="en-IE" sz="3500" dirty="0"/>
              <a:t> </a:t>
            </a:r>
            <a:r>
              <a:rPr lang="en-IE" sz="3500" b="1" dirty="0" err="1">
                <a:solidFill>
                  <a:srgbClr val="7030A0"/>
                </a:solidFill>
              </a:rPr>
              <a:t>foinse</a:t>
            </a:r>
            <a:r>
              <a:rPr lang="en-IE" sz="3500" b="1" dirty="0">
                <a:solidFill>
                  <a:srgbClr val="7030A0"/>
                </a:solidFill>
              </a:rPr>
              <a:t> </a:t>
            </a:r>
            <a:r>
              <a:rPr lang="en-IE" sz="3500" b="1" dirty="0" err="1" smtClean="0">
                <a:solidFill>
                  <a:srgbClr val="7030A0"/>
                </a:solidFill>
              </a:rPr>
              <a:t>voltas</a:t>
            </a:r>
            <a:r>
              <a:rPr lang="en-IE" sz="3500" b="1" dirty="0" smtClean="0">
                <a:solidFill>
                  <a:srgbClr val="7030A0"/>
                </a:solidFill>
              </a:rPr>
              <a:t> </a:t>
            </a:r>
            <a:r>
              <a:rPr lang="en-IE" sz="3500" dirty="0" err="1"/>
              <a:t>ag</a:t>
            </a:r>
            <a:r>
              <a:rPr lang="en-IE" sz="3500" dirty="0"/>
              <a:t> </a:t>
            </a:r>
            <a:r>
              <a:rPr lang="en-IE" sz="3500" dirty="0" err="1"/>
              <a:t>teastáil</a:t>
            </a:r>
            <a:r>
              <a:rPr lang="en-IE" sz="3500" dirty="0"/>
              <a:t> </a:t>
            </a:r>
          </a:p>
          <a:p>
            <a:pPr marL="571500" indent="-571500">
              <a:buNone/>
            </a:pPr>
            <a:r>
              <a:rPr lang="en-IE" sz="3500" dirty="0" err="1" smtClean="0"/>
              <a:t>m.s</a:t>
            </a:r>
            <a:r>
              <a:rPr lang="en-IE" sz="3500" dirty="0" err="1"/>
              <a:t>.</a:t>
            </a:r>
            <a:r>
              <a:rPr lang="en-IE" sz="3500" dirty="0"/>
              <a:t> </a:t>
            </a:r>
            <a:r>
              <a:rPr lang="en-IE" sz="3500" dirty="0" err="1"/>
              <a:t>bataire</a:t>
            </a:r>
            <a:r>
              <a:rPr lang="en-IE" sz="3500" dirty="0" smtClean="0"/>
              <a:t>.</a:t>
            </a:r>
          </a:p>
          <a:p>
            <a:pPr marL="571500" indent="-571500">
              <a:buNone/>
            </a:pPr>
            <a:r>
              <a:rPr lang="en-IE" sz="3500" dirty="0" smtClean="0"/>
              <a:t>(iii) </a:t>
            </a:r>
            <a:r>
              <a:rPr lang="en-IE" sz="3500" b="1" dirty="0" err="1" smtClean="0">
                <a:solidFill>
                  <a:srgbClr val="00B050"/>
                </a:solidFill>
              </a:rPr>
              <a:t>sreanganna</a:t>
            </a:r>
            <a:r>
              <a:rPr lang="en-IE" sz="3500" b="1" dirty="0" smtClean="0">
                <a:solidFill>
                  <a:srgbClr val="00B050"/>
                </a:solidFill>
              </a:rPr>
              <a:t> </a:t>
            </a:r>
            <a:r>
              <a:rPr lang="en-IE" sz="3500" b="1" dirty="0" err="1" smtClean="0">
                <a:solidFill>
                  <a:srgbClr val="00B050"/>
                </a:solidFill>
              </a:rPr>
              <a:t>miotal</a:t>
            </a:r>
            <a:r>
              <a:rPr lang="en-IE" sz="3500" dirty="0" smtClean="0"/>
              <a:t>.</a:t>
            </a:r>
          </a:p>
          <a:p>
            <a:pPr>
              <a:buNone/>
            </a:pPr>
            <a:r>
              <a:rPr lang="en-IE" sz="3500" dirty="0"/>
              <a:t>  </a:t>
            </a:r>
          </a:p>
          <a:p>
            <a:endParaRPr lang="en-IE" dirty="0"/>
          </a:p>
        </p:txBody>
      </p:sp>
      <p:sp>
        <p:nvSpPr>
          <p:cNvPr id="4" name="TextBox 3"/>
          <p:cNvSpPr txBox="1"/>
          <p:nvPr/>
        </p:nvSpPr>
        <p:spPr>
          <a:xfrm>
            <a:off x="251520" y="1052736"/>
            <a:ext cx="8892480" cy="584775"/>
          </a:xfrm>
          <a:prstGeom prst="rect">
            <a:avLst/>
          </a:prstGeom>
          <a:noFill/>
        </p:spPr>
        <p:txBody>
          <a:bodyPr wrap="square" rtlCol="0">
            <a:spAutoFit/>
          </a:bodyPr>
          <a:lstStyle/>
          <a:p>
            <a:r>
              <a:rPr lang="en-IE" sz="3200" b="1" i="1" u="sng" dirty="0">
                <a:solidFill>
                  <a:schemeClr val="accent6">
                    <a:lumMod val="75000"/>
                  </a:schemeClr>
                </a:solidFill>
              </a:rPr>
              <a:t>Chun go </a:t>
            </a:r>
            <a:r>
              <a:rPr lang="en-IE" sz="3200" b="1" i="1" u="sng" dirty="0" err="1" smtClean="0">
                <a:solidFill>
                  <a:schemeClr val="accent6">
                    <a:lumMod val="75000"/>
                  </a:schemeClr>
                </a:solidFill>
              </a:rPr>
              <a:t>feidhmaíonn</a:t>
            </a:r>
            <a:r>
              <a:rPr lang="en-IE" sz="3200" b="1" i="1" u="sng" dirty="0" smtClean="0">
                <a:solidFill>
                  <a:schemeClr val="accent6">
                    <a:lumMod val="75000"/>
                  </a:schemeClr>
                </a:solidFill>
              </a:rPr>
              <a:t> </a:t>
            </a:r>
            <a:r>
              <a:rPr lang="en-IE" sz="3200" b="1" i="1" u="sng" dirty="0" err="1" smtClean="0">
                <a:solidFill>
                  <a:schemeClr val="accent6">
                    <a:lumMod val="75000"/>
                  </a:schemeClr>
                </a:solidFill>
              </a:rPr>
              <a:t>sruth</a:t>
            </a:r>
            <a:r>
              <a:rPr lang="en-IE" sz="3200" b="1" i="1" u="sng" dirty="0" smtClean="0">
                <a:solidFill>
                  <a:schemeClr val="accent6">
                    <a:lumMod val="75000"/>
                  </a:schemeClr>
                </a:solidFill>
              </a:rPr>
              <a:t>/</a:t>
            </a:r>
            <a:r>
              <a:rPr lang="en-IE" sz="3200" b="1" i="1" u="sng" dirty="0" err="1" smtClean="0">
                <a:solidFill>
                  <a:schemeClr val="accent6">
                    <a:lumMod val="75000"/>
                  </a:schemeClr>
                </a:solidFill>
              </a:rPr>
              <a:t>ciorcad</a:t>
            </a:r>
            <a:r>
              <a:rPr lang="en-IE" sz="3200" b="1" i="1" u="sng" dirty="0" smtClean="0">
                <a:solidFill>
                  <a:schemeClr val="accent6">
                    <a:lumMod val="75000"/>
                  </a:schemeClr>
                </a:solidFill>
              </a:rPr>
              <a:t>: </a:t>
            </a:r>
            <a:endParaRPr lang="en-IE" sz="3200" i="1" u="sng" dirty="0">
              <a:solidFill>
                <a:schemeClr val="accent6">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79" y="1616551"/>
            <a:ext cx="4981575" cy="31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5373216"/>
            <a:ext cx="8424936" cy="1231106"/>
          </a:xfrm>
          <a:prstGeom prst="rect">
            <a:avLst/>
          </a:prstGeom>
          <a:noFill/>
        </p:spPr>
        <p:txBody>
          <a:bodyPr wrap="square" rtlCol="0">
            <a:spAutoFit/>
          </a:bodyPr>
          <a:lstStyle/>
          <a:p>
            <a:r>
              <a:rPr lang="en-IE" sz="2800" b="1" u="sng" dirty="0" err="1"/>
              <a:t>Nuair</a:t>
            </a:r>
            <a:r>
              <a:rPr lang="en-IE" sz="2800" b="1" u="sng" dirty="0"/>
              <a:t> a </a:t>
            </a:r>
            <a:r>
              <a:rPr lang="en-IE" sz="2800" b="1" u="sng" dirty="0" err="1"/>
              <a:t>shreabhann</a:t>
            </a:r>
            <a:r>
              <a:rPr lang="en-IE" sz="2800" b="1" u="sng" dirty="0"/>
              <a:t> </a:t>
            </a:r>
            <a:r>
              <a:rPr lang="en-IE" sz="2800" b="1" u="sng" dirty="0" err="1"/>
              <a:t>sruth</a:t>
            </a:r>
            <a:r>
              <a:rPr lang="en-IE" sz="2800" b="1" u="sng" dirty="0"/>
              <a:t> </a:t>
            </a:r>
            <a:r>
              <a:rPr lang="en-IE" sz="2800" b="1" u="sng" dirty="0" err="1"/>
              <a:t>bíonn</a:t>
            </a:r>
            <a:r>
              <a:rPr lang="en-IE" sz="2800" b="1" u="sng" dirty="0"/>
              <a:t> </a:t>
            </a:r>
            <a:r>
              <a:rPr lang="en-IE" sz="2800" b="1" u="sng" dirty="0" err="1"/>
              <a:t>na</a:t>
            </a:r>
            <a:r>
              <a:rPr lang="en-IE" sz="2800" b="1" u="sng" dirty="0"/>
              <a:t> </a:t>
            </a:r>
            <a:r>
              <a:rPr lang="en-IE" sz="2800" b="1" u="sng" dirty="0" err="1"/>
              <a:t>leictreoin</a:t>
            </a:r>
            <a:r>
              <a:rPr lang="en-IE" sz="2800" b="1" u="sng" dirty="0"/>
              <a:t> </a:t>
            </a:r>
            <a:r>
              <a:rPr lang="en-IE" sz="2800" b="1" u="sng" dirty="0" err="1"/>
              <a:t>céanna</a:t>
            </a:r>
            <a:r>
              <a:rPr lang="en-IE" sz="2800" b="1" u="sng" dirty="0"/>
              <a:t> </a:t>
            </a:r>
            <a:r>
              <a:rPr lang="en-IE" sz="2800" b="1" u="sng" dirty="0" err="1"/>
              <a:t>ag</a:t>
            </a:r>
            <a:r>
              <a:rPr lang="en-IE" sz="2800" b="1" u="sng" dirty="0"/>
              <a:t> </a:t>
            </a:r>
            <a:r>
              <a:rPr lang="en-IE" sz="2800" b="1" u="sng" dirty="0" err="1"/>
              <a:t>gluaiseacht</a:t>
            </a:r>
            <a:r>
              <a:rPr lang="en-IE" sz="2800" b="1" u="sng" dirty="0"/>
              <a:t> </a:t>
            </a:r>
            <a:r>
              <a:rPr lang="en-IE" sz="2800" b="1" u="sng" dirty="0" err="1"/>
              <a:t>timpeall</a:t>
            </a:r>
            <a:r>
              <a:rPr lang="en-IE" sz="2800" b="1" u="sng" dirty="0"/>
              <a:t> an </a:t>
            </a:r>
            <a:r>
              <a:rPr lang="en-IE" sz="2800" b="1" u="sng" dirty="0" err="1"/>
              <a:t>ciorcaid</a:t>
            </a:r>
            <a:r>
              <a:rPr lang="en-IE" sz="2800" b="1" u="sng" dirty="0"/>
              <a:t>. (</a:t>
            </a:r>
            <a:r>
              <a:rPr lang="en-IE" sz="2800" b="1" u="sng" dirty="0" err="1"/>
              <a:t>ní</a:t>
            </a:r>
            <a:r>
              <a:rPr lang="en-IE" sz="2800" b="1" u="sng" dirty="0"/>
              <a:t> </a:t>
            </a:r>
            <a:r>
              <a:rPr lang="en-IE" sz="2800" b="1" u="sng" dirty="0" err="1"/>
              <a:t>cailltear</a:t>
            </a:r>
            <a:r>
              <a:rPr lang="en-IE" sz="2800" b="1" u="sng" dirty="0"/>
              <a:t> </a:t>
            </a:r>
            <a:r>
              <a:rPr lang="en-IE" sz="2800" b="1" u="sng" dirty="0" err="1"/>
              <a:t>iad</a:t>
            </a:r>
            <a:r>
              <a:rPr lang="en-IE" sz="2800" b="1" u="sng" dirty="0"/>
              <a:t>).</a:t>
            </a:r>
          </a:p>
          <a:p>
            <a:endParaRPr lang="en-I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07288" cy="1143000"/>
          </a:xfrm>
        </p:spPr>
        <p:txBody>
          <a:bodyPr>
            <a:normAutofit fontScale="90000"/>
          </a:bodyPr>
          <a:lstStyle/>
          <a:p>
            <a:r>
              <a:rPr lang="en-IE" b="1" dirty="0" err="1" smtClean="0">
                <a:solidFill>
                  <a:srgbClr val="0070C0"/>
                </a:solidFill>
              </a:rPr>
              <a:t>Turg</a:t>
            </a:r>
            <a:r>
              <a:rPr lang="en-IE" b="1" dirty="0" smtClean="0">
                <a:solidFill>
                  <a:srgbClr val="0070C0"/>
                </a:solidFill>
              </a:rPr>
              <a:t>: </a:t>
            </a:r>
            <a:r>
              <a:rPr lang="en-IE" b="1" dirty="0" err="1" smtClean="0">
                <a:solidFill>
                  <a:srgbClr val="0070C0"/>
                </a:solidFill>
              </a:rPr>
              <a:t>Friotaíocht</a:t>
            </a:r>
            <a:r>
              <a:rPr lang="en-IE" b="1" dirty="0" smtClean="0">
                <a:solidFill>
                  <a:srgbClr val="0070C0"/>
                </a:solidFill>
              </a:rPr>
              <a:t> I </a:t>
            </a:r>
            <a:r>
              <a:rPr lang="en-IE" b="1" dirty="0" err="1" smtClean="0">
                <a:solidFill>
                  <a:srgbClr val="0070C0"/>
                </a:solidFill>
              </a:rPr>
              <a:t>Corna</a:t>
            </a:r>
            <a:r>
              <a:rPr lang="en-IE" b="1" dirty="0" smtClean="0">
                <a:solidFill>
                  <a:srgbClr val="0070C0"/>
                </a:solidFill>
              </a:rPr>
              <a:t> (coil) a </a:t>
            </a:r>
            <a:r>
              <a:rPr lang="en-IE" b="1" dirty="0" err="1" smtClean="0">
                <a:solidFill>
                  <a:srgbClr val="0070C0"/>
                </a:solidFill>
              </a:rPr>
              <a:t>mheas</a:t>
            </a:r>
            <a:endParaRPr lang="en-IE" b="1" dirty="0">
              <a:solidFill>
                <a:srgbClr val="0070C0"/>
              </a:solidFill>
            </a:endParaRPr>
          </a:p>
        </p:txBody>
      </p:sp>
      <p:sp>
        <p:nvSpPr>
          <p:cNvPr id="3" name="Content Placeholder 2"/>
          <p:cNvSpPr>
            <a:spLocks noGrp="1"/>
          </p:cNvSpPr>
          <p:nvPr>
            <p:ph idx="1"/>
          </p:nvPr>
        </p:nvSpPr>
        <p:spPr>
          <a:xfrm>
            <a:off x="0" y="1196752"/>
            <a:ext cx="4536504" cy="5661248"/>
          </a:xfrm>
        </p:spPr>
        <p:txBody>
          <a:bodyPr>
            <a:normAutofit lnSpcReduction="10000"/>
          </a:bodyPr>
          <a:lstStyle/>
          <a:p>
            <a:pPr marL="0" indent="0">
              <a:buNone/>
            </a:pPr>
            <a:r>
              <a:rPr lang="en-IE" b="1" dirty="0" err="1" smtClean="0">
                <a:solidFill>
                  <a:srgbClr val="FF0000"/>
                </a:solidFill>
              </a:rPr>
              <a:t>Fearas</a:t>
            </a:r>
            <a:r>
              <a:rPr lang="en-IE" b="1" dirty="0" smtClean="0">
                <a:solidFill>
                  <a:srgbClr val="FF0000"/>
                </a:solidFill>
              </a:rPr>
              <a:t>: </a:t>
            </a:r>
            <a:r>
              <a:rPr lang="en-IE" dirty="0" err="1" smtClean="0"/>
              <a:t>Ilmhéadar</a:t>
            </a:r>
            <a:r>
              <a:rPr lang="en-IE" dirty="0" smtClean="0"/>
              <a:t> (</a:t>
            </a:r>
            <a:r>
              <a:rPr lang="en-IE" dirty="0" err="1" smtClean="0"/>
              <a:t>óm</a:t>
            </a:r>
            <a:r>
              <a:rPr lang="en-IE" dirty="0" smtClean="0"/>
              <a:t> </a:t>
            </a:r>
            <a:r>
              <a:rPr lang="en-IE" dirty="0" err="1" smtClean="0"/>
              <a:t>mhéadar</a:t>
            </a:r>
            <a:r>
              <a:rPr lang="en-IE" dirty="0" smtClean="0"/>
              <a:t>), </a:t>
            </a:r>
            <a:r>
              <a:rPr lang="en-IE" dirty="0" err="1" smtClean="0"/>
              <a:t>corna</a:t>
            </a:r>
            <a:r>
              <a:rPr lang="en-IE" dirty="0" smtClean="0"/>
              <a:t>/</a:t>
            </a:r>
            <a:r>
              <a:rPr lang="en-IE" dirty="0" err="1" smtClean="0"/>
              <a:t>friotóir</a:t>
            </a:r>
            <a:r>
              <a:rPr lang="en-IE" dirty="0" smtClean="0"/>
              <a:t>, </a:t>
            </a:r>
            <a:r>
              <a:rPr lang="en-IE" dirty="0" err="1" smtClean="0"/>
              <a:t>sreanganna</a:t>
            </a:r>
            <a:endParaRPr lang="en-IE" dirty="0" smtClean="0"/>
          </a:p>
          <a:p>
            <a:pPr marL="0" indent="0">
              <a:buNone/>
            </a:pPr>
            <a:r>
              <a:rPr lang="en-IE" b="1" dirty="0" err="1" smtClean="0">
                <a:solidFill>
                  <a:srgbClr val="FF0000"/>
                </a:solidFill>
              </a:rPr>
              <a:t>Modh</a:t>
            </a:r>
            <a:r>
              <a:rPr lang="en-IE" b="1" dirty="0" smtClean="0">
                <a:solidFill>
                  <a:srgbClr val="FF0000"/>
                </a:solidFill>
              </a:rPr>
              <a:t>:</a:t>
            </a:r>
          </a:p>
          <a:p>
            <a:r>
              <a:rPr lang="en-IE" dirty="0" err="1" smtClean="0"/>
              <a:t>Cas</a:t>
            </a:r>
            <a:r>
              <a:rPr lang="en-IE" dirty="0" smtClean="0"/>
              <a:t> an </a:t>
            </a:r>
            <a:r>
              <a:rPr lang="en-IE" dirty="0" err="1" smtClean="0"/>
              <a:t>Ilmhéadar</a:t>
            </a:r>
            <a:r>
              <a:rPr lang="en-IE" dirty="0" smtClean="0"/>
              <a:t> go ‘</a:t>
            </a:r>
            <a:r>
              <a:rPr lang="en-IE" dirty="0" err="1" smtClean="0"/>
              <a:t>óm</a:t>
            </a:r>
            <a:r>
              <a:rPr lang="en-IE" dirty="0" smtClean="0"/>
              <a:t> </a:t>
            </a:r>
            <a:r>
              <a:rPr lang="en-IE" dirty="0" err="1" smtClean="0"/>
              <a:t>mhéadar</a:t>
            </a:r>
            <a:r>
              <a:rPr lang="en-IE" dirty="0" smtClean="0"/>
              <a:t>’ </a:t>
            </a:r>
            <a:r>
              <a:rPr lang="en-IE" dirty="0" err="1" smtClean="0"/>
              <a:t>trí</a:t>
            </a:r>
            <a:r>
              <a:rPr lang="en-IE" dirty="0" smtClean="0"/>
              <a:t> é a </a:t>
            </a:r>
            <a:r>
              <a:rPr lang="en-IE" dirty="0" err="1" smtClean="0"/>
              <a:t>casadh</a:t>
            </a:r>
            <a:r>
              <a:rPr lang="en-IE" dirty="0" smtClean="0"/>
              <a:t> go </a:t>
            </a:r>
            <a:r>
              <a:rPr lang="en-IE" dirty="0" err="1" smtClean="0"/>
              <a:t>dtí</a:t>
            </a:r>
            <a:r>
              <a:rPr lang="en-IE" dirty="0" smtClean="0"/>
              <a:t> an </a:t>
            </a:r>
            <a:r>
              <a:rPr lang="en-IE" dirty="0" err="1" smtClean="0"/>
              <a:t>friotaíocht</a:t>
            </a:r>
            <a:r>
              <a:rPr lang="en-IE" dirty="0" smtClean="0"/>
              <a:t> is </a:t>
            </a:r>
            <a:r>
              <a:rPr lang="en-IE" dirty="0" err="1" smtClean="0"/>
              <a:t>íseal</a:t>
            </a:r>
            <a:r>
              <a:rPr lang="en-IE" dirty="0" smtClean="0"/>
              <a:t>.</a:t>
            </a:r>
          </a:p>
          <a:p>
            <a:r>
              <a:rPr lang="en-IE" dirty="0" err="1" smtClean="0"/>
              <a:t>Ceangail</a:t>
            </a:r>
            <a:r>
              <a:rPr lang="en-IE" dirty="0" smtClean="0"/>
              <a:t> </a:t>
            </a:r>
            <a:r>
              <a:rPr lang="en-IE" dirty="0" err="1" smtClean="0"/>
              <a:t>na</a:t>
            </a:r>
            <a:r>
              <a:rPr lang="en-IE" dirty="0" smtClean="0"/>
              <a:t> </a:t>
            </a:r>
            <a:r>
              <a:rPr lang="en-IE" dirty="0" err="1" smtClean="0"/>
              <a:t>sreanga</a:t>
            </a:r>
            <a:r>
              <a:rPr lang="en-IE" dirty="0" smtClean="0"/>
              <a:t> </a:t>
            </a:r>
            <a:r>
              <a:rPr lang="en-IE" dirty="0" err="1" smtClean="0"/>
              <a:t>chuig</a:t>
            </a:r>
            <a:r>
              <a:rPr lang="en-IE" dirty="0" smtClean="0"/>
              <a:t> an </a:t>
            </a:r>
            <a:r>
              <a:rPr lang="en-IE" dirty="0" err="1" smtClean="0"/>
              <a:t>corna</a:t>
            </a:r>
            <a:r>
              <a:rPr lang="en-IE" dirty="0" smtClean="0"/>
              <a:t> (</a:t>
            </a:r>
            <a:r>
              <a:rPr lang="en-IE" dirty="0" err="1" smtClean="0"/>
              <a:t>friotóir</a:t>
            </a:r>
            <a:r>
              <a:rPr lang="en-IE" dirty="0" smtClean="0"/>
              <a:t>) &amp; </a:t>
            </a:r>
            <a:r>
              <a:rPr lang="en-IE" dirty="0" err="1" smtClean="0"/>
              <a:t>tóg</a:t>
            </a:r>
            <a:r>
              <a:rPr lang="en-IE" dirty="0" smtClean="0"/>
              <a:t> </a:t>
            </a:r>
            <a:r>
              <a:rPr lang="en-IE" dirty="0" err="1" smtClean="0"/>
              <a:t>taifead</a:t>
            </a:r>
            <a:r>
              <a:rPr lang="en-IE" dirty="0" smtClean="0"/>
              <a:t> don </a:t>
            </a:r>
            <a:r>
              <a:rPr lang="en-IE" dirty="0" err="1" smtClean="0"/>
              <a:t>léamh</a:t>
            </a:r>
            <a:r>
              <a:rPr lang="en-IE" dirty="0" smtClean="0"/>
              <a:t>.</a:t>
            </a:r>
          </a:p>
          <a:p>
            <a:pPr marL="0" indent="0">
              <a:buNone/>
            </a:pP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96752"/>
            <a:ext cx="428625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234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1143000"/>
          </a:xfrm>
        </p:spPr>
        <p:txBody>
          <a:bodyPr>
            <a:normAutofit fontScale="90000"/>
          </a:bodyPr>
          <a:lstStyle/>
          <a:p>
            <a:r>
              <a:rPr lang="en-IE" b="1" dirty="0" err="1" smtClean="0">
                <a:solidFill>
                  <a:srgbClr val="0070C0"/>
                </a:solidFill>
              </a:rPr>
              <a:t>Turg</a:t>
            </a:r>
            <a:r>
              <a:rPr lang="en-IE" b="1" dirty="0" smtClean="0">
                <a:solidFill>
                  <a:srgbClr val="0070C0"/>
                </a:solidFill>
              </a:rPr>
              <a:t> (b)Tomas </a:t>
            </a:r>
            <a:r>
              <a:rPr lang="en-IE" b="1" dirty="0" err="1" smtClean="0">
                <a:solidFill>
                  <a:srgbClr val="0070C0"/>
                </a:solidFill>
              </a:rPr>
              <a:t>ar</a:t>
            </a:r>
            <a:r>
              <a:rPr lang="en-IE" b="1" dirty="0" smtClean="0">
                <a:solidFill>
                  <a:srgbClr val="0070C0"/>
                </a:solidFill>
              </a:rPr>
              <a:t>- Voltas &amp; </a:t>
            </a:r>
            <a:r>
              <a:rPr lang="en-IE" b="1" dirty="0" err="1" smtClean="0">
                <a:solidFill>
                  <a:srgbClr val="0070C0"/>
                </a:solidFill>
              </a:rPr>
              <a:t>Sruth</a:t>
            </a:r>
            <a:r>
              <a:rPr lang="en-IE" b="1" dirty="0" smtClean="0">
                <a:solidFill>
                  <a:srgbClr val="0070C0"/>
                </a:solidFill>
              </a:rPr>
              <a:t> </a:t>
            </a:r>
            <a:r>
              <a:rPr lang="en-IE" b="1" dirty="0" err="1" smtClean="0">
                <a:solidFill>
                  <a:srgbClr val="0070C0"/>
                </a:solidFill>
              </a:rPr>
              <a:t>i</a:t>
            </a:r>
            <a:r>
              <a:rPr lang="en-IE" b="1" dirty="0" smtClean="0">
                <a:solidFill>
                  <a:srgbClr val="0070C0"/>
                </a:solidFill>
              </a:rPr>
              <a:t> </a:t>
            </a:r>
            <a:r>
              <a:rPr lang="en-IE" b="1" dirty="0" err="1" smtClean="0">
                <a:solidFill>
                  <a:srgbClr val="0070C0"/>
                </a:solidFill>
              </a:rPr>
              <a:t>Ciorcad</a:t>
            </a:r>
            <a:r>
              <a:rPr lang="en-IE" b="1" dirty="0" smtClean="0">
                <a:solidFill>
                  <a:srgbClr val="0070C0"/>
                </a:solidFill>
              </a:rPr>
              <a:t> (an gaol </a:t>
            </a:r>
            <a:r>
              <a:rPr lang="en-IE" b="1" dirty="0" err="1" smtClean="0">
                <a:solidFill>
                  <a:srgbClr val="0070C0"/>
                </a:solidFill>
              </a:rPr>
              <a:t>eatarthu</a:t>
            </a:r>
            <a:r>
              <a:rPr lang="en-IE" b="1" dirty="0" smtClean="0">
                <a:solidFill>
                  <a:srgbClr val="0070C0"/>
                </a:solidFill>
              </a:rPr>
              <a:t> &amp; an </a:t>
            </a:r>
            <a:r>
              <a:rPr lang="en-IE" b="1" dirty="0" err="1" smtClean="0">
                <a:solidFill>
                  <a:srgbClr val="0070C0"/>
                </a:solidFill>
              </a:rPr>
              <a:t>friotaíocht</a:t>
            </a:r>
            <a:r>
              <a:rPr lang="en-IE" b="1" dirty="0" smtClean="0">
                <a:solidFill>
                  <a:srgbClr val="0070C0"/>
                </a:solidFill>
              </a:rPr>
              <a:t> a </a:t>
            </a:r>
            <a:r>
              <a:rPr lang="en-IE" b="1" dirty="0" err="1" smtClean="0">
                <a:solidFill>
                  <a:srgbClr val="0070C0"/>
                </a:solidFill>
              </a:rPr>
              <a:t>ríomh</a:t>
            </a:r>
            <a:r>
              <a:rPr lang="en-IE" b="1" dirty="0" smtClean="0">
                <a:solidFill>
                  <a:srgbClr val="0070C0"/>
                </a:solidFill>
              </a:rPr>
              <a:t>) </a:t>
            </a:r>
            <a:endParaRPr lang="en-IE" b="1" dirty="0">
              <a:solidFill>
                <a:srgbClr val="0070C0"/>
              </a:solidFill>
            </a:endParaRPr>
          </a:p>
        </p:txBody>
      </p:sp>
      <p:sp>
        <p:nvSpPr>
          <p:cNvPr id="3" name="Content Placeholder 2"/>
          <p:cNvSpPr>
            <a:spLocks noGrp="1"/>
          </p:cNvSpPr>
          <p:nvPr>
            <p:ph idx="1"/>
          </p:nvPr>
        </p:nvSpPr>
        <p:spPr>
          <a:xfrm>
            <a:off x="18014" y="2204864"/>
            <a:ext cx="2681778" cy="4525963"/>
          </a:xfrm>
        </p:spPr>
        <p:txBody>
          <a:bodyPr/>
          <a:lstStyle/>
          <a:p>
            <a:pPr marL="0" indent="0">
              <a:buNone/>
            </a:pPr>
            <a:r>
              <a:rPr lang="en-IE" b="1" dirty="0" err="1" smtClean="0">
                <a:solidFill>
                  <a:srgbClr val="FF0000"/>
                </a:solidFill>
              </a:rPr>
              <a:t>Fearas</a:t>
            </a:r>
            <a:r>
              <a:rPr lang="en-IE" b="1" dirty="0" smtClean="0">
                <a:solidFill>
                  <a:srgbClr val="FF0000"/>
                </a:solidFill>
              </a:rPr>
              <a:t>: </a:t>
            </a:r>
            <a:r>
              <a:rPr lang="en-IE" dirty="0" err="1" smtClean="0"/>
              <a:t>Aimpméadar</a:t>
            </a:r>
            <a:r>
              <a:rPr lang="en-IE" dirty="0" smtClean="0"/>
              <a:t>, </a:t>
            </a:r>
            <a:r>
              <a:rPr lang="en-IE" dirty="0" err="1" smtClean="0"/>
              <a:t>Voltméadar</a:t>
            </a:r>
            <a:r>
              <a:rPr lang="en-IE" dirty="0" smtClean="0"/>
              <a:t>, </a:t>
            </a:r>
            <a:r>
              <a:rPr lang="en-IE" dirty="0" err="1" smtClean="0">
                <a:solidFill>
                  <a:srgbClr val="D60093"/>
                </a:solidFill>
              </a:rPr>
              <a:t>bataire</a:t>
            </a:r>
            <a:r>
              <a:rPr lang="en-IE" dirty="0" smtClean="0">
                <a:solidFill>
                  <a:srgbClr val="D60093"/>
                </a:solidFill>
              </a:rPr>
              <a:t>/ </a:t>
            </a:r>
            <a:r>
              <a:rPr lang="en-IE" dirty="0" err="1" smtClean="0">
                <a:solidFill>
                  <a:srgbClr val="D60093"/>
                </a:solidFill>
              </a:rPr>
              <a:t>soláthar</a:t>
            </a:r>
            <a:r>
              <a:rPr lang="en-IE" dirty="0" smtClean="0">
                <a:solidFill>
                  <a:srgbClr val="D60093"/>
                </a:solidFill>
              </a:rPr>
              <a:t> </a:t>
            </a:r>
            <a:r>
              <a:rPr lang="en-IE" dirty="0" err="1" smtClean="0">
                <a:solidFill>
                  <a:srgbClr val="D60093"/>
                </a:solidFill>
              </a:rPr>
              <a:t>cumhacht</a:t>
            </a:r>
            <a:r>
              <a:rPr lang="en-IE" dirty="0" smtClean="0"/>
              <a:t>, </a:t>
            </a:r>
            <a:r>
              <a:rPr lang="en-IE" dirty="0" err="1" smtClean="0"/>
              <a:t>friotóir</a:t>
            </a:r>
            <a:r>
              <a:rPr lang="en-IE" dirty="0" smtClean="0"/>
              <a:t>, </a:t>
            </a:r>
            <a:r>
              <a:rPr lang="en-IE" dirty="0" err="1" smtClean="0"/>
              <a:t>sreanganna</a:t>
            </a:r>
            <a:r>
              <a:rPr lang="en-IE" dirty="0" smtClean="0"/>
              <a:t>.</a:t>
            </a:r>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76872"/>
            <a:ext cx="630592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41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026" name="Picture 2" descr="http://www.nuffieldfoundation.org/sites/default/files/images/Ohm's%20law%20with%20alternating%20current_1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496944"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792" y="2276872"/>
            <a:ext cx="2088232" cy="1261884"/>
          </a:xfrm>
          <a:prstGeom prst="rect">
            <a:avLst/>
          </a:prstGeom>
          <a:solidFill>
            <a:schemeClr val="accent3">
              <a:lumMod val="60000"/>
              <a:lumOff val="40000"/>
            </a:schemeClr>
          </a:solidFill>
        </p:spPr>
        <p:txBody>
          <a:bodyPr wrap="square" rtlCol="0">
            <a:spAutoFit/>
          </a:bodyPr>
          <a:lstStyle/>
          <a:p>
            <a:r>
              <a:rPr lang="en-IE" sz="2800" b="1" dirty="0" err="1" smtClean="0">
                <a:solidFill>
                  <a:srgbClr val="FF0000"/>
                </a:solidFill>
              </a:rPr>
              <a:t>Friotóir</a:t>
            </a:r>
            <a:r>
              <a:rPr lang="en-IE" sz="2800" b="1" dirty="0" smtClean="0">
                <a:solidFill>
                  <a:srgbClr val="FF0000"/>
                </a:solidFill>
              </a:rPr>
              <a:t> </a:t>
            </a:r>
            <a:r>
              <a:rPr lang="en-IE" sz="2800" b="1" dirty="0" err="1" smtClean="0">
                <a:solidFill>
                  <a:srgbClr val="FF0000"/>
                </a:solidFill>
              </a:rPr>
              <a:t>anseo</a:t>
            </a:r>
            <a:r>
              <a:rPr lang="en-IE" sz="2800" b="1" dirty="0" smtClean="0">
                <a:solidFill>
                  <a:srgbClr val="FF0000"/>
                </a:solidFill>
              </a:rPr>
              <a:t> </a:t>
            </a:r>
            <a:r>
              <a:rPr lang="en-IE" sz="2000" dirty="0" smtClean="0"/>
              <a:t>(</a:t>
            </a:r>
            <a:r>
              <a:rPr lang="en-IE" sz="2000" dirty="0" err="1" smtClean="0"/>
              <a:t>bolgán</a:t>
            </a:r>
            <a:r>
              <a:rPr lang="en-IE" sz="2000" dirty="0" smtClean="0"/>
              <a:t> </a:t>
            </a:r>
            <a:r>
              <a:rPr lang="en-IE" sz="2000" dirty="0" err="1" smtClean="0"/>
              <a:t>nó</a:t>
            </a:r>
            <a:r>
              <a:rPr lang="en-IE" sz="2000" dirty="0" smtClean="0"/>
              <a:t> </a:t>
            </a:r>
            <a:r>
              <a:rPr lang="en-IE" sz="2000" dirty="0" err="1" smtClean="0"/>
              <a:t>friotoir</a:t>
            </a:r>
            <a:r>
              <a:rPr lang="en-IE" sz="2000" dirty="0" smtClean="0"/>
              <a:t>)</a:t>
            </a:r>
            <a:endParaRPr lang="en-IE" sz="2000" dirty="0"/>
          </a:p>
        </p:txBody>
      </p:sp>
      <p:sp>
        <p:nvSpPr>
          <p:cNvPr id="5" name="TextBox 4"/>
          <p:cNvSpPr txBox="1"/>
          <p:nvPr/>
        </p:nvSpPr>
        <p:spPr>
          <a:xfrm>
            <a:off x="3463308" y="1052736"/>
            <a:ext cx="396044" cy="369332"/>
          </a:xfrm>
          <a:prstGeom prst="rect">
            <a:avLst/>
          </a:prstGeom>
          <a:noFill/>
        </p:spPr>
        <p:txBody>
          <a:bodyPr wrap="square" rtlCol="0">
            <a:spAutoFit/>
          </a:bodyPr>
          <a:lstStyle/>
          <a:p>
            <a:r>
              <a:rPr lang="en-IE" b="1" dirty="0" smtClean="0"/>
              <a:t>V</a:t>
            </a:r>
            <a:endParaRPr lang="en-IE" b="1" dirty="0"/>
          </a:p>
        </p:txBody>
      </p:sp>
      <p:sp>
        <p:nvSpPr>
          <p:cNvPr id="7" name="TextBox 6"/>
          <p:cNvSpPr txBox="1"/>
          <p:nvPr/>
        </p:nvSpPr>
        <p:spPr>
          <a:xfrm>
            <a:off x="6516216" y="2420888"/>
            <a:ext cx="396044" cy="369332"/>
          </a:xfrm>
          <a:prstGeom prst="rect">
            <a:avLst/>
          </a:prstGeom>
          <a:noFill/>
        </p:spPr>
        <p:txBody>
          <a:bodyPr wrap="square" rtlCol="0">
            <a:spAutoFit/>
          </a:bodyPr>
          <a:lstStyle/>
          <a:p>
            <a:r>
              <a:rPr lang="en-IE" b="1" dirty="0"/>
              <a:t>A</a:t>
            </a:r>
          </a:p>
        </p:txBody>
      </p:sp>
    </p:spTree>
    <p:extLst>
      <p:ext uri="{BB962C8B-B14F-4D97-AF65-F5344CB8AC3E}">
        <p14:creationId xmlns:p14="http://schemas.microsoft.com/office/powerpoint/2010/main" val="230220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IE" b="1" i="1" dirty="0" smtClean="0">
                <a:solidFill>
                  <a:srgbClr val="FF0000"/>
                </a:solidFill>
              </a:rPr>
              <a:t>Ach cad é???</a:t>
            </a:r>
            <a:endParaRPr lang="en-IE" b="1" i="1" dirty="0">
              <a:solidFill>
                <a:srgbClr val="FF0000"/>
              </a:solidFill>
            </a:endParaRPr>
          </a:p>
        </p:txBody>
      </p:sp>
      <p:sp>
        <p:nvSpPr>
          <p:cNvPr id="3" name="Content Placeholder 2"/>
          <p:cNvSpPr>
            <a:spLocks noGrp="1"/>
          </p:cNvSpPr>
          <p:nvPr>
            <p:ph idx="1"/>
          </p:nvPr>
        </p:nvSpPr>
        <p:spPr>
          <a:xfrm>
            <a:off x="179512" y="1412776"/>
            <a:ext cx="5688632" cy="5328592"/>
          </a:xfrm>
        </p:spPr>
        <p:txBody>
          <a:bodyPr>
            <a:normAutofit fontScale="92500" lnSpcReduction="10000"/>
          </a:bodyPr>
          <a:lstStyle/>
          <a:p>
            <a:r>
              <a:rPr lang="en-IE" dirty="0" err="1" smtClean="0"/>
              <a:t>Foinnse</a:t>
            </a:r>
            <a:r>
              <a:rPr lang="en-IE" dirty="0" smtClean="0"/>
              <a:t> </a:t>
            </a:r>
            <a:r>
              <a:rPr lang="en-IE" dirty="0" smtClean="0">
                <a:solidFill>
                  <a:srgbClr val="FF0000"/>
                </a:solidFill>
              </a:rPr>
              <a:t>FUINNEAMH</a:t>
            </a:r>
            <a:r>
              <a:rPr lang="en-IE" dirty="0" smtClean="0"/>
              <a:t> </a:t>
            </a:r>
          </a:p>
          <a:p>
            <a:r>
              <a:rPr lang="en-IE" dirty="0" smtClean="0"/>
              <a:t>Sa </a:t>
            </a:r>
            <a:r>
              <a:rPr lang="en-IE" dirty="0" err="1" smtClean="0"/>
              <a:t>saotharlann</a:t>
            </a:r>
            <a:r>
              <a:rPr lang="en-IE" dirty="0" smtClean="0"/>
              <a:t> </a:t>
            </a:r>
            <a:r>
              <a:rPr lang="en-IE" dirty="0" err="1" smtClean="0"/>
              <a:t>beidh</a:t>
            </a:r>
            <a:r>
              <a:rPr lang="en-IE" dirty="0" smtClean="0"/>
              <a:t> </a:t>
            </a:r>
            <a:r>
              <a:rPr lang="en-IE" dirty="0" err="1" smtClean="0"/>
              <a:t>muid</a:t>
            </a:r>
            <a:r>
              <a:rPr lang="en-IE" dirty="0" smtClean="0"/>
              <a:t> </a:t>
            </a:r>
            <a:r>
              <a:rPr lang="en-IE" dirty="0" err="1" smtClean="0"/>
              <a:t>ag</a:t>
            </a:r>
            <a:r>
              <a:rPr lang="en-IE" dirty="0" smtClean="0"/>
              <a:t> </a:t>
            </a:r>
            <a:r>
              <a:rPr lang="en-IE" dirty="0" err="1" smtClean="0"/>
              <a:t>togaint</a:t>
            </a:r>
            <a:r>
              <a:rPr lang="en-IE" dirty="0" smtClean="0"/>
              <a:t> </a:t>
            </a:r>
            <a:r>
              <a:rPr lang="en-IE" dirty="0" err="1" smtClean="0"/>
              <a:t>ciorcaid</a:t>
            </a:r>
            <a:r>
              <a:rPr lang="en-IE" dirty="0" smtClean="0"/>
              <a:t> </a:t>
            </a:r>
          </a:p>
          <a:p>
            <a:r>
              <a:rPr lang="en-IE" dirty="0" err="1" smtClean="0"/>
              <a:t>Tagann</a:t>
            </a:r>
            <a:r>
              <a:rPr lang="en-IE" dirty="0" smtClean="0"/>
              <a:t> </a:t>
            </a:r>
            <a:r>
              <a:rPr lang="en-IE" dirty="0" err="1" smtClean="0"/>
              <a:t>leictreachas</a:t>
            </a:r>
            <a:r>
              <a:rPr lang="en-IE" dirty="0" smtClean="0"/>
              <a:t> go DO </a:t>
            </a:r>
            <a:r>
              <a:rPr lang="en-IE" dirty="0" err="1" smtClean="0"/>
              <a:t>theach</a:t>
            </a:r>
            <a:r>
              <a:rPr lang="en-IE" dirty="0" smtClean="0"/>
              <a:t> I </a:t>
            </a:r>
            <a:r>
              <a:rPr lang="en-IE" dirty="0" err="1" smtClean="0"/>
              <a:t>ciorcaid</a:t>
            </a:r>
            <a:r>
              <a:rPr lang="en-IE" dirty="0" smtClean="0"/>
              <a:t> &amp; an ‘</a:t>
            </a:r>
            <a:r>
              <a:rPr lang="en-IE" dirty="0" err="1" smtClean="0"/>
              <a:t>bataire</a:t>
            </a:r>
            <a:r>
              <a:rPr lang="en-IE" dirty="0" smtClean="0"/>
              <a:t>’ a </a:t>
            </a:r>
            <a:r>
              <a:rPr lang="en-IE" dirty="0" err="1" smtClean="0"/>
              <a:t>tugann</a:t>
            </a:r>
            <a:r>
              <a:rPr lang="en-IE" dirty="0" smtClean="0"/>
              <a:t> an </a:t>
            </a:r>
            <a:r>
              <a:rPr lang="en-IE" dirty="0" err="1" smtClean="0"/>
              <a:t>cumhacht</a:t>
            </a:r>
            <a:r>
              <a:rPr lang="en-IE" dirty="0" smtClean="0"/>
              <a:t> </a:t>
            </a:r>
            <a:r>
              <a:rPr lang="en-IE" dirty="0" err="1" smtClean="0"/>
              <a:t>ná</a:t>
            </a:r>
            <a:r>
              <a:rPr lang="en-IE" dirty="0" smtClean="0"/>
              <a:t> an ESB </a:t>
            </a:r>
            <a:r>
              <a:rPr lang="en-IE" dirty="0" err="1" smtClean="0"/>
              <a:t>powerplant</a:t>
            </a:r>
            <a:r>
              <a:rPr lang="en-IE" dirty="0" smtClean="0"/>
              <a:t>.</a:t>
            </a:r>
          </a:p>
          <a:p>
            <a:r>
              <a:rPr lang="en-IE" dirty="0" err="1" smtClean="0"/>
              <a:t>Bíonn</a:t>
            </a:r>
            <a:r>
              <a:rPr lang="en-IE" dirty="0" smtClean="0"/>
              <a:t> </a:t>
            </a:r>
            <a:r>
              <a:rPr lang="en-IE" dirty="0" err="1" smtClean="0"/>
              <a:t>leictreachas</a:t>
            </a:r>
            <a:r>
              <a:rPr lang="en-IE" dirty="0" smtClean="0"/>
              <a:t> I </a:t>
            </a:r>
            <a:r>
              <a:rPr lang="en-IE" dirty="0" err="1" smtClean="0"/>
              <a:t>gcónai</a:t>
            </a:r>
            <a:r>
              <a:rPr lang="en-IE" dirty="0" smtClean="0"/>
              <a:t> </a:t>
            </a:r>
            <a:r>
              <a:rPr lang="en-IE" dirty="0" err="1" smtClean="0"/>
              <a:t>ag</a:t>
            </a:r>
            <a:r>
              <a:rPr lang="en-IE" dirty="0" smtClean="0"/>
              <a:t> </a:t>
            </a:r>
            <a:r>
              <a:rPr lang="en-IE" dirty="0" err="1" smtClean="0"/>
              <a:t>iarradh</a:t>
            </a:r>
            <a:r>
              <a:rPr lang="en-IE" dirty="0" smtClean="0"/>
              <a:t> </a:t>
            </a:r>
            <a:r>
              <a:rPr lang="en-IE" dirty="0" err="1" smtClean="0"/>
              <a:t>bualadh</a:t>
            </a:r>
            <a:r>
              <a:rPr lang="en-IE" dirty="0" smtClean="0"/>
              <a:t> leis an </a:t>
            </a:r>
            <a:r>
              <a:rPr lang="en-IE" dirty="0" err="1" smtClean="0"/>
              <a:t>talamh</a:t>
            </a:r>
            <a:r>
              <a:rPr lang="en-IE" dirty="0" smtClean="0"/>
              <a:t>, </a:t>
            </a:r>
            <a:r>
              <a:rPr lang="en-IE" dirty="0" err="1" smtClean="0"/>
              <a:t>déanann</a:t>
            </a:r>
            <a:r>
              <a:rPr lang="en-IE" dirty="0" smtClean="0"/>
              <a:t> </a:t>
            </a:r>
            <a:r>
              <a:rPr lang="en-IE" dirty="0" err="1" smtClean="0"/>
              <a:t>sé</a:t>
            </a:r>
            <a:r>
              <a:rPr lang="en-IE" dirty="0" smtClean="0"/>
              <a:t> </a:t>
            </a:r>
            <a:r>
              <a:rPr lang="en-IE" dirty="0" err="1" smtClean="0"/>
              <a:t>iarracht</a:t>
            </a:r>
            <a:r>
              <a:rPr lang="en-IE" dirty="0" smtClean="0"/>
              <a:t> é </a:t>
            </a:r>
            <a:r>
              <a:rPr lang="en-IE" dirty="0" err="1" smtClean="0"/>
              <a:t>seo</a:t>
            </a:r>
            <a:r>
              <a:rPr lang="en-IE" dirty="0" smtClean="0"/>
              <a:t> a </a:t>
            </a:r>
            <a:r>
              <a:rPr lang="en-IE" dirty="0" err="1" smtClean="0"/>
              <a:t>dhéanamh</a:t>
            </a:r>
            <a:r>
              <a:rPr lang="en-IE" dirty="0" smtClean="0"/>
              <a:t> </a:t>
            </a:r>
            <a:r>
              <a:rPr lang="en-IE" dirty="0" err="1" smtClean="0"/>
              <a:t>sa</a:t>
            </a:r>
            <a:r>
              <a:rPr lang="en-IE" dirty="0" smtClean="0"/>
              <a:t> </a:t>
            </a:r>
            <a:r>
              <a:rPr lang="en-IE" dirty="0" err="1" smtClean="0"/>
              <a:t>slí</a:t>
            </a:r>
            <a:r>
              <a:rPr lang="en-IE" dirty="0" smtClean="0"/>
              <a:t> is </a:t>
            </a:r>
            <a:r>
              <a:rPr lang="en-IE" dirty="0" err="1" smtClean="0"/>
              <a:t>tapula</a:t>
            </a:r>
            <a:r>
              <a:rPr lang="en-IE" dirty="0" smtClean="0"/>
              <a:t>, </a:t>
            </a:r>
            <a:r>
              <a:rPr lang="en-IE" dirty="0" err="1" smtClean="0"/>
              <a:t>fiú</a:t>
            </a:r>
            <a:r>
              <a:rPr lang="en-IE" dirty="0" smtClean="0"/>
              <a:t> </a:t>
            </a:r>
            <a:r>
              <a:rPr lang="en-IE" dirty="0" err="1" smtClean="0"/>
              <a:t>trí</a:t>
            </a:r>
            <a:r>
              <a:rPr lang="en-IE" dirty="0" smtClean="0"/>
              <a:t> </a:t>
            </a:r>
            <a:r>
              <a:rPr lang="en-IE" dirty="0" err="1" smtClean="0"/>
              <a:t>tusa</a:t>
            </a:r>
            <a:r>
              <a:rPr lang="en-IE" dirty="0" smtClean="0"/>
              <a:t>!!!</a:t>
            </a:r>
          </a:p>
          <a:p>
            <a:endParaRPr lang="en-IE" dirty="0" smtClean="0"/>
          </a:p>
          <a:p>
            <a:endParaRPr lang="en-IE" dirty="0" smtClean="0"/>
          </a:p>
          <a:p>
            <a:endParaRPr lang="en-IE" dirty="0"/>
          </a:p>
        </p:txBody>
      </p:sp>
      <p:sp>
        <p:nvSpPr>
          <p:cNvPr id="4" name="Oval Callout 3"/>
          <p:cNvSpPr/>
          <p:nvPr/>
        </p:nvSpPr>
        <p:spPr>
          <a:xfrm>
            <a:off x="5436096" y="1124744"/>
            <a:ext cx="3491880" cy="26642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5705872" y="1487396"/>
            <a:ext cx="3042592" cy="1938992"/>
          </a:xfrm>
          <a:prstGeom prst="rect">
            <a:avLst/>
          </a:prstGeom>
          <a:noFill/>
        </p:spPr>
        <p:txBody>
          <a:bodyPr wrap="square" rtlCol="0">
            <a:spAutoFit/>
          </a:bodyPr>
          <a:lstStyle/>
          <a:p>
            <a:r>
              <a:rPr lang="en-IE" sz="2000" dirty="0">
                <a:solidFill>
                  <a:srgbClr val="FFFF00"/>
                </a:solidFill>
              </a:rPr>
              <a:t>Sa </a:t>
            </a:r>
            <a:r>
              <a:rPr lang="en-IE" sz="2000" dirty="0" err="1">
                <a:solidFill>
                  <a:srgbClr val="FFFF00"/>
                </a:solidFill>
              </a:rPr>
              <a:t>slí</a:t>
            </a:r>
            <a:r>
              <a:rPr lang="en-IE" sz="2000" dirty="0">
                <a:solidFill>
                  <a:srgbClr val="FFFF00"/>
                </a:solidFill>
              </a:rPr>
              <a:t> </a:t>
            </a:r>
            <a:r>
              <a:rPr lang="en-IE" sz="2000" dirty="0" err="1">
                <a:solidFill>
                  <a:srgbClr val="FFFF00"/>
                </a:solidFill>
              </a:rPr>
              <a:t>ceanna</a:t>
            </a:r>
            <a:r>
              <a:rPr lang="en-IE" sz="2000" dirty="0">
                <a:solidFill>
                  <a:srgbClr val="FFFF00"/>
                </a:solidFill>
              </a:rPr>
              <a:t> a </a:t>
            </a:r>
            <a:r>
              <a:rPr lang="en-IE" sz="2000" dirty="0" err="1">
                <a:solidFill>
                  <a:srgbClr val="FFFF00"/>
                </a:solidFill>
              </a:rPr>
              <a:t>itheann</a:t>
            </a:r>
            <a:r>
              <a:rPr lang="en-IE" sz="2000" dirty="0">
                <a:solidFill>
                  <a:srgbClr val="FFFF00"/>
                </a:solidFill>
              </a:rPr>
              <a:t> </a:t>
            </a:r>
            <a:r>
              <a:rPr lang="en-IE" sz="2000" dirty="0" err="1">
                <a:solidFill>
                  <a:srgbClr val="FFFF00"/>
                </a:solidFill>
              </a:rPr>
              <a:t>tú</a:t>
            </a:r>
            <a:r>
              <a:rPr lang="en-IE" sz="2000" dirty="0">
                <a:solidFill>
                  <a:srgbClr val="FFFF00"/>
                </a:solidFill>
              </a:rPr>
              <a:t> </a:t>
            </a:r>
            <a:r>
              <a:rPr lang="en-IE" sz="2000" dirty="0" err="1">
                <a:solidFill>
                  <a:srgbClr val="FFFF00"/>
                </a:solidFill>
              </a:rPr>
              <a:t>bia</a:t>
            </a:r>
            <a:r>
              <a:rPr lang="en-IE" sz="2000" dirty="0">
                <a:solidFill>
                  <a:srgbClr val="FFFF00"/>
                </a:solidFill>
              </a:rPr>
              <a:t> </a:t>
            </a:r>
            <a:r>
              <a:rPr lang="en-IE" sz="2000" dirty="0" err="1">
                <a:solidFill>
                  <a:srgbClr val="FFFF00"/>
                </a:solidFill>
              </a:rPr>
              <a:t>chun</a:t>
            </a:r>
            <a:r>
              <a:rPr lang="en-IE" sz="2000" dirty="0">
                <a:solidFill>
                  <a:srgbClr val="FFFF00"/>
                </a:solidFill>
              </a:rPr>
              <a:t> </a:t>
            </a:r>
            <a:r>
              <a:rPr lang="en-IE" sz="2000" dirty="0" err="1">
                <a:solidFill>
                  <a:srgbClr val="FFFF00"/>
                </a:solidFill>
              </a:rPr>
              <a:t>fuinneamh</a:t>
            </a:r>
            <a:r>
              <a:rPr lang="en-IE" sz="2000" dirty="0">
                <a:solidFill>
                  <a:srgbClr val="FFFF00"/>
                </a:solidFill>
              </a:rPr>
              <a:t> a </a:t>
            </a:r>
            <a:r>
              <a:rPr lang="en-IE" sz="2000" dirty="0" err="1">
                <a:solidFill>
                  <a:srgbClr val="FFFF00"/>
                </a:solidFill>
              </a:rPr>
              <a:t>fháil</a:t>
            </a:r>
            <a:r>
              <a:rPr lang="en-IE" sz="2000" dirty="0">
                <a:solidFill>
                  <a:srgbClr val="FFFF00"/>
                </a:solidFill>
              </a:rPr>
              <a:t> </a:t>
            </a:r>
            <a:r>
              <a:rPr lang="en-IE" sz="2000" dirty="0" err="1">
                <a:solidFill>
                  <a:srgbClr val="FFFF00"/>
                </a:solidFill>
              </a:rPr>
              <a:t>bíonn</a:t>
            </a:r>
            <a:r>
              <a:rPr lang="en-IE" sz="2000" dirty="0">
                <a:solidFill>
                  <a:srgbClr val="FFFF00"/>
                </a:solidFill>
              </a:rPr>
              <a:t> </a:t>
            </a:r>
            <a:r>
              <a:rPr lang="en-IE" sz="2000" dirty="0" err="1">
                <a:solidFill>
                  <a:srgbClr val="FFFF00"/>
                </a:solidFill>
              </a:rPr>
              <a:t>leictreachas</a:t>
            </a:r>
            <a:r>
              <a:rPr lang="en-IE" sz="2000" dirty="0">
                <a:solidFill>
                  <a:srgbClr val="FFFF00"/>
                </a:solidFill>
              </a:rPr>
              <a:t> </a:t>
            </a:r>
            <a:r>
              <a:rPr lang="en-IE" sz="2000" dirty="0" err="1">
                <a:solidFill>
                  <a:srgbClr val="FFFF00"/>
                </a:solidFill>
              </a:rPr>
              <a:t>ag</a:t>
            </a:r>
            <a:r>
              <a:rPr lang="en-IE" sz="2000" dirty="0">
                <a:solidFill>
                  <a:srgbClr val="FFFF00"/>
                </a:solidFill>
              </a:rPr>
              <a:t> </a:t>
            </a:r>
            <a:r>
              <a:rPr lang="en-IE" sz="2000" dirty="0" err="1">
                <a:solidFill>
                  <a:srgbClr val="FFFF00"/>
                </a:solidFill>
              </a:rPr>
              <a:t>teastáil</a:t>
            </a:r>
            <a:r>
              <a:rPr lang="en-IE" sz="2000" dirty="0">
                <a:solidFill>
                  <a:srgbClr val="FFFF00"/>
                </a:solidFill>
              </a:rPr>
              <a:t> ó </a:t>
            </a:r>
            <a:r>
              <a:rPr lang="en-IE" sz="2000" dirty="0" err="1">
                <a:solidFill>
                  <a:srgbClr val="FFFF00"/>
                </a:solidFill>
              </a:rPr>
              <a:t>na</a:t>
            </a:r>
            <a:r>
              <a:rPr lang="en-IE" sz="2000" dirty="0">
                <a:solidFill>
                  <a:srgbClr val="FFFF00"/>
                </a:solidFill>
              </a:rPr>
              <a:t> </a:t>
            </a:r>
            <a:r>
              <a:rPr lang="en-IE" sz="2000" dirty="0" err="1">
                <a:solidFill>
                  <a:srgbClr val="FFFF00"/>
                </a:solidFill>
              </a:rPr>
              <a:t>fearais</a:t>
            </a:r>
            <a:r>
              <a:rPr lang="en-IE" sz="2000" dirty="0">
                <a:solidFill>
                  <a:srgbClr val="FFFF00"/>
                </a:solidFill>
              </a:rPr>
              <a:t> go </a:t>
            </a:r>
            <a:r>
              <a:rPr lang="en-IE" sz="2000" dirty="0" err="1">
                <a:solidFill>
                  <a:srgbClr val="FFFF00"/>
                </a:solidFill>
              </a:rPr>
              <a:t>léir</a:t>
            </a:r>
            <a:r>
              <a:rPr lang="en-IE" sz="2000" dirty="0">
                <a:solidFill>
                  <a:srgbClr val="FFFF00"/>
                </a:solidFill>
              </a:rPr>
              <a:t> mar do </a:t>
            </a:r>
            <a:r>
              <a:rPr lang="en-IE" sz="2000" dirty="0" err="1">
                <a:solidFill>
                  <a:srgbClr val="FFFF00"/>
                </a:solidFill>
              </a:rPr>
              <a:t>teilifís</a:t>
            </a:r>
            <a:r>
              <a:rPr lang="en-IE" sz="2000" dirty="0">
                <a:solidFill>
                  <a:srgbClr val="FFFF00"/>
                </a:solidFill>
              </a:rPr>
              <a:t>, </a:t>
            </a:r>
            <a:r>
              <a:rPr lang="en-IE" sz="2000" dirty="0" err="1">
                <a:solidFill>
                  <a:srgbClr val="FFFF00"/>
                </a:solidFill>
              </a:rPr>
              <a:t>cuisneoir</a:t>
            </a:r>
            <a:r>
              <a:rPr lang="en-IE" sz="2000" dirty="0">
                <a:solidFill>
                  <a:srgbClr val="FFFF00"/>
                </a:solidFill>
              </a:rPr>
              <a:t> </a:t>
            </a:r>
            <a:r>
              <a:rPr lang="en-IE" sz="2000" dirty="0" smtClean="0">
                <a:solidFill>
                  <a:srgbClr val="FFFF00"/>
                </a:solidFill>
              </a:rPr>
              <a:t> 	 	</a:t>
            </a:r>
            <a:r>
              <a:rPr lang="en-IE" sz="2000" dirty="0" err="1" smtClean="0">
                <a:solidFill>
                  <a:srgbClr val="FFFF00"/>
                </a:solidFill>
              </a:rPr>
              <a:t>srl</a:t>
            </a:r>
            <a:r>
              <a:rPr lang="en-IE" sz="2000" dirty="0" smtClean="0">
                <a:solidFill>
                  <a:srgbClr val="FFFF00"/>
                </a:solidFill>
              </a:rPr>
              <a:t>…</a:t>
            </a:r>
            <a:endParaRPr lang="en-IE" sz="2000" dirty="0">
              <a:solidFill>
                <a:srgbClr val="FFFF00"/>
              </a:solidFill>
            </a:endParaRPr>
          </a:p>
        </p:txBody>
      </p:sp>
      <p:pic>
        <p:nvPicPr>
          <p:cNvPr id="6" name="Picture 2" descr="http://www.windsun.com/pictures/Lightn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944" y="3933056"/>
            <a:ext cx="210103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3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2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2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2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2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2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22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2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2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5" y="188640"/>
            <a:ext cx="8229600" cy="1143000"/>
          </a:xfrm>
        </p:spPr>
        <p:txBody>
          <a:bodyPr/>
          <a:lstStyle/>
          <a:p>
            <a:pPr algn="l"/>
            <a:r>
              <a:rPr lang="en-IE" b="1" dirty="0" err="1" smtClean="0">
                <a:solidFill>
                  <a:srgbClr val="FF0000"/>
                </a:solidFill>
              </a:rPr>
              <a:t>Modh</a:t>
            </a:r>
            <a:r>
              <a:rPr lang="en-IE" b="1" dirty="0" smtClean="0">
                <a:solidFill>
                  <a:srgbClr val="FF0000"/>
                </a:solidFill>
              </a:rPr>
              <a:t>: </a:t>
            </a:r>
            <a:endParaRPr lang="en-IE" b="1" dirty="0">
              <a:solidFill>
                <a:srgbClr val="FF0000"/>
              </a:solidFill>
            </a:endParaRPr>
          </a:p>
        </p:txBody>
      </p:sp>
      <p:sp>
        <p:nvSpPr>
          <p:cNvPr id="3" name="Content Placeholder 2"/>
          <p:cNvSpPr>
            <a:spLocks noGrp="1"/>
          </p:cNvSpPr>
          <p:nvPr>
            <p:ph idx="1"/>
          </p:nvPr>
        </p:nvSpPr>
        <p:spPr>
          <a:xfrm>
            <a:off x="179512" y="1052736"/>
            <a:ext cx="8301608" cy="5688632"/>
          </a:xfrm>
        </p:spPr>
        <p:txBody>
          <a:bodyPr>
            <a:normAutofit/>
          </a:bodyPr>
          <a:lstStyle/>
          <a:p>
            <a:r>
              <a:rPr lang="en-IE" dirty="0" err="1" smtClean="0"/>
              <a:t>Ceangal</a:t>
            </a:r>
            <a:r>
              <a:rPr lang="en-IE" dirty="0" smtClean="0"/>
              <a:t> </a:t>
            </a:r>
            <a:r>
              <a:rPr lang="en-IE" dirty="0" err="1" smtClean="0"/>
              <a:t>chuid</a:t>
            </a:r>
            <a:r>
              <a:rPr lang="en-IE" dirty="0" smtClean="0"/>
              <a:t> + don </a:t>
            </a:r>
            <a:r>
              <a:rPr lang="en-IE" dirty="0" err="1" smtClean="0"/>
              <a:t>aimpméadar</a:t>
            </a:r>
            <a:r>
              <a:rPr lang="en-IE" dirty="0" smtClean="0"/>
              <a:t> leis an </a:t>
            </a:r>
            <a:r>
              <a:rPr lang="en-IE" dirty="0" err="1" smtClean="0"/>
              <a:t>taobh</a:t>
            </a:r>
            <a:r>
              <a:rPr lang="en-IE" dirty="0" smtClean="0"/>
              <a:t> + </a:t>
            </a:r>
            <a:r>
              <a:rPr lang="en-IE" dirty="0" err="1" smtClean="0"/>
              <a:t>soláthar</a:t>
            </a:r>
            <a:r>
              <a:rPr lang="en-IE" dirty="0" smtClean="0"/>
              <a:t> </a:t>
            </a:r>
            <a:r>
              <a:rPr lang="en-IE" dirty="0" err="1" smtClean="0"/>
              <a:t>cumhachta</a:t>
            </a:r>
            <a:r>
              <a:rPr lang="en-IE" dirty="0" smtClean="0"/>
              <a:t>.</a:t>
            </a:r>
          </a:p>
          <a:p>
            <a:r>
              <a:rPr lang="en-IE" dirty="0" err="1" smtClean="0"/>
              <a:t>Cas</a:t>
            </a:r>
            <a:r>
              <a:rPr lang="en-IE" dirty="0" smtClean="0"/>
              <a:t> an </a:t>
            </a:r>
            <a:r>
              <a:rPr lang="en-IE" dirty="0" err="1" smtClean="0"/>
              <a:t>cumhact</a:t>
            </a:r>
            <a:r>
              <a:rPr lang="en-IE" dirty="0" smtClean="0"/>
              <a:t> go </a:t>
            </a:r>
            <a:r>
              <a:rPr lang="en-IE" dirty="0" err="1" smtClean="0"/>
              <a:t>dtí</a:t>
            </a:r>
            <a:r>
              <a:rPr lang="en-IE" dirty="0" smtClean="0"/>
              <a:t> </a:t>
            </a:r>
            <a:r>
              <a:rPr lang="en-IE" dirty="0" err="1" smtClean="0"/>
              <a:t>uimhir</a:t>
            </a:r>
            <a:r>
              <a:rPr lang="en-IE" dirty="0" smtClean="0"/>
              <a:t> is </a:t>
            </a:r>
            <a:r>
              <a:rPr lang="en-IE" dirty="0" err="1" smtClean="0"/>
              <a:t>lú</a:t>
            </a:r>
            <a:r>
              <a:rPr lang="en-IE" dirty="0" smtClean="0"/>
              <a:t> &amp; </a:t>
            </a:r>
            <a:r>
              <a:rPr lang="en-IE" dirty="0" err="1" smtClean="0"/>
              <a:t>dún</a:t>
            </a:r>
            <a:r>
              <a:rPr lang="en-IE" dirty="0" smtClean="0"/>
              <a:t> </a:t>
            </a:r>
            <a:r>
              <a:rPr lang="en-IE" dirty="0" err="1" smtClean="0"/>
              <a:t>lasc</a:t>
            </a:r>
            <a:r>
              <a:rPr lang="en-IE" dirty="0" smtClean="0"/>
              <a:t>.</a:t>
            </a:r>
          </a:p>
          <a:p>
            <a:r>
              <a:rPr lang="en-IE" dirty="0" err="1" smtClean="0"/>
              <a:t>Tóg</a:t>
            </a:r>
            <a:r>
              <a:rPr lang="en-IE" dirty="0" smtClean="0"/>
              <a:t> </a:t>
            </a:r>
            <a:r>
              <a:rPr lang="en-IE" dirty="0" err="1" smtClean="0"/>
              <a:t>taifead</a:t>
            </a:r>
            <a:r>
              <a:rPr lang="en-IE" dirty="0" smtClean="0"/>
              <a:t> don Voltas (</a:t>
            </a:r>
            <a:r>
              <a:rPr lang="en-IE" dirty="0" err="1" smtClean="0"/>
              <a:t>Voltméadar</a:t>
            </a:r>
            <a:r>
              <a:rPr lang="en-IE" dirty="0" smtClean="0"/>
              <a:t>) &amp; Amp (</a:t>
            </a:r>
            <a:r>
              <a:rPr lang="en-IE" dirty="0" err="1" smtClean="0"/>
              <a:t>Aimpméadar</a:t>
            </a:r>
            <a:r>
              <a:rPr lang="en-IE" dirty="0" smtClean="0"/>
              <a:t>).</a:t>
            </a:r>
          </a:p>
          <a:p>
            <a:endParaRPr lang="en-IE" dirty="0"/>
          </a:p>
          <a:p>
            <a:endParaRPr lang="en-IE" dirty="0" smtClean="0"/>
          </a:p>
          <a:p>
            <a:r>
              <a:rPr lang="en-IE" dirty="0" err="1" smtClean="0"/>
              <a:t>Tarraing</a:t>
            </a:r>
            <a:r>
              <a:rPr lang="en-IE" dirty="0" smtClean="0"/>
              <a:t> </a:t>
            </a:r>
            <a:r>
              <a:rPr lang="en-IE" dirty="0" err="1" smtClean="0"/>
              <a:t>graf</a:t>
            </a:r>
            <a:r>
              <a:rPr lang="en-IE" dirty="0" smtClean="0"/>
              <a:t> le Voltas </a:t>
            </a:r>
            <a:r>
              <a:rPr lang="en-IE" dirty="0" err="1" smtClean="0"/>
              <a:t>ar</a:t>
            </a:r>
            <a:r>
              <a:rPr lang="en-IE" dirty="0" smtClean="0"/>
              <a:t> an Y-</a:t>
            </a:r>
            <a:r>
              <a:rPr lang="en-IE" dirty="0" err="1" smtClean="0"/>
              <a:t>ais</a:t>
            </a:r>
            <a:r>
              <a:rPr lang="en-IE" dirty="0" smtClean="0"/>
              <a:t>, </a:t>
            </a:r>
            <a:r>
              <a:rPr lang="en-IE" dirty="0" err="1" smtClean="0"/>
              <a:t>sruth</a:t>
            </a:r>
            <a:r>
              <a:rPr lang="en-IE" dirty="0" smtClean="0"/>
              <a:t> X-</a:t>
            </a:r>
            <a:r>
              <a:rPr lang="en-IE" dirty="0" err="1" smtClean="0"/>
              <a:t>ais</a:t>
            </a: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3255080977"/>
              </p:ext>
            </p:extLst>
          </p:nvPr>
        </p:nvGraphicFramePr>
        <p:xfrm>
          <a:off x="395536" y="3933056"/>
          <a:ext cx="8136906" cy="1036320"/>
        </p:xfrm>
        <a:graphic>
          <a:graphicData uri="http://schemas.openxmlformats.org/drawingml/2006/table">
            <a:tbl>
              <a:tblPr firstRow="1" bandRow="1">
                <a:tableStyleId>{5C22544A-7EE6-4342-B048-85BDC9FD1C3A}</a:tableStyleId>
              </a:tblPr>
              <a:tblGrid>
                <a:gridCol w="1650715"/>
                <a:gridCol w="1157599"/>
                <a:gridCol w="1008112"/>
                <a:gridCol w="1152128"/>
                <a:gridCol w="1080120"/>
                <a:gridCol w="1080120"/>
                <a:gridCol w="1008112"/>
              </a:tblGrid>
              <a:tr h="370840">
                <a:tc>
                  <a:txBody>
                    <a:bodyPr/>
                    <a:lstStyle/>
                    <a:p>
                      <a:r>
                        <a:rPr lang="en-IE" sz="2800" b="1" dirty="0" smtClean="0"/>
                        <a:t>Voltas</a:t>
                      </a:r>
                      <a:r>
                        <a:rPr lang="en-IE" sz="2800" b="1" baseline="0" dirty="0" smtClean="0"/>
                        <a:t> (V)</a:t>
                      </a:r>
                      <a:endParaRPr lang="en-IE" sz="2800" b="1" dirty="0"/>
                    </a:p>
                  </a:txBody>
                  <a:tcPr/>
                </a:tc>
                <a:tc>
                  <a:txBody>
                    <a:bodyPr/>
                    <a:lstStyle/>
                    <a:p>
                      <a:r>
                        <a:rPr lang="en-IE" sz="2800" dirty="0" smtClean="0">
                          <a:solidFill>
                            <a:srgbClr val="FFFF00"/>
                          </a:solidFill>
                        </a:rPr>
                        <a:t>2</a:t>
                      </a:r>
                      <a:endParaRPr lang="en-IE" sz="2800" dirty="0">
                        <a:solidFill>
                          <a:srgbClr val="FFFF00"/>
                        </a:solidFill>
                      </a:endParaRPr>
                    </a:p>
                  </a:txBody>
                  <a:tcPr/>
                </a:tc>
                <a:tc>
                  <a:txBody>
                    <a:bodyPr/>
                    <a:lstStyle/>
                    <a:p>
                      <a:r>
                        <a:rPr lang="en-IE" sz="2800" dirty="0" smtClean="0">
                          <a:solidFill>
                            <a:srgbClr val="FFFF00"/>
                          </a:solidFill>
                        </a:rPr>
                        <a:t>4</a:t>
                      </a:r>
                      <a:endParaRPr lang="en-IE" sz="2800" dirty="0">
                        <a:solidFill>
                          <a:srgbClr val="FFFF00"/>
                        </a:solidFill>
                      </a:endParaRPr>
                    </a:p>
                  </a:txBody>
                  <a:tcPr/>
                </a:tc>
                <a:tc>
                  <a:txBody>
                    <a:bodyPr/>
                    <a:lstStyle/>
                    <a:p>
                      <a:r>
                        <a:rPr lang="en-IE" sz="2800" dirty="0" smtClean="0">
                          <a:solidFill>
                            <a:srgbClr val="FFFF00"/>
                          </a:solidFill>
                        </a:rPr>
                        <a:t>6</a:t>
                      </a:r>
                      <a:endParaRPr lang="en-IE" sz="2800" dirty="0">
                        <a:solidFill>
                          <a:srgbClr val="FFFF00"/>
                        </a:solidFill>
                      </a:endParaRPr>
                    </a:p>
                  </a:txBody>
                  <a:tcPr/>
                </a:tc>
                <a:tc>
                  <a:txBody>
                    <a:bodyPr/>
                    <a:lstStyle/>
                    <a:p>
                      <a:r>
                        <a:rPr lang="en-IE" sz="2800" dirty="0" smtClean="0">
                          <a:solidFill>
                            <a:srgbClr val="FFFF00"/>
                          </a:solidFill>
                        </a:rPr>
                        <a:t>8</a:t>
                      </a:r>
                      <a:endParaRPr lang="en-IE" sz="2800" dirty="0">
                        <a:solidFill>
                          <a:srgbClr val="FFFF00"/>
                        </a:solidFill>
                      </a:endParaRPr>
                    </a:p>
                  </a:txBody>
                  <a:tcPr/>
                </a:tc>
                <a:tc>
                  <a:txBody>
                    <a:bodyPr/>
                    <a:lstStyle/>
                    <a:p>
                      <a:r>
                        <a:rPr lang="en-IE" sz="2800" dirty="0" smtClean="0">
                          <a:solidFill>
                            <a:srgbClr val="FFFF00"/>
                          </a:solidFill>
                        </a:rPr>
                        <a:t>10</a:t>
                      </a:r>
                      <a:endParaRPr lang="en-IE" sz="2800" dirty="0">
                        <a:solidFill>
                          <a:srgbClr val="FFFF00"/>
                        </a:solidFill>
                      </a:endParaRPr>
                    </a:p>
                  </a:txBody>
                  <a:tcPr/>
                </a:tc>
                <a:tc>
                  <a:txBody>
                    <a:bodyPr/>
                    <a:lstStyle/>
                    <a:p>
                      <a:r>
                        <a:rPr lang="en-IE" sz="2800" dirty="0" smtClean="0">
                          <a:solidFill>
                            <a:srgbClr val="FFFF00"/>
                          </a:solidFill>
                        </a:rPr>
                        <a:t>12</a:t>
                      </a:r>
                      <a:endParaRPr lang="en-IE" sz="2800" dirty="0">
                        <a:solidFill>
                          <a:srgbClr val="FFFF00"/>
                        </a:solidFill>
                      </a:endParaRPr>
                    </a:p>
                  </a:txBody>
                  <a:tcPr/>
                </a:tc>
              </a:tr>
              <a:tr h="370840">
                <a:tc>
                  <a:txBody>
                    <a:bodyPr/>
                    <a:lstStyle/>
                    <a:p>
                      <a:r>
                        <a:rPr lang="en-IE" sz="2800" b="1" dirty="0" err="1" smtClean="0"/>
                        <a:t>Sruth</a:t>
                      </a:r>
                      <a:r>
                        <a:rPr lang="en-IE" sz="2800" b="1" dirty="0" smtClean="0"/>
                        <a:t> (A)</a:t>
                      </a:r>
                      <a:endParaRPr lang="en-IE" sz="2800" b="1" dirty="0"/>
                    </a:p>
                  </a:txBody>
                  <a:tcPr/>
                </a:tc>
                <a:tc>
                  <a:txBody>
                    <a:bodyPr/>
                    <a:lstStyle/>
                    <a:p>
                      <a:endParaRPr lang="en-IE" sz="2800" dirty="0"/>
                    </a:p>
                  </a:txBody>
                  <a:tcPr/>
                </a:tc>
                <a:tc>
                  <a:txBody>
                    <a:bodyPr/>
                    <a:lstStyle/>
                    <a:p>
                      <a:endParaRPr lang="en-IE" sz="2800"/>
                    </a:p>
                  </a:txBody>
                  <a:tcPr/>
                </a:tc>
                <a:tc>
                  <a:txBody>
                    <a:bodyPr/>
                    <a:lstStyle/>
                    <a:p>
                      <a:endParaRPr lang="en-IE" sz="2800"/>
                    </a:p>
                  </a:txBody>
                  <a:tcPr/>
                </a:tc>
                <a:tc>
                  <a:txBody>
                    <a:bodyPr/>
                    <a:lstStyle/>
                    <a:p>
                      <a:endParaRPr lang="en-IE" sz="2800"/>
                    </a:p>
                  </a:txBody>
                  <a:tcPr/>
                </a:tc>
                <a:tc>
                  <a:txBody>
                    <a:bodyPr/>
                    <a:lstStyle/>
                    <a:p>
                      <a:endParaRPr lang="en-IE" sz="2800" dirty="0"/>
                    </a:p>
                  </a:txBody>
                  <a:tcPr/>
                </a:tc>
                <a:tc>
                  <a:txBody>
                    <a:bodyPr/>
                    <a:lstStyle/>
                    <a:p>
                      <a:endParaRPr lang="en-IE" dirty="0"/>
                    </a:p>
                  </a:txBody>
                  <a:tcPr/>
                </a:tc>
              </a:tr>
            </a:tbl>
          </a:graphicData>
        </a:graphic>
      </p:graphicFrame>
    </p:spTree>
    <p:extLst>
      <p:ext uri="{BB962C8B-B14F-4D97-AF65-F5344CB8AC3E}">
        <p14:creationId xmlns:p14="http://schemas.microsoft.com/office/powerpoint/2010/main" val="1238747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u="sng" dirty="0" smtClean="0">
                <a:solidFill>
                  <a:srgbClr val="D60093"/>
                </a:solidFill>
              </a:rPr>
              <a:t>Graf do Voltas vs. </a:t>
            </a:r>
            <a:r>
              <a:rPr lang="en-IE" b="1" u="sng" dirty="0" err="1" smtClean="0">
                <a:solidFill>
                  <a:srgbClr val="D60093"/>
                </a:solidFill>
              </a:rPr>
              <a:t>Sruth</a:t>
            </a:r>
            <a:endParaRPr lang="en-IE" b="1" u="sng" dirty="0">
              <a:solidFill>
                <a:srgbClr val="D60093"/>
              </a:solidFill>
            </a:endParaRPr>
          </a:p>
        </p:txBody>
      </p:sp>
      <p:cxnSp>
        <p:nvCxnSpPr>
          <p:cNvPr id="5" name="Straight Connector 4"/>
          <p:cNvCxnSpPr/>
          <p:nvPr/>
        </p:nvCxnSpPr>
        <p:spPr>
          <a:xfrm>
            <a:off x="2653827" y="1484784"/>
            <a:ext cx="0" cy="403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20469" y="5517232"/>
            <a:ext cx="425578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9951" y="2708920"/>
            <a:ext cx="1139761" cy="954107"/>
          </a:xfrm>
          <a:prstGeom prst="rect">
            <a:avLst/>
          </a:prstGeom>
          <a:solidFill>
            <a:schemeClr val="accent3">
              <a:lumMod val="60000"/>
              <a:lumOff val="40000"/>
            </a:schemeClr>
          </a:solidFill>
        </p:spPr>
        <p:txBody>
          <a:bodyPr wrap="square" rtlCol="0">
            <a:spAutoFit/>
          </a:bodyPr>
          <a:lstStyle/>
          <a:p>
            <a:r>
              <a:rPr lang="en-IE" sz="2800" b="1" dirty="0" smtClean="0"/>
              <a:t>Voltas (V) </a:t>
            </a:r>
            <a:endParaRPr lang="en-IE" sz="2800" b="1" dirty="0"/>
          </a:p>
        </p:txBody>
      </p:sp>
      <p:sp>
        <p:nvSpPr>
          <p:cNvPr id="11" name="TextBox 10"/>
          <p:cNvSpPr txBox="1"/>
          <p:nvPr/>
        </p:nvSpPr>
        <p:spPr>
          <a:xfrm>
            <a:off x="3954194" y="5994866"/>
            <a:ext cx="1872208" cy="523220"/>
          </a:xfrm>
          <a:prstGeom prst="rect">
            <a:avLst/>
          </a:prstGeom>
          <a:solidFill>
            <a:schemeClr val="accent3">
              <a:lumMod val="60000"/>
              <a:lumOff val="40000"/>
            </a:schemeClr>
          </a:solidFill>
        </p:spPr>
        <p:txBody>
          <a:bodyPr wrap="square" rtlCol="0">
            <a:spAutoFit/>
          </a:bodyPr>
          <a:lstStyle/>
          <a:p>
            <a:r>
              <a:rPr lang="en-IE" sz="2800" b="1" dirty="0" err="1" smtClean="0"/>
              <a:t>Sruth</a:t>
            </a:r>
            <a:r>
              <a:rPr lang="en-IE" sz="2800" b="1" dirty="0" smtClean="0"/>
              <a:t>  (A) </a:t>
            </a:r>
            <a:endParaRPr lang="en-IE" sz="2800" b="1" dirty="0"/>
          </a:p>
        </p:txBody>
      </p:sp>
      <p:cxnSp>
        <p:nvCxnSpPr>
          <p:cNvPr id="13" name="Straight Connector 12"/>
          <p:cNvCxnSpPr/>
          <p:nvPr/>
        </p:nvCxnSpPr>
        <p:spPr>
          <a:xfrm>
            <a:off x="2499467" y="4221088"/>
            <a:ext cx="136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7126" y="4869160"/>
            <a:ext cx="136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99467" y="3663027"/>
            <a:ext cx="136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99467" y="2996952"/>
            <a:ext cx="154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99467" y="2420888"/>
            <a:ext cx="1210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99467" y="1700808"/>
            <a:ext cx="15436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11435" y="4684494"/>
            <a:ext cx="288032" cy="369332"/>
          </a:xfrm>
          <a:prstGeom prst="rect">
            <a:avLst/>
          </a:prstGeom>
          <a:noFill/>
        </p:spPr>
        <p:txBody>
          <a:bodyPr wrap="square" rtlCol="0">
            <a:spAutoFit/>
          </a:bodyPr>
          <a:lstStyle/>
          <a:p>
            <a:r>
              <a:rPr lang="en-IE" dirty="0" smtClean="0"/>
              <a:t>2</a:t>
            </a:r>
            <a:endParaRPr lang="en-IE" dirty="0"/>
          </a:p>
        </p:txBody>
      </p:sp>
      <p:sp>
        <p:nvSpPr>
          <p:cNvPr id="26" name="TextBox 25"/>
          <p:cNvSpPr txBox="1"/>
          <p:nvPr/>
        </p:nvSpPr>
        <p:spPr>
          <a:xfrm>
            <a:off x="2211435" y="4005064"/>
            <a:ext cx="288032" cy="369332"/>
          </a:xfrm>
          <a:prstGeom prst="rect">
            <a:avLst/>
          </a:prstGeom>
          <a:noFill/>
        </p:spPr>
        <p:txBody>
          <a:bodyPr wrap="square" rtlCol="0">
            <a:spAutoFit/>
          </a:bodyPr>
          <a:lstStyle/>
          <a:p>
            <a:r>
              <a:rPr lang="en-IE" dirty="0" smtClean="0"/>
              <a:t>4</a:t>
            </a:r>
            <a:endParaRPr lang="en-IE" dirty="0"/>
          </a:p>
        </p:txBody>
      </p:sp>
      <p:sp>
        <p:nvSpPr>
          <p:cNvPr id="27" name="TextBox 26"/>
          <p:cNvSpPr txBox="1"/>
          <p:nvPr/>
        </p:nvSpPr>
        <p:spPr>
          <a:xfrm>
            <a:off x="2211435" y="3478361"/>
            <a:ext cx="288032" cy="369332"/>
          </a:xfrm>
          <a:prstGeom prst="rect">
            <a:avLst/>
          </a:prstGeom>
          <a:noFill/>
        </p:spPr>
        <p:txBody>
          <a:bodyPr wrap="square" rtlCol="0">
            <a:spAutoFit/>
          </a:bodyPr>
          <a:lstStyle/>
          <a:p>
            <a:r>
              <a:rPr lang="en-IE" dirty="0" smtClean="0"/>
              <a:t>6</a:t>
            </a:r>
            <a:endParaRPr lang="en-IE" dirty="0"/>
          </a:p>
        </p:txBody>
      </p:sp>
      <p:sp>
        <p:nvSpPr>
          <p:cNvPr id="28" name="TextBox 27"/>
          <p:cNvSpPr txBox="1"/>
          <p:nvPr/>
        </p:nvSpPr>
        <p:spPr>
          <a:xfrm>
            <a:off x="2211435" y="2852936"/>
            <a:ext cx="305691" cy="369332"/>
          </a:xfrm>
          <a:prstGeom prst="rect">
            <a:avLst/>
          </a:prstGeom>
          <a:noFill/>
        </p:spPr>
        <p:txBody>
          <a:bodyPr wrap="square" rtlCol="0">
            <a:spAutoFit/>
          </a:bodyPr>
          <a:lstStyle/>
          <a:p>
            <a:r>
              <a:rPr lang="en-IE" dirty="0" smtClean="0"/>
              <a:t>8</a:t>
            </a:r>
            <a:endParaRPr lang="en-IE" dirty="0"/>
          </a:p>
        </p:txBody>
      </p:sp>
      <p:sp>
        <p:nvSpPr>
          <p:cNvPr id="29" name="TextBox 28"/>
          <p:cNvSpPr txBox="1"/>
          <p:nvPr/>
        </p:nvSpPr>
        <p:spPr>
          <a:xfrm>
            <a:off x="2177773" y="2241862"/>
            <a:ext cx="418704" cy="369332"/>
          </a:xfrm>
          <a:prstGeom prst="rect">
            <a:avLst/>
          </a:prstGeom>
          <a:noFill/>
        </p:spPr>
        <p:txBody>
          <a:bodyPr wrap="none" rtlCol="0">
            <a:spAutoFit/>
          </a:bodyPr>
          <a:lstStyle/>
          <a:p>
            <a:r>
              <a:rPr lang="en-IE" dirty="0" smtClean="0"/>
              <a:t>10</a:t>
            </a:r>
            <a:endParaRPr lang="en-IE" dirty="0"/>
          </a:p>
        </p:txBody>
      </p:sp>
      <p:sp>
        <p:nvSpPr>
          <p:cNvPr id="30" name="TextBox 29"/>
          <p:cNvSpPr txBox="1"/>
          <p:nvPr/>
        </p:nvSpPr>
        <p:spPr>
          <a:xfrm>
            <a:off x="2132083" y="1516142"/>
            <a:ext cx="464394" cy="369332"/>
          </a:xfrm>
          <a:prstGeom prst="rect">
            <a:avLst/>
          </a:prstGeom>
          <a:noFill/>
        </p:spPr>
        <p:txBody>
          <a:bodyPr wrap="square" rtlCol="0">
            <a:spAutoFit/>
          </a:bodyPr>
          <a:lstStyle/>
          <a:p>
            <a:r>
              <a:rPr lang="en-IE" dirty="0" smtClean="0"/>
              <a:t>12</a:t>
            </a:r>
            <a:endParaRPr lang="en-IE" dirty="0"/>
          </a:p>
        </p:txBody>
      </p:sp>
      <p:cxnSp>
        <p:nvCxnSpPr>
          <p:cNvPr id="32" name="Straight Connector 31"/>
          <p:cNvCxnSpPr/>
          <p:nvPr/>
        </p:nvCxnSpPr>
        <p:spPr>
          <a:xfrm>
            <a:off x="3203848" y="55172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79912" y="55172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83968" y="55172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90298" y="55172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08104" y="55172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56176" y="5517232"/>
            <a:ext cx="0"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842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l"/>
            <a:r>
              <a:rPr lang="en-IE" b="1" dirty="0" err="1" smtClean="0">
                <a:solidFill>
                  <a:srgbClr val="D60093"/>
                </a:solidFill>
              </a:rPr>
              <a:t>Conclúd</a:t>
            </a:r>
            <a:r>
              <a:rPr lang="en-IE" b="1" dirty="0" smtClean="0">
                <a:solidFill>
                  <a:srgbClr val="D60093"/>
                </a:solidFill>
              </a:rPr>
              <a:t>: </a:t>
            </a:r>
            <a:endParaRPr lang="en-IE" b="1" dirty="0">
              <a:solidFill>
                <a:srgbClr val="D60093"/>
              </a:solidFill>
            </a:endParaRPr>
          </a:p>
        </p:txBody>
      </p:sp>
      <p:sp>
        <p:nvSpPr>
          <p:cNvPr id="3" name="Content Placeholder 2"/>
          <p:cNvSpPr>
            <a:spLocks noGrp="1"/>
          </p:cNvSpPr>
          <p:nvPr>
            <p:ph idx="1"/>
          </p:nvPr>
        </p:nvSpPr>
        <p:spPr>
          <a:xfrm>
            <a:off x="107504" y="1412776"/>
            <a:ext cx="3456384" cy="4525963"/>
          </a:xfrm>
        </p:spPr>
        <p:txBody>
          <a:bodyPr/>
          <a:lstStyle/>
          <a:p>
            <a:r>
              <a:rPr lang="en-IE" dirty="0" err="1" smtClean="0"/>
              <a:t>Léiraíonn</a:t>
            </a:r>
            <a:r>
              <a:rPr lang="en-IE" dirty="0" smtClean="0"/>
              <a:t> an Graf go </a:t>
            </a:r>
            <a:r>
              <a:rPr lang="en-IE" dirty="0" err="1" smtClean="0"/>
              <a:t>bhfuil</a:t>
            </a:r>
            <a:r>
              <a:rPr lang="en-IE" dirty="0" smtClean="0"/>
              <a:t> </a:t>
            </a:r>
            <a:r>
              <a:rPr lang="en-IE" b="1" u="sng" dirty="0" err="1" smtClean="0">
                <a:solidFill>
                  <a:srgbClr val="FF0000"/>
                </a:solidFill>
              </a:rPr>
              <a:t>comhréir</a:t>
            </a:r>
            <a:r>
              <a:rPr lang="en-IE" b="1" u="sng" dirty="0" smtClean="0">
                <a:solidFill>
                  <a:srgbClr val="FF0000"/>
                </a:solidFill>
              </a:rPr>
              <a:t> </a:t>
            </a:r>
            <a:r>
              <a:rPr lang="en-IE" b="1" u="sng" dirty="0" err="1" smtClean="0">
                <a:solidFill>
                  <a:srgbClr val="FF0000"/>
                </a:solidFill>
              </a:rPr>
              <a:t>díreach</a:t>
            </a:r>
            <a:r>
              <a:rPr lang="en-IE" b="1" u="sng" dirty="0" smtClean="0">
                <a:solidFill>
                  <a:srgbClr val="FF0000"/>
                </a:solidFill>
              </a:rPr>
              <a:t> </a:t>
            </a:r>
            <a:r>
              <a:rPr lang="en-IE" b="1" u="sng" dirty="0" err="1" smtClean="0">
                <a:solidFill>
                  <a:srgbClr val="FF0000"/>
                </a:solidFill>
              </a:rPr>
              <a:t>idir</a:t>
            </a:r>
            <a:r>
              <a:rPr lang="en-IE" b="1" u="sng" dirty="0" smtClean="0">
                <a:solidFill>
                  <a:srgbClr val="FF0000"/>
                </a:solidFill>
              </a:rPr>
              <a:t> an </a:t>
            </a:r>
            <a:r>
              <a:rPr lang="en-IE" b="1" u="sng" dirty="0" err="1" smtClean="0">
                <a:solidFill>
                  <a:srgbClr val="FF0000"/>
                </a:solidFill>
              </a:rPr>
              <a:t>Sruth</a:t>
            </a:r>
            <a:r>
              <a:rPr lang="en-IE" b="1" u="sng" dirty="0" smtClean="0">
                <a:solidFill>
                  <a:srgbClr val="FF0000"/>
                </a:solidFill>
              </a:rPr>
              <a:t> &amp; an Voltas . </a:t>
            </a:r>
            <a:r>
              <a:rPr lang="en-IE" dirty="0" err="1" smtClean="0"/>
              <a:t>Méadaíonn</a:t>
            </a:r>
            <a:r>
              <a:rPr lang="en-IE" dirty="0" smtClean="0"/>
              <a:t> an </a:t>
            </a:r>
            <a:r>
              <a:rPr lang="en-IE" dirty="0" err="1" smtClean="0"/>
              <a:t>Sruth</a:t>
            </a:r>
            <a:r>
              <a:rPr lang="en-IE" dirty="0" smtClean="0"/>
              <a:t> </a:t>
            </a:r>
            <a:r>
              <a:rPr lang="en-IE" dirty="0" err="1" smtClean="0"/>
              <a:t>nuair</a:t>
            </a:r>
            <a:r>
              <a:rPr lang="en-IE" dirty="0" smtClean="0"/>
              <a:t> a </a:t>
            </a:r>
            <a:r>
              <a:rPr lang="en-IE" dirty="0" err="1" smtClean="0"/>
              <a:t>méadaíonn</a:t>
            </a:r>
            <a:r>
              <a:rPr lang="en-IE" dirty="0" smtClean="0"/>
              <a:t> an Voltas.</a:t>
            </a:r>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4664"/>
            <a:ext cx="55801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75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50106"/>
          </a:xfrm>
        </p:spPr>
        <p:txBody>
          <a:bodyPr>
            <a:normAutofit fontScale="90000"/>
          </a:bodyPr>
          <a:lstStyle/>
          <a:p>
            <a:r>
              <a:rPr lang="en-IE" b="1" u="sng" dirty="0" smtClean="0">
                <a:solidFill>
                  <a:srgbClr val="FF0000"/>
                </a:solidFill>
              </a:rPr>
              <a:t>Gaol </a:t>
            </a:r>
            <a:r>
              <a:rPr lang="en-IE" b="1" u="sng" dirty="0" err="1" smtClean="0">
                <a:solidFill>
                  <a:srgbClr val="FF0000"/>
                </a:solidFill>
              </a:rPr>
              <a:t>idir</a:t>
            </a:r>
            <a:r>
              <a:rPr lang="en-IE" b="1" u="sng" dirty="0" smtClean="0">
                <a:solidFill>
                  <a:srgbClr val="FF0000"/>
                </a:solidFill>
              </a:rPr>
              <a:t> </a:t>
            </a:r>
            <a:r>
              <a:rPr lang="en-IE" b="1" u="sng" dirty="0" err="1" smtClean="0">
                <a:solidFill>
                  <a:srgbClr val="FF0000"/>
                </a:solidFill>
              </a:rPr>
              <a:t>voltas</a:t>
            </a:r>
            <a:r>
              <a:rPr lang="en-IE" b="1" u="sng" dirty="0" smtClean="0">
                <a:solidFill>
                  <a:srgbClr val="FF0000"/>
                </a:solidFill>
              </a:rPr>
              <a:t>/</a:t>
            </a:r>
            <a:r>
              <a:rPr lang="en-IE" b="1" u="sng" dirty="0" err="1" smtClean="0">
                <a:solidFill>
                  <a:srgbClr val="FF0000"/>
                </a:solidFill>
              </a:rPr>
              <a:t>sruth</a:t>
            </a:r>
            <a:r>
              <a:rPr lang="en-IE" b="1" u="sng" dirty="0" smtClean="0">
                <a:solidFill>
                  <a:srgbClr val="FF0000"/>
                </a:solidFill>
              </a:rPr>
              <a:t> </a:t>
            </a:r>
            <a:r>
              <a:rPr lang="en-IE" b="1" u="sng" dirty="0" err="1" smtClean="0">
                <a:solidFill>
                  <a:srgbClr val="FF0000"/>
                </a:solidFill>
              </a:rPr>
              <a:t>agus</a:t>
            </a:r>
            <a:r>
              <a:rPr lang="en-IE" b="1" u="sng" dirty="0" smtClean="0">
                <a:solidFill>
                  <a:srgbClr val="FF0000"/>
                </a:solidFill>
              </a:rPr>
              <a:t> </a:t>
            </a:r>
            <a:r>
              <a:rPr lang="en-IE" b="1" u="sng" dirty="0" err="1" smtClean="0">
                <a:solidFill>
                  <a:srgbClr val="FF0000"/>
                </a:solidFill>
              </a:rPr>
              <a:t>friotaíocht</a:t>
            </a:r>
            <a:r>
              <a:rPr lang="en-IE" dirty="0" smtClean="0">
                <a:solidFill>
                  <a:srgbClr val="FF0000"/>
                </a:solidFill>
              </a:rPr>
              <a:t/>
            </a:r>
            <a:br>
              <a:rPr lang="en-IE" dirty="0" smtClean="0">
                <a:solidFill>
                  <a:srgbClr val="FF0000"/>
                </a:solidFill>
              </a:rPr>
            </a:br>
            <a:endParaRPr lang="en-IE" dirty="0">
              <a:solidFill>
                <a:srgbClr val="FF0000"/>
              </a:solidFill>
            </a:endParaRPr>
          </a:p>
        </p:txBody>
      </p:sp>
      <p:sp>
        <p:nvSpPr>
          <p:cNvPr id="3" name="Content Placeholder 2"/>
          <p:cNvSpPr>
            <a:spLocks noGrp="1"/>
          </p:cNvSpPr>
          <p:nvPr>
            <p:ph idx="1"/>
          </p:nvPr>
        </p:nvSpPr>
        <p:spPr>
          <a:xfrm>
            <a:off x="467544" y="1124744"/>
            <a:ext cx="8229600" cy="5217443"/>
          </a:xfrm>
        </p:spPr>
        <p:txBody>
          <a:bodyPr/>
          <a:lstStyle/>
          <a:p>
            <a:pPr>
              <a:buNone/>
            </a:pPr>
            <a:r>
              <a:rPr lang="en-IE" sz="4400" b="1" u="sng" dirty="0" err="1" smtClean="0">
                <a:solidFill>
                  <a:srgbClr val="D60093"/>
                </a:solidFill>
              </a:rPr>
              <a:t>Dlí</a:t>
            </a:r>
            <a:r>
              <a:rPr lang="en-IE" sz="4400" b="1" u="sng" dirty="0" smtClean="0">
                <a:solidFill>
                  <a:srgbClr val="D60093"/>
                </a:solidFill>
              </a:rPr>
              <a:t> </a:t>
            </a:r>
            <a:r>
              <a:rPr lang="en-IE" sz="4400" b="1" u="sng" dirty="0" err="1" smtClean="0">
                <a:solidFill>
                  <a:srgbClr val="D60093"/>
                </a:solidFill>
              </a:rPr>
              <a:t>Óim</a:t>
            </a:r>
            <a:r>
              <a:rPr lang="en-IE" sz="4400" b="1" u="sng" dirty="0" smtClean="0">
                <a:solidFill>
                  <a:srgbClr val="D60093"/>
                </a:solidFill>
              </a:rPr>
              <a:t> (</a:t>
            </a:r>
            <a:r>
              <a:rPr lang="el-GR" sz="4400" b="1" u="sng" dirty="0" smtClean="0">
                <a:solidFill>
                  <a:srgbClr val="D60093"/>
                </a:solidFill>
                <a:latin typeface="Calibri"/>
              </a:rPr>
              <a:t>Ω</a:t>
            </a:r>
            <a:r>
              <a:rPr lang="en-IE" sz="4400" b="1" u="sng" dirty="0" smtClean="0">
                <a:solidFill>
                  <a:srgbClr val="D60093"/>
                </a:solidFill>
                <a:latin typeface="Calibri"/>
              </a:rPr>
              <a:t>)</a:t>
            </a:r>
            <a:r>
              <a:rPr lang="en-IE" sz="4400" b="1" u="sng" dirty="0" smtClean="0">
                <a:solidFill>
                  <a:srgbClr val="D60093"/>
                </a:solidFill>
              </a:rPr>
              <a:t>:</a:t>
            </a:r>
            <a:endParaRPr lang="en-IE" sz="4400" dirty="0" smtClean="0">
              <a:solidFill>
                <a:srgbClr val="D60093"/>
              </a:solidFill>
            </a:endParaRPr>
          </a:p>
          <a:p>
            <a:r>
              <a:rPr lang="en-IE" dirty="0" err="1" smtClean="0"/>
              <a:t>Bíonn</a:t>
            </a:r>
            <a:r>
              <a:rPr lang="en-IE" dirty="0" smtClean="0"/>
              <a:t> an </a:t>
            </a:r>
            <a:r>
              <a:rPr lang="en-IE" b="1" dirty="0" err="1" smtClean="0"/>
              <a:t>voltas</a:t>
            </a:r>
            <a:r>
              <a:rPr lang="en-IE" b="1" dirty="0" smtClean="0"/>
              <a:t> </a:t>
            </a:r>
            <a:r>
              <a:rPr lang="en-IE" dirty="0" err="1" smtClean="0"/>
              <a:t>i</a:t>
            </a:r>
            <a:r>
              <a:rPr lang="en-IE" dirty="0" smtClean="0"/>
              <a:t> </a:t>
            </a:r>
            <a:r>
              <a:rPr lang="en-IE" dirty="0" err="1" smtClean="0">
                <a:solidFill>
                  <a:srgbClr val="FF0000"/>
                </a:solidFill>
              </a:rPr>
              <a:t>gcomhréir</a:t>
            </a:r>
            <a:r>
              <a:rPr lang="en-IE" dirty="0" smtClean="0">
                <a:solidFill>
                  <a:srgbClr val="FF0000"/>
                </a:solidFill>
              </a:rPr>
              <a:t> </a:t>
            </a:r>
            <a:r>
              <a:rPr lang="en-IE" dirty="0" err="1" smtClean="0">
                <a:solidFill>
                  <a:srgbClr val="FF0000"/>
                </a:solidFill>
              </a:rPr>
              <a:t>díreach</a:t>
            </a:r>
            <a:r>
              <a:rPr lang="en-IE" dirty="0" smtClean="0">
                <a:solidFill>
                  <a:srgbClr val="FF0000"/>
                </a:solidFill>
              </a:rPr>
              <a:t> </a:t>
            </a:r>
            <a:r>
              <a:rPr lang="en-IE" dirty="0" smtClean="0"/>
              <a:t>le </a:t>
            </a:r>
            <a:r>
              <a:rPr lang="en-IE" dirty="0" err="1" smtClean="0"/>
              <a:t>méid</a:t>
            </a:r>
            <a:r>
              <a:rPr lang="en-IE" dirty="0" smtClean="0"/>
              <a:t> an </a:t>
            </a:r>
            <a:r>
              <a:rPr lang="en-IE" dirty="0" err="1" smtClean="0"/>
              <a:t>t</a:t>
            </a:r>
            <a:r>
              <a:rPr lang="en-IE" b="1" dirty="0" err="1" smtClean="0"/>
              <a:t>srutha</a:t>
            </a:r>
            <a:r>
              <a:rPr lang="en-IE" dirty="0" smtClean="0"/>
              <a:t>  (</a:t>
            </a:r>
            <a:r>
              <a:rPr lang="en-IE" dirty="0" err="1" smtClean="0"/>
              <a:t>teocht</a:t>
            </a:r>
            <a:r>
              <a:rPr lang="en-IE" dirty="0" smtClean="0"/>
              <a:t> </a:t>
            </a:r>
            <a:r>
              <a:rPr lang="en-IE" dirty="0" err="1" smtClean="0"/>
              <a:t>tairiseach</a:t>
            </a:r>
            <a:r>
              <a:rPr lang="en-IE" dirty="0" smtClean="0"/>
              <a:t>). (</a:t>
            </a:r>
            <a:r>
              <a:rPr lang="en-IE" dirty="0" err="1" smtClean="0"/>
              <a:t>nuair</a:t>
            </a:r>
            <a:r>
              <a:rPr lang="en-IE" dirty="0" smtClean="0"/>
              <a:t> a </a:t>
            </a:r>
            <a:r>
              <a:rPr lang="en-IE" dirty="0" err="1" smtClean="0"/>
              <a:t>ardíonn</a:t>
            </a:r>
            <a:r>
              <a:rPr lang="en-IE" dirty="0" smtClean="0"/>
              <a:t> an Voltas, </a:t>
            </a:r>
            <a:r>
              <a:rPr lang="en-IE" dirty="0" err="1" smtClean="0"/>
              <a:t>ardaíonn</a:t>
            </a:r>
            <a:r>
              <a:rPr lang="en-IE" dirty="0" smtClean="0"/>
              <a:t> an </a:t>
            </a:r>
            <a:r>
              <a:rPr lang="en-IE" dirty="0" err="1" smtClean="0"/>
              <a:t>sruth</a:t>
            </a:r>
            <a:r>
              <a:rPr lang="en-IE" dirty="0" smtClean="0"/>
              <a:t>).</a:t>
            </a:r>
          </a:p>
          <a:p>
            <a:r>
              <a:rPr lang="en-IE" b="1" dirty="0" smtClean="0">
                <a:solidFill>
                  <a:srgbClr val="0070C0"/>
                </a:solidFill>
              </a:rPr>
              <a:t>Voltas (V) ÷ </a:t>
            </a:r>
            <a:r>
              <a:rPr lang="en-IE" b="1" dirty="0" err="1" smtClean="0">
                <a:solidFill>
                  <a:srgbClr val="0070C0"/>
                </a:solidFill>
              </a:rPr>
              <a:t>Sruth</a:t>
            </a:r>
            <a:r>
              <a:rPr lang="en-IE" b="1" dirty="0" smtClean="0">
                <a:solidFill>
                  <a:srgbClr val="0070C0"/>
                </a:solidFill>
              </a:rPr>
              <a:t>(I) = </a:t>
            </a:r>
            <a:r>
              <a:rPr lang="en-IE" b="1" dirty="0" err="1" smtClean="0">
                <a:solidFill>
                  <a:srgbClr val="0070C0"/>
                </a:solidFill>
              </a:rPr>
              <a:t>Friotaíocht</a:t>
            </a:r>
            <a:r>
              <a:rPr lang="en-IE" b="1" dirty="0" smtClean="0">
                <a:solidFill>
                  <a:srgbClr val="0070C0"/>
                </a:solidFill>
              </a:rPr>
              <a:t> (R)</a:t>
            </a:r>
          </a:p>
          <a:p>
            <a:endParaRPr lang="en-IE" dirty="0"/>
          </a:p>
        </p:txBody>
      </p:sp>
      <p:pic>
        <p:nvPicPr>
          <p:cNvPr id="1026" name="Picture 2"/>
          <p:cNvPicPr>
            <a:picLocks noChangeAspect="1" noChangeArrowheads="1"/>
          </p:cNvPicPr>
          <p:nvPr/>
        </p:nvPicPr>
        <p:blipFill>
          <a:blip r:embed="rId3" cstate="print"/>
          <a:srcRect/>
          <a:stretch>
            <a:fillRect/>
          </a:stretch>
        </p:blipFill>
        <p:spPr bwMode="auto">
          <a:xfrm>
            <a:off x="2453502" y="4005064"/>
            <a:ext cx="4680520" cy="259228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en-IE" b="1" dirty="0" smtClean="0">
                <a:solidFill>
                  <a:srgbClr val="FF0000"/>
                </a:solidFill>
              </a:rPr>
              <a:t>QQQQ….</a:t>
            </a:r>
            <a:r>
              <a:rPr lang="en-IE" b="1" dirty="0" err="1" smtClean="0">
                <a:solidFill>
                  <a:srgbClr val="FF0000"/>
                </a:solidFill>
              </a:rPr>
              <a:t>Ceisteanna</a:t>
            </a:r>
            <a:r>
              <a:rPr lang="en-IE" b="1" dirty="0" smtClean="0">
                <a:solidFill>
                  <a:srgbClr val="FF0000"/>
                </a:solidFill>
              </a:rPr>
              <a:t>: </a:t>
            </a:r>
            <a:endParaRPr lang="en-IE" b="1" dirty="0">
              <a:solidFill>
                <a:srgbClr val="FF0000"/>
              </a:solidFill>
            </a:endParaRPr>
          </a:p>
        </p:txBody>
      </p:sp>
      <p:sp>
        <p:nvSpPr>
          <p:cNvPr id="3" name="Content Placeholder 2"/>
          <p:cNvSpPr>
            <a:spLocks noGrp="1"/>
          </p:cNvSpPr>
          <p:nvPr>
            <p:ph idx="1"/>
          </p:nvPr>
        </p:nvSpPr>
        <p:spPr>
          <a:xfrm>
            <a:off x="251520" y="1124744"/>
            <a:ext cx="8892480" cy="5145435"/>
          </a:xfrm>
        </p:spPr>
        <p:txBody>
          <a:bodyPr>
            <a:normAutofit fontScale="92500" lnSpcReduction="10000"/>
          </a:bodyPr>
          <a:lstStyle/>
          <a:p>
            <a:pPr marL="514350" indent="-514350">
              <a:buFont typeface="+mj-lt"/>
              <a:buAutoNum type="arabicPeriod"/>
            </a:pPr>
            <a:r>
              <a:rPr lang="en-IE" dirty="0" err="1" smtClean="0">
                <a:solidFill>
                  <a:srgbClr val="D60093"/>
                </a:solidFill>
              </a:rPr>
              <a:t>Tarraing</a:t>
            </a:r>
            <a:r>
              <a:rPr lang="en-IE" dirty="0" smtClean="0">
                <a:solidFill>
                  <a:srgbClr val="D60093"/>
                </a:solidFill>
              </a:rPr>
              <a:t> </a:t>
            </a:r>
            <a:r>
              <a:rPr lang="en-IE" dirty="0" err="1" smtClean="0">
                <a:solidFill>
                  <a:srgbClr val="D60093"/>
                </a:solidFill>
              </a:rPr>
              <a:t>Ciorcad</a:t>
            </a:r>
            <a:r>
              <a:rPr lang="en-IE" dirty="0" smtClean="0">
                <a:solidFill>
                  <a:srgbClr val="D60093"/>
                </a:solidFill>
              </a:rPr>
              <a:t> </a:t>
            </a:r>
            <a:r>
              <a:rPr lang="en-IE" dirty="0" smtClean="0"/>
              <a:t>le </a:t>
            </a:r>
            <a:r>
              <a:rPr lang="en-IE" dirty="0" err="1" smtClean="0"/>
              <a:t>na</a:t>
            </a:r>
            <a:r>
              <a:rPr lang="en-IE" dirty="0" smtClean="0"/>
              <a:t> </a:t>
            </a:r>
            <a:r>
              <a:rPr lang="en-IE" dirty="0" err="1" smtClean="0"/>
              <a:t>siomballaí</a:t>
            </a:r>
            <a:r>
              <a:rPr lang="en-IE" dirty="0" smtClean="0"/>
              <a:t> </a:t>
            </a:r>
            <a:r>
              <a:rPr lang="en-IE" dirty="0" err="1" smtClean="0"/>
              <a:t>cuí</a:t>
            </a:r>
            <a:r>
              <a:rPr lang="en-IE" dirty="0" smtClean="0"/>
              <a:t>: </a:t>
            </a:r>
          </a:p>
          <a:p>
            <a:pPr marL="0" indent="0">
              <a:buNone/>
            </a:pPr>
            <a:r>
              <a:rPr lang="en-IE" dirty="0"/>
              <a:t> </a:t>
            </a:r>
            <a:r>
              <a:rPr lang="en-IE" dirty="0" smtClean="0"/>
              <a:t>     </a:t>
            </a:r>
            <a:r>
              <a:rPr lang="en-IE" b="1" dirty="0" err="1"/>
              <a:t>B</a:t>
            </a:r>
            <a:r>
              <a:rPr lang="en-IE" b="1" dirty="0" err="1" smtClean="0"/>
              <a:t>ataire</a:t>
            </a:r>
            <a:r>
              <a:rPr lang="en-IE" b="1" dirty="0" smtClean="0"/>
              <a:t>, </a:t>
            </a:r>
            <a:r>
              <a:rPr lang="en-IE" b="1" dirty="0" err="1" smtClean="0"/>
              <a:t>lasc</a:t>
            </a:r>
            <a:r>
              <a:rPr lang="en-IE" b="1" dirty="0" smtClean="0"/>
              <a:t>, 2 </a:t>
            </a:r>
            <a:r>
              <a:rPr lang="en-IE" b="1" dirty="0" err="1" smtClean="0"/>
              <a:t>bolgáin</a:t>
            </a:r>
            <a:r>
              <a:rPr lang="en-IE" b="1" dirty="0" smtClean="0"/>
              <a:t> </a:t>
            </a:r>
            <a:r>
              <a:rPr lang="en-IE" b="1" dirty="0" err="1" smtClean="0"/>
              <a:t>solas</a:t>
            </a:r>
            <a:r>
              <a:rPr lang="en-IE" b="1" dirty="0" smtClean="0"/>
              <a:t>, </a:t>
            </a:r>
            <a:r>
              <a:rPr lang="en-IE" b="1" dirty="0" err="1" smtClean="0"/>
              <a:t>aimpméadar</a:t>
            </a:r>
            <a:r>
              <a:rPr lang="en-IE" b="1" dirty="0" smtClean="0"/>
              <a:t>, </a:t>
            </a:r>
            <a:r>
              <a:rPr lang="en-IE" b="1" dirty="0" err="1" smtClean="0"/>
              <a:t>fiús</a:t>
            </a:r>
            <a:r>
              <a:rPr lang="en-IE" b="1" dirty="0" smtClean="0"/>
              <a:t> &amp; 	</a:t>
            </a:r>
            <a:r>
              <a:rPr lang="en-IE" b="1" dirty="0" err="1" smtClean="0"/>
              <a:t>friotóir</a:t>
            </a:r>
            <a:r>
              <a:rPr lang="en-IE" b="1" dirty="0" smtClean="0"/>
              <a:t> 4</a:t>
            </a:r>
            <a:r>
              <a:rPr lang="el-GR" b="1" dirty="0" smtClean="0">
                <a:latin typeface="Calibri"/>
              </a:rPr>
              <a:t>Ω</a:t>
            </a:r>
            <a:r>
              <a:rPr lang="en-IE" dirty="0" smtClean="0">
                <a:latin typeface="Calibri"/>
              </a:rPr>
              <a:t>.</a:t>
            </a:r>
            <a:endParaRPr lang="en-IE" dirty="0" smtClean="0"/>
          </a:p>
          <a:p>
            <a:pPr marL="0" indent="0">
              <a:buNone/>
            </a:pPr>
            <a:r>
              <a:rPr lang="en-IE" dirty="0" smtClean="0"/>
              <a:t>2.   </a:t>
            </a:r>
            <a:r>
              <a:rPr lang="en-IE" dirty="0" err="1" smtClean="0"/>
              <a:t>Ionas</a:t>
            </a:r>
            <a:r>
              <a:rPr lang="en-IE" dirty="0" smtClean="0"/>
              <a:t> go </a:t>
            </a:r>
            <a:r>
              <a:rPr lang="en-IE" dirty="0" err="1" smtClean="0"/>
              <a:t>fheidhmaíonn</a:t>
            </a:r>
            <a:r>
              <a:rPr lang="en-IE" dirty="0" smtClean="0"/>
              <a:t> </a:t>
            </a:r>
            <a:r>
              <a:rPr lang="en-IE" dirty="0" err="1" smtClean="0"/>
              <a:t>ciorcad</a:t>
            </a:r>
            <a:r>
              <a:rPr lang="en-IE" dirty="0" smtClean="0"/>
              <a:t> I </a:t>
            </a:r>
            <a:r>
              <a:rPr lang="en-IE" dirty="0" err="1" smtClean="0"/>
              <a:t>gceart</a:t>
            </a:r>
            <a:r>
              <a:rPr lang="en-IE" dirty="0" smtClean="0"/>
              <a:t> </a:t>
            </a:r>
            <a:r>
              <a:rPr lang="en-IE" dirty="0" err="1" smtClean="0"/>
              <a:t>chun</a:t>
            </a:r>
            <a:r>
              <a:rPr lang="en-IE" dirty="0" smtClean="0"/>
              <a:t> </a:t>
            </a:r>
            <a:r>
              <a:rPr lang="en-IE" dirty="0" err="1" smtClean="0"/>
              <a:t>leictreachas</a:t>
            </a:r>
            <a:r>
              <a:rPr lang="en-IE" dirty="0" smtClean="0"/>
              <a:t> a </a:t>
            </a:r>
            <a:r>
              <a:rPr lang="en-IE" dirty="0" err="1" smtClean="0"/>
              <a:t>seoladh</a:t>
            </a:r>
            <a:r>
              <a:rPr lang="en-IE" dirty="0" smtClean="0"/>
              <a:t> </a:t>
            </a:r>
            <a:r>
              <a:rPr lang="en-IE" dirty="0" err="1" smtClean="0"/>
              <a:t>ní</a:t>
            </a:r>
            <a:r>
              <a:rPr lang="en-IE" dirty="0" smtClean="0"/>
              <a:t> </a:t>
            </a:r>
            <a:r>
              <a:rPr lang="en-IE" dirty="0" err="1" smtClean="0"/>
              <a:t>cóir</a:t>
            </a:r>
            <a:r>
              <a:rPr lang="en-IE" dirty="0" smtClean="0"/>
              <a:t> go </a:t>
            </a:r>
            <a:r>
              <a:rPr lang="en-IE" dirty="0" err="1" smtClean="0"/>
              <a:t>mbeadh</a:t>
            </a:r>
            <a:r>
              <a:rPr lang="en-IE" dirty="0" smtClean="0"/>
              <a:t> _______ </a:t>
            </a:r>
            <a:r>
              <a:rPr lang="en-IE" dirty="0" err="1" smtClean="0"/>
              <a:t>sa</a:t>
            </a:r>
            <a:r>
              <a:rPr lang="en-IE" dirty="0" smtClean="0"/>
              <a:t> </a:t>
            </a:r>
            <a:r>
              <a:rPr lang="en-IE" dirty="0" err="1" smtClean="0"/>
              <a:t>ciorcad</a:t>
            </a:r>
            <a:r>
              <a:rPr lang="en-IE" dirty="0" smtClean="0"/>
              <a:t>, </a:t>
            </a:r>
            <a:r>
              <a:rPr lang="en-IE" dirty="0" err="1" smtClean="0"/>
              <a:t>ba</a:t>
            </a:r>
            <a:r>
              <a:rPr lang="en-IE" dirty="0" smtClean="0"/>
              <a:t> </a:t>
            </a:r>
            <a:r>
              <a:rPr lang="en-IE" dirty="0" err="1" smtClean="0"/>
              <a:t>chóir</a:t>
            </a:r>
            <a:r>
              <a:rPr lang="en-IE" dirty="0" smtClean="0"/>
              <a:t> go </a:t>
            </a:r>
            <a:r>
              <a:rPr lang="en-IE" dirty="0" err="1" smtClean="0"/>
              <a:t>mbeadh</a:t>
            </a:r>
            <a:r>
              <a:rPr lang="en-IE" dirty="0" smtClean="0"/>
              <a:t> </a:t>
            </a:r>
            <a:r>
              <a:rPr lang="en-IE" dirty="0" err="1" smtClean="0"/>
              <a:t>foinnse</a:t>
            </a:r>
            <a:r>
              <a:rPr lang="en-IE" dirty="0" smtClean="0"/>
              <a:t> _________ </a:t>
            </a:r>
            <a:r>
              <a:rPr lang="en-IE" dirty="0" err="1" smtClean="0"/>
              <a:t>aige</a:t>
            </a:r>
            <a:r>
              <a:rPr lang="en-IE" dirty="0" smtClean="0"/>
              <a:t> ó ___________ </a:t>
            </a:r>
            <a:r>
              <a:rPr lang="en-IE" dirty="0" err="1" smtClean="0"/>
              <a:t>nó</a:t>
            </a:r>
            <a:r>
              <a:rPr lang="en-IE" dirty="0" smtClean="0"/>
              <a:t> </a:t>
            </a:r>
            <a:r>
              <a:rPr lang="en-IE" dirty="0" err="1" smtClean="0"/>
              <a:t>ón</a:t>
            </a:r>
            <a:r>
              <a:rPr lang="en-IE" dirty="0" smtClean="0"/>
              <a:t> B.S.L/</a:t>
            </a:r>
            <a:r>
              <a:rPr lang="en-IE" dirty="0" err="1" smtClean="0"/>
              <a:t>Airtricity</a:t>
            </a:r>
            <a:r>
              <a:rPr lang="en-IE" dirty="0" smtClean="0"/>
              <a:t>.</a:t>
            </a:r>
          </a:p>
          <a:p>
            <a:pPr marL="0" indent="0">
              <a:buNone/>
            </a:pPr>
            <a:r>
              <a:rPr lang="en-IE" dirty="0" smtClean="0"/>
              <a:t>3. </a:t>
            </a:r>
            <a:r>
              <a:rPr lang="en-IE" dirty="0" err="1" smtClean="0"/>
              <a:t>Cén</a:t>
            </a:r>
            <a:r>
              <a:rPr lang="en-IE" dirty="0" smtClean="0"/>
              <a:t> </a:t>
            </a:r>
            <a:r>
              <a:rPr lang="en-IE" dirty="0" smtClean="0">
                <a:solidFill>
                  <a:srgbClr val="D60093"/>
                </a:solidFill>
              </a:rPr>
              <a:t>Voltas</a:t>
            </a:r>
            <a:r>
              <a:rPr lang="en-IE" dirty="0" smtClean="0"/>
              <a:t> a </a:t>
            </a:r>
            <a:r>
              <a:rPr lang="en-IE" dirty="0" err="1" smtClean="0"/>
              <a:t>mbíonn</a:t>
            </a:r>
            <a:r>
              <a:rPr lang="en-IE" dirty="0" smtClean="0"/>
              <a:t> </a:t>
            </a:r>
            <a:r>
              <a:rPr lang="en-IE" dirty="0" err="1" smtClean="0"/>
              <a:t>ag</a:t>
            </a:r>
            <a:r>
              <a:rPr lang="en-IE" dirty="0" smtClean="0"/>
              <a:t> </a:t>
            </a:r>
            <a:r>
              <a:rPr lang="en-IE" dirty="0" err="1" smtClean="0"/>
              <a:t>teastáil</a:t>
            </a:r>
            <a:r>
              <a:rPr lang="en-IE" dirty="0" smtClean="0"/>
              <a:t> </a:t>
            </a:r>
            <a:r>
              <a:rPr lang="en-IE" dirty="0" err="1" smtClean="0"/>
              <a:t>chun</a:t>
            </a:r>
            <a:r>
              <a:rPr lang="en-IE" dirty="0" smtClean="0"/>
              <a:t> </a:t>
            </a:r>
            <a:r>
              <a:rPr lang="en-IE" b="1" dirty="0" smtClean="0"/>
              <a:t>0.2A</a:t>
            </a:r>
            <a:r>
              <a:rPr lang="en-IE" dirty="0" smtClean="0"/>
              <a:t> do </a:t>
            </a:r>
            <a:r>
              <a:rPr lang="en-IE" dirty="0" err="1" smtClean="0"/>
              <a:t>sruth</a:t>
            </a:r>
            <a:r>
              <a:rPr lang="en-IE" dirty="0" smtClean="0"/>
              <a:t> a </a:t>
            </a:r>
            <a:r>
              <a:rPr lang="en-IE" dirty="0" err="1" smtClean="0"/>
              <a:t>bogadh</a:t>
            </a:r>
            <a:r>
              <a:rPr lang="en-IE" dirty="0" smtClean="0"/>
              <a:t> </a:t>
            </a:r>
            <a:r>
              <a:rPr lang="en-IE" dirty="0" err="1" smtClean="0"/>
              <a:t>thar</a:t>
            </a:r>
            <a:r>
              <a:rPr lang="en-IE" dirty="0" smtClean="0"/>
              <a:t> </a:t>
            </a:r>
            <a:r>
              <a:rPr lang="en-IE" dirty="0" err="1" smtClean="0"/>
              <a:t>friotóir</a:t>
            </a:r>
            <a:r>
              <a:rPr lang="en-IE" dirty="0" smtClean="0"/>
              <a:t> </a:t>
            </a:r>
            <a:r>
              <a:rPr lang="en-IE" b="1" dirty="0" smtClean="0"/>
              <a:t>1150</a:t>
            </a:r>
            <a:r>
              <a:rPr lang="el-GR" b="1" dirty="0" smtClean="0">
                <a:latin typeface="Calibri"/>
              </a:rPr>
              <a:t>Ω</a:t>
            </a:r>
            <a:r>
              <a:rPr lang="en-IE" dirty="0" smtClean="0">
                <a:latin typeface="Calibri"/>
              </a:rPr>
              <a:t>?</a:t>
            </a:r>
          </a:p>
          <a:p>
            <a:pPr marL="0" indent="0">
              <a:buNone/>
            </a:pPr>
            <a:r>
              <a:rPr lang="en-IE" dirty="0" smtClean="0">
                <a:latin typeface="Calibri"/>
              </a:rPr>
              <a:t>4. </a:t>
            </a:r>
            <a:r>
              <a:rPr lang="en-IE" dirty="0" err="1" smtClean="0">
                <a:latin typeface="Calibri"/>
              </a:rPr>
              <a:t>Faigh</a:t>
            </a:r>
            <a:r>
              <a:rPr lang="en-IE" dirty="0" smtClean="0">
                <a:latin typeface="Calibri"/>
              </a:rPr>
              <a:t> an </a:t>
            </a:r>
            <a:r>
              <a:rPr lang="en-IE" dirty="0" err="1" smtClean="0">
                <a:solidFill>
                  <a:srgbClr val="D60093"/>
                </a:solidFill>
                <a:latin typeface="Calibri"/>
              </a:rPr>
              <a:t>Sruth</a:t>
            </a:r>
            <a:r>
              <a:rPr lang="en-IE" dirty="0" smtClean="0">
                <a:latin typeface="Calibri"/>
              </a:rPr>
              <a:t> a </a:t>
            </a:r>
            <a:r>
              <a:rPr lang="en-IE" dirty="0" err="1" smtClean="0">
                <a:latin typeface="Calibri"/>
              </a:rPr>
              <a:t>sreabhann</a:t>
            </a:r>
            <a:r>
              <a:rPr lang="en-IE" dirty="0" smtClean="0">
                <a:latin typeface="Calibri"/>
              </a:rPr>
              <a:t> </a:t>
            </a:r>
            <a:r>
              <a:rPr lang="en-IE" dirty="0" err="1" smtClean="0">
                <a:latin typeface="Calibri"/>
              </a:rPr>
              <a:t>thar</a:t>
            </a:r>
            <a:r>
              <a:rPr lang="en-IE" dirty="0" smtClean="0">
                <a:latin typeface="Calibri"/>
              </a:rPr>
              <a:t> </a:t>
            </a:r>
            <a:r>
              <a:rPr lang="en-IE" dirty="0" err="1" smtClean="0">
                <a:latin typeface="Calibri"/>
              </a:rPr>
              <a:t>seoltóir</a:t>
            </a:r>
            <a:r>
              <a:rPr lang="en-IE" dirty="0" smtClean="0">
                <a:latin typeface="Calibri"/>
              </a:rPr>
              <a:t> do </a:t>
            </a:r>
            <a:r>
              <a:rPr lang="en-IE" dirty="0" err="1" smtClean="0">
                <a:latin typeface="Calibri"/>
              </a:rPr>
              <a:t>friotaíocht</a:t>
            </a:r>
            <a:r>
              <a:rPr lang="en-IE" dirty="0" smtClean="0">
                <a:latin typeface="Calibri"/>
              </a:rPr>
              <a:t> </a:t>
            </a:r>
            <a:r>
              <a:rPr lang="en-IE" b="1" dirty="0" smtClean="0">
                <a:latin typeface="Calibri"/>
              </a:rPr>
              <a:t>50</a:t>
            </a:r>
            <a:r>
              <a:rPr lang="el-GR" b="1" dirty="0" smtClean="0">
                <a:latin typeface="Calibri"/>
              </a:rPr>
              <a:t>Ω</a:t>
            </a:r>
            <a:r>
              <a:rPr lang="en-IE" dirty="0" smtClean="0">
                <a:latin typeface="Calibri"/>
              </a:rPr>
              <a:t> le Voltas </a:t>
            </a:r>
            <a:r>
              <a:rPr lang="en-IE" b="1" dirty="0" smtClean="0">
                <a:latin typeface="Calibri"/>
              </a:rPr>
              <a:t>12V</a:t>
            </a:r>
            <a:r>
              <a:rPr lang="en-IE" dirty="0" smtClean="0">
                <a:latin typeface="Calibri"/>
              </a:rPr>
              <a:t>?</a:t>
            </a:r>
          </a:p>
          <a:p>
            <a:pPr marL="0" indent="0">
              <a:buNone/>
            </a:pPr>
            <a:endParaRPr lang="en-IE" dirty="0" smtClean="0">
              <a:latin typeface="Calibri"/>
            </a:endParaRPr>
          </a:p>
          <a:p>
            <a:endParaRPr lang="en-IE" dirty="0" smtClean="0">
              <a:latin typeface="Calibri"/>
            </a:endParaRPr>
          </a:p>
          <a:p>
            <a:endParaRPr lang="en-IE" dirty="0" smtClean="0"/>
          </a:p>
          <a:p>
            <a:endParaRPr lang="en-IE" dirty="0"/>
          </a:p>
        </p:txBody>
      </p:sp>
    </p:spTree>
    <p:extLst>
      <p:ext uri="{BB962C8B-B14F-4D97-AF65-F5344CB8AC3E}">
        <p14:creationId xmlns:p14="http://schemas.microsoft.com/office/powerpoint/2010/main" val="2407363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1236"/>
            <a:ext cx="8964488" cy="1143000"/>
          </a:xfrm>
        </p:spPr>
        <p:txBody>
          <a:bodyPr>
            <a:normAutofit fontScale="90000"/>
          </a:bodyPr>
          <a:lstStyle/>
          <a:p>
            <a:pPr algn="l"/>
            <a:r>
              <a:rPr lang="en-GB" b="1" dirty="0" err="1" smtClean="0"/>
              <a:t>Treocheangail</a:t>
            </a:r>
            <a:r>
              <a:rPr lang="en-GB" b="1" dirty="0" smtClean="0"/>
              <a:t> (Parallel circuits) </a:t>
            </a:r>
            <a:r>
              <a:rPr lang="en-GB" b="1" dirty="0" err="1" smtClean="0"/>
              <a:t>nó</a:t>
            </a:r>
            <a:r>
              <a:rPr lang="en-GB" b="1" dirty="0" smtClean="0"/>
              <a:t> </a:t>
            </a:r>
            <a:br>
              <a:rPr lang="en-GB" b="1" dirty="0" smtClean="0"/>
            </a:br>
            <a:r>
              <a:rPr lang="en-GB" b="1" dirty="0" err="1" smtClean="0"/>
              <a:t>Sraith</a:t>
            </a:r>
            <a:r>
              <a:rPr lang="en-GB" b="1" dirty="0" smtClean="0"/>
              <a:t> </a:t>
            </a:r>
            <a:r>
              <a:rPr lang="en-GB" b="1" dirty="0" err="1" smtClean="0"/>
              <a:t>cheangail</a:t>
            </a:r>
            <a:r>
              <a:rPr lang="en-GB" b="1" dirty="0" smtClean="0"/>
              <a:t> (Series)</a:t>
            </a:r>
            <a:r>
              <a:rPr lang="en-IE" b="1" dirty="0" smtClean="0"/>
              <a:t> </a:t>
            </a:r>
            <a:br>
              <a:rPr lang="en-IE" b="1" dirty="0" smtClean="0"/>
            </a:br>
            <a:endParaRPr lang="en-IE" b="1" dirty="0"/>
          </a:p>
        </p:txBody>
      </p:sp>
      <p:sp>
        <p:nvSpPr>
          <p:cNvPr id="3" name="Content Placeholder 2"/>
          <p:cNvSpPr>
            <a:spLocks noGrp="1"/>
          </p:cNvSpPr>
          <p:nvPr>
            <p:ph idx="1"/>
          </p:nvPr>
        </p:nvSpPr>
        <p:spPr>
          <a:xfrm>
            <a:off x="0" y="1556792"/>
            <a:ext cx="6372200" cy="5112568"/>
          </a:xfrm>
        </p:spPr>
        <p:txBody>
          <a:bodyPr>
            <a:normAutofit fontScale="92500"/>
          </a:bodyPr>
          <a:lstStyle/>
          <a:p>
            <a:pPr>
              <a:buNone/>
            </a:pPr>
            <a:r>
              <a:rPr lang="en-IE" sz="4000" b="1" u="sng" dirty="0" smtClean="0">
                <a:solidFill>
                  <a:srgbClr val="D60093"/>
                </a:solidFill>
              </a:rPr>
              <a:t>1. </a:t>
            </a:r>
            <a:r>
              <a:rPr lang="en-IE" sz="4000" b="1" u="sng" dirty="0" err="1" smtClean="0">
                <a:solidFill>
                  <a:srgbClr val="D60093"/>
                </a:solidFill>
              </a:rPr>
              <a:t>Ciorcaid</a:t>
            </a:r>
            <a:r>
              <a:rPr lang="en-IE" sz="4000" b="1" u="sng" dirty="0" smtClean="0">
                <a:solidFill>
                  <a:srgbClr val="D60093"/>
                </a:solidFill>
              </a:rPr>
              <a:t> </a:t>
            </a:r>
            <a:r>
              <a:rPr lang="en-IE" sz="4000" b="1" u="sng" dirty="0" err="1" smtClean="0">
                <a:solidFill>
                  <a:srgbClr val="D60093"/>
                </a:solidFill>
              </a:rPr>
              <a:t>Sraithcheangail</a:t>
            </a:r>
            <a:r>
              <a:rPr lang="en-IE" sz="4000" dirty="0" smtClean="0">
                <a:solidFill>
                  <a:srgbClr val="D60093"/>
                </a:solidFill>
              </a:rPr>
              <a:t>: </a:t>
            </a:r>
          </a:p>
          <a:p>
            <a:pPr lvl="0"/>
            <a:r>
              <a:rPr lang="en-IE" sz="4000" dirty="0" smtClean="0"/>
              <a:t>2 </a:t>
            </a:r>
            <a:r>
              <a:rPr lang="en-IE" sz="4000" dirty="0" err="1" smtClean="0"/>
              <a:t>Bholgán</a:t>
            </a:r>
            <a:r>
              <a:rPr lang="en-IE" sz="4000" dirty="0" smtClean="0"/>
              <a:t> </a:t>
            </a:r>
            <a:r>
              <a:rPr lang="en-IE" sz="4000" dirty="0" err="1" smtClean="0"/>
              <a:t>lasta</a:t>
            </a:r>
            <a:r>
              <a:rPr lang="en-IE" sz="4000" dirty="0" smtClean="0"/>
              <a:t> ach </a:t>
            </a:r>
            <a:r>
              <a:rPr lang="en-IE" sz="4000" b="1" u="sng" dirty="0" err="1" smtClean="0">
                <a:solidFill>
                  <a:srgbClr val="FF0000"/>
                </a:solidFill>
              </a:rPr>
              <a:t>níl</a:t>
            </a:r>
            <a:r>
              <a:rPr lang="en-IE" sz="4000" b="1" u="sng" dirty="0" smtClean="0">
                <a:solidFill>
                  <a:srgbClr val="FF0000"/>
                </a:solidFill>
              </a:rPr>
              <a:t> said </a:t>
            </a:r>
            <a:r>
              <a:rPr lang="en-IE" sz="4000" b="1" u="sng" dirty="0" err="1" smtClean="0">
                <a:solidFill>
                  <a:srgbClr val="FF0000"/>
                </a:solidFill>
              </a:rPr>
              <a:t>chomh</a:t>
            </a:r>
            <a:r>
              <a:rPr lang="en-IE" sz="4000" b="1" u="sng" dirty="0" smtClean="0">
                <a:solidFill>
                  <a:srgbClr val="FF0000"/>
                </a:solidFill>
              </a:rPr>
              <a:t> </a:t>
            </a:r>
            <a:r>
              <a:rPr lang="en-IE" sz="4000" b="1" u="sng" dirty="0" err="1" smtClean="0">
                <a:solidFill>
                  <a:srgbClr val="FF0000"/>
                </a:solidFill>
              </a:rPr>
              <a:t>geal</a:t>
            </a:r>
            <a:r>
              <a:rPr lang="en-IE" sz="4000" dirty="0" smtClean="0"/>
              <a:t> mar a </a:t>
            </a:r>
            <a:r>
              <a:rPr lang="en-IE" sz="4000" dirty="0" err="1" smtClean="0"/>
              <a:t>bhí</a:t>
            </a:r>
            <a:r>
              <a:rPr lang="en-IE" sz="4000" dirty="0" smtClean="0"/>
              <a:t> </a:t>
            </a:r>
            <a:r>
              <a:rPr lang="en-IE" sz="4000" dirty="0" err="1" smtClean="0"/>
              <a:t>ceann</a:t>
            </a:r>
            <a:r>
              <a:rPr lang="en-IE" sz="4000" dirty="0" smtClean="0"/>
              <a:t> </a:t>
            </a:r>
            <a:r>
              <a:rPr lang="en-IE" sz="4000" dirty="0" err="1" smtClean="0"/>
              <a:t>aonarach</a:t>
            </a:r>
            <a:r>
              <a:rPr lang="en-IE" sz="4000" dirty="0" smtClean="0"/>
              <a:t>. </a:t>
            </a:r>
          </a:p>
          <a:p>
            <a:pPr>
              <a:buNone/>
            </a:pPr>
            <a:endParaRPr lang="en-IE" sz="4000" b="1" dirty="0" smtClean="0"/>
          </a:p>
          <a:p>
            <a:pPr>
              <a:buNone/>
            </a:pPr>
            <a:r>
              <a:rPr lang="en-IE" sz="4000" b="1" dirty="0" err="1" smtClean="0"/>
              <a:t>Mibhuntáiste</a:t>
            </a:r>
            <a:r>
              <a:rPr lang="en-IE" sz="4000" dirty="0" smtClean="0"/>
              <a:t>= </a:t>
            </a:r>
            <a:r>
              <a:rPr lang="en-IE" sz="4000" dirty="0" err="1" smtClean="0"/>
              <a:t>má</a:t>
            </a:r>
            <a:r>
              <a:rPr lang="en-IE" sz="4000" dirty="0" smtClean="0"/>
              <a:t> </a:t>
            </a:r>
            <a:r>
              <a:rPr lang="en-IE" sz="4000" dirty="0" err="1" smtClean="0"/>
              <a:t>briseann</a:t>
            </a:r>
            <a:r>
              <a:rPr lang="en-IE" sz="4000" dirty="0" smtClean="0"/>
              <a:t> </a:t>
            </a:r>
            <a:r>
              <a:rPr lang="en-IE" sz="4000" dirty="0" err="1" smtClean="0"/>
              <a:t>bolgán</a:t>
            </a:r>
            <a:r>
              <a:rPr lang="en-IE" sz="4000" dirty="0" smtClean="0"/>
              <a:t> </a:t>
            </a:r>
            <a:r>
              <a:rPr lang="en-IE" sz="4000" dirty="0" err="1" smtClean="0"/>
              <a:t>amhán</a:t>
            </a:r>
            <a:r>
              <a:rPr lang="en-IE" sz="4000" dirty="0" smtClean="0"/>
              <a:t> </a:t>
            </a:r>
            <a:r>
              <a:rPr lang="en-IE" sz="4000" dirty="0" err="1" smtClean="0"/>
              <a:t>ní</a:t>
            </a:r>
            <a:r>
              <a:rPr lang="en-IE" sz="4000" dirty="0" smtClean="0"/>
              <a:t> </a:t>
            </a:r>
            <a:r>
              <a:rPr lang="en-IE" sz="4000" dirty="0" err="1" smtClean="0"/>
              <a:t>obraíonn</a:t>
            </a:r>
            <a:r>
              <a:rPr lang="en-IE" sz="4000" dirty="0" smtClean="0"/>
              <a:t> </a:t>
            </a:r>
            <a:r>
              <a:rPr lang="en-IE" sz="4000" dirty="0" err="1" smtClean="0"/>
              <a:t>na</a:t>
            </a:r>
            <a:r>
              <a:rPr lang="en-IE" sz="4000" dirty="0" smtClean="0"/>
              <a:t> </a:t>
            </a:r>
            <a:r>
              <a:rPr lang="en-IE" sz="4000" dirty="0" err="1" smtClean="0"/>
              <a:t>cinn</a:t>
            </a:r>
            <a:r>
              <a:rPr lang="en-IE" sz="4000" dirty="0" smtClean="0"/>
              <a:t> </a:t>
            </a:r>
            <a:r>
              <a:rPr lang="en-IE" sz="4000" dirty="0" err="1" smtClean="0"/>
              <a:t>eile</a:t>
            </a:r>
            <a:r>
              <a:rPr lang="en-IE" sz="4000" dirty="0" smtClean="0"/>
              <a:t>. (</a:t>
            </a:r>
            <a:r>
              <a:rPr lang="en-IE" sz="4000" dirty="0" err="1" smtClean="0"/>
              <a:t>m.s.</a:t>
            </a:r>
            <a:r>
              <a:rPr lang="en-IE" sz="4000" dirty="0" smtClean="0"/>
              <a:t> </a:t>
            </a:r>
            <a:r>
              <a:rPr lang="en-IE" sz="4000" dirty="0" err="1" smtClean="0">
                <a:solidFill>
                  <a:srgbClr val="00B050"/>
                </a:solidFill>
              </a:rPr>
              <a:t>soilsí</a:t>
            </a:r>
            <a:r>
              <a:rPr lang="en-IE" sz="4000" dirty="0" smtClean="0">
                <a:solidFill>
                  <a:srgbClr val="00B050"/>
                </a:solidFill>
              </a:rPr>
              <a:t> </a:t>
            </a:r>
            <a:r>
              <a:rPr lang="en-IE" sz="4000" dirty="0" err="1" smtClean="0">
                <a:solidFill>
                  <a:srgbClr val="00B050"/>
                </a:solidFill>
              </a:rPr>
              <a:t>Nollag</a:t>
            </a:r>
            <a:r>
              <a:rPr lang="en-IE" sz="4000" dirty="0" smtClean="0"/>
              <a:t>)</a:t>
            </a:r>
          </a:p>
          <a:p>
            <a:endParaRPr lang="en-IE" dirty="0"/>
          </a:p>
        </p:txBody>
      </p:sp>
      <p:pic>
        <p:nvPicPr>
          <p:cNvPr id="40962" name="Picture 2"/>
          <p:cNvPicPr>
            <a:picLocks noChangeAspect="1" noChangeArrowheads="1"/>
          </p:cNvPicPr>
          <p:nvPr/>
        </p:nvPicPr>
        <p:blipFill>
          <a:blip r:embed="rId3" cstate="print"/>
          <a:srcRect/>
          <a:stretch>
            <a:fillRect/>
          </a:stretch>
        </p:blipFill>
        <p:spPr bwMode="auto">
          <a:xfrm>
            <a:off x="6372200" y="1052736"/>
            <a:ext cx="2771800" cy="5616624"/>
          </a:xfrm>
          <a:prstGeom prst="rect">
            <a:avLst/>
          </a:prstGeom>
          <a:solidFill>
            <a:srgbClr val="FFFFFF"/>
          </a:solidFill>
          <a:ln w="9525">
            <a:noFill/>
            <a:miter lim="800000"/>
            <a:headEnd/>
            <a:tailEnd/>
          </a:ln>
        </p:spPr>
      </p:pic>
      <p:sp>
        <p:nvSpPr>
          <p:cNvPr id="5" name="Bent-Up Arrow 4"/>
          <p:cNvSpPr/>
          <p:nvPr/>
        </p:nvSpPr>
        <p:spPr>
          <a:xfrm>
            <a:off x="6012160" y="2348880"/>
            <a:ext cx="1872208" cy="43204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ight Arrow 5"/>
          <p:cNvSpPr/>
          <p:nvPr/>
        </p:nvSpPr>
        <p:spPr>
          <a:xfrm>
            <a:off x="4499992" y="3219725"/>
            <a:ext cx="2448272" cy="5760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653136"/>
            <a:ext cx="280831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229600" cy="1143000"/>
          </a:xfrm>
        </p:spPr>
        <p:txBody>
          <a:bodyPr>
            <a:normAutofit fontScale="90000"/>
          </a:bodyPr>
          <a:lstStyle/>
          <a:p>
            <a:pPr algn="l"/>
            <a:r>
              <a:rPr lang="en-IE" b="1" u="sng" dirty="0" smtClean="0"/>
              <a:t/>
            </a:r>
            <a:br>
              <a:rPr lang="en-IE" b="1" u="sng" dirty="0" smtClean="0"/>
            </a:br>
            <a:r>
              <a:rPr lang="en-IE" b="1" u="sng" dirty="0" smtClean="0"/>
              <a:t/>
            </a:r>
            <a:br>
              <a:rPr lang="en-IE" b="1" u="sng" dirty="0" smtClean="0"/>
            </a:br>
            <a:r>
              <a:rPr lang="en-IE" sz="5300" b="1" u="sng" dirty="0" smtClean="0">
                <a:solidFill>
                  <a:srgbClr val="D60093"/>
                </a:solidFill>
              </a:rPr>
              <a:t>2.Treocheangail: </a:t>
            </a:r>
            <a:r>
              <a:rPr lang="en-IE" dirty="0" smtClean="0">
                <a:solidFill>
                  <a:srgbClr val="D60093"/>
                </a:solidFill>
              </a:rPr>
              <a:t/>
            </a:r>
            <a:br>
              <a:rPr lang="en-IE" dirty="0" smtClean="0">
                <a:solidFill>
                  <a:srgbClr val="D60093"/>
                </a:solidFill>
              </a:rPr>
            </a:br>
            <a:r>
              <a:rPr lang="en-IE" dirty="0" smtClean="0"/>
              <a:t/>
            </a:r>
            <a:br>
              <a:rPr lang="en-IE" dirty="0" smtClean="0"/>
            </a:br>
            <a:r>
              <a:rPr lang="en-IE" dirty="0" smtClean="0"/>
              <a:t/>
            </a:r>
            <a:br>
              <a:rPr lang="en-IE" dirty="0" smtClean="0"/>
            </a:br>
            <a:endParaRPr lang="en-IE" dirty="0"/>
          </a:p>
        </p:txBody>
      </p:sp>
      <p:sp>
        <p:nvSpPr>
          <p:cNvPr id="3" name="Content Placeholder 2"/>
          <p:cNvSpPr>
            <a:spLocks noGrp="1"/>
          </p:cNvSpPr>
          <p:nvPr>
            <p:ph idx="1"/>
          </p:nvPr>
        </p:nvSpPr>
        <p:spPr>
          <a:xfrm>
            <a:off x="0" y="1249539"/>
            <a:ext cx="6012160" cy="4699742"/>
          </a:xfrm>
        </p:spPr>
        <p:txBody>
          <a:bodyPr>
            <a:normAutofit fontScale="92500" lnSpcReduction="10000"/>
          </a:bodyPr>
          <a:lstStyle/>
          <a:p>
            <a:pPr lvl="0"/>
            <a:r>
              <a:rPr lang="en-IE" sz="4000" dirty="0" smtClean="0"/>
              <a:t>2 </a:t>
            </a:r>
            <a:r>
              <a:rPr lang="en-IE" sz="4000" dirty="0" err="1"/>
              <a:t>b</a:t>
            </a:r>
            <a:r>
              <a:rPr lang="en-IE" sz="4000" dirty="0" err="1" smtClean="0"/>
              <a:t>holgán</a:t>
            </a:r>
            <a:r>
              <a:rPr lang="en-IE" sz="4000" dirty="0" smtClean="0"/>
              <a:t> </a:t>
            </a:r>
            <a:r>
              <a:rPr lang="en-IE" sz="4000" dirty="0" err="1" smtClean="0"/>
              <a:t>lasta</a:t>
            </a:r>
            <a:r>
              <a:rPr lang="en-IE" sz="4000" dirty="0" smtClean="0"/>
              <a:t> &amp; </a:t>
            </a:r>
            <a:r>
              <a:rPr lang="en-IE" sz="4000" b="1" u="sng" dirty="0" err="1" smtClean="0">
                <a:solidFill>
                  <a:srgbClr val="FF0000"/>
                </a:solidFill>
              </a:rPr>
              <a:t>atá</a:t>
            </a:r>
            <a:r>
              <a:rPr lang="en-IE" sz="4000" b="1" u="sng" dirty="0" smtClean="0">
                <a:solidFill>
                  <a:srgbClr val="FF0000"/>
                </a:solidFill>
              </a:rPr>
              <a:t> </a:t>
            </a:r>
            <a:r>
              <a:rPr lang="en-IE" sz="4000" b="1" u="sng" dirty="0" err="1" smtClean="0">
                <a:solidFill>
                  <a:srgbClr val="FF0000"/>
                </a:solidFill>
              </a:rPr>
              <a:t>chomh</a:t>
            </a:r>
            <a:r>
              <a:rPr lang="en-IE" sz="4000" b="1" u="sng" dirty="0" smtClean="0">
                <a:solidFill>
                  <a:srgbClr val="FF0000"/>
                </a:solidFill>
              </a:rPr>
              <a:t> </a:t>
            </a:r>
            <a:r>
              <a:rPr lang="en-IE" sz="4000" b="1" u="sng" dirty="0" err="1" smtClean="0">
                <a:solidFill>
                  <a:srgbClr val="FF0000"/>
                </a:solidFill>
              </a:rPr>
              <a:t>geal</a:t>
            </a:r>
            <a:r>
              <a:rPr lang="en-IE" sz="4000" dirty="0" smtClean="0">
                <a:solidFill>
                  <a:srgbClr val="FF0000"/>
                </a:solidFill>
              </a:rPr>
              <a:t> </a:t>
            </a:r>
            <a:r>
              <a:rPr lang="en-IE" sz="4000" dirty="0" smtClean="0"/>
              <a:t>mar a </a:t>
            </a:r>
            <a:r>
              <a:rPr lang="en-IE" sz="4000" dirty="0" err="1" smtClean="0"/>
              <a:t>raibh</a:t>
            </a:r>
            <a:r>
              <a:rPr lang="en-IE" sz="4000" dirty="0" smtClean="0"/>
              <a:t> </a:t>
            </a:r>
            <a:r>
              <a:rPr lang="en-IE" sz="4000" dirty="0" err="1" smtClean="0"/>
              <a:t>ceann</a:t>
            </a:r>
            <a:r>
              <a:rPr lang="en-IE" sz="4000" dirty="0" smtClean="0"/>
              <a:t> </a:t>
            </a:r>
            <a:r>
              <a:rPr lang="en-IE" sz="4000" dirty="0" err="1" smtClean="0"/>
              <a:t>aonarach</a:t>
            </a:r>
            <a:r>
              <a:rPr lang="en-IE" sz="4000" dirty="0" smtClean="0"/>
              <a:t>. </a:t>
            </a:r>
          </a:p>
          <a:p>
            <a:pPr lvl="0">
              <a:buNone/>
            </a:pPr>
            <a:endParaRPr lang="en-IE" sz="4000" b="1" dirty="0" smtClean="0"/>
          </a:p>
          <a:p>
            <a:pPr lvl="0">
              <a:buNone/>
            </a:pPr>
            <a:r>
              <a:rPr lang="en-IE" sz="4000" b="1" dirty="0" err="1" smtClean="0"/>
              <a:t>Buntáiste</a:t>
            </a:r>
            <a:r>
              <a:rPr lang="en-IE" sz="4000" b="1" dirty="0" smtClean="0"/>
              <a:t>: </a:t>
            </a:r>
            <a:r>
              <a:rPr lang="en-IE" sz="4000" dirty="0" err="1" smtClean="0"/>
              <a:t>Nuair</a:t>
            </a:r>
            <a:r>
              <a:rPr lang="en-IE" sz="4000" dirty="0" smtClean="0"/>
              <a:t> a </a:t>
            </a:r>
            <a:r>
              <a:rPr lang="en-IE" sz="4000" dirty="0" err="1" smtClean="0"/>
              <a:t>thógtar</a:t>
            </a:r>
            <a:r>
              <a:rPr lang="en-IE" sz="4000" dirty="0" smtClean="0"/>
              <a:t> </a:t>
            </a:r>
            <a:r>
              <a:rPr lang="en-IE" sz="4000" dirty="0" err="1" smtClean="0"/>
              <a:t>ceann</a:t>
            </a:r>
            <a:r>
              <a:rPr lang="en-IE" sz="4000" dirty="0" smtClean="0"/>
              <a:t> </a:t>
            </a:r>
            <a:r>
              <a:rPr lang="en-IE" sz="4000" dirty="0" err="1" smtClean="0"/>
              <a:t>amháin</a:t>
            </a:r>
            <a:r>
              <a:rPr lang="en-IE" sz="4000" dirty="0" smtClean="0"/>
              <a:t> </a:t>
            </a:r>
            <a:r>
              <a:rPr lang="en-IE" sz="4000" dirty="0" err="1" smtClean="0"/>
              <a:t>amach</a:t>
            </a:r>
            <a:r>
              <a:rPr lang="en-IE" sz="4000" b="1" u="sng" dirty="0" smtClean="0"/>
              <a:t> </a:t>
            </a:r>
            <a:r>
              <a:rPr lang="en-IE" sz="4000" b="1" u="sng" dirty="0" err="1" smtClean="0"/>
              <a:t>bíonn</a:t>
            </a:r>
            <a:r>
              <a:rPr lang="en-IE" sz="4000" dirty="0" smtClean="0"/>
              <a:t> an </a:t>
            </a:r>
            <a:r>
              <a:rPr lang="en-IE" sz="4000" dirty="0" err="1" smtClean="0"/>
              <a:t>ceann</a:t>
            </a:r>
            <a:r>
              <a:rPr lang="en-IE" sz="4000" dirty="0" smtClean="0"/>
              <a:t> </a:t>
            </a:r>
            <a:r>
              <a:rPr lang="en-IE" sz="4000" dirty="0" err="1" smtClean="0"/>
              <a:t>eile</a:t>
            </a:r>
            <a:r>
              <a:rPr lang="en-IE" sz="4000" dirty="0" smtClean="0"/>
              <a:t> </a:t>
            </a:r>
            <a:r>
              <a:rPr lang="en-IE" sz="4000" dirty="0" err="1" smtClean="0"/>
              <a:t>lasta</a:t>
            </a:r>
            <a:r>
              <a:rPr lang="en-IE" sz="4000" dirty="0" smtClean="0"/>
              <a:t>.</a:t>
            </a:r>
          </a:p>
          <a:p>
            <a:pPr lvl="0">
              <a:buNone/>
            </a:pPr>
            <a:r>
              <a:rPr lang="en-IE" sz="4000" dirty="0" err="1" smtClean="0"/>
              <a:t>m.s.</a:t>
            </a:r>
            <a:r>
              <a:rPr lang="en-IE" sz="4000" dirty="0" smtClean="0"/>
              <a:t> </a:t>
            </a:r>
            <a:r>
              <a:rPr lang="en-IE" sz="4000" dirty="0" err="1" smtClean="0">
                <a:solidFill>
                  <a:srgbClr val="00B050"/>
                </a:solidFill>
              </a:rPr>
              <a:t>soilsí</a:t>
            </a:r>
            <a:r>
              <a:rPr lang="en-IE" sz="4000" dirty="0" smtClean="0">
                <a:solidFill>
                  <a:srgbClr val="00B050"/>
                </a:solidFill>
              </a:rPr>
              <a:t> </a:t>
            </a:r>
            <a:r>
              <a:rPr lang="en-IE" sz="4000" dirty="0" err="1" smtClean="0">
                <a:solidFill>
                  <a:srgbClr val="00B050"/>
                </a:solidFill>
              </a:rPr>
              <a:t>ar</a:t>
            </a:r>
            <a:r>
              <a:rPr lang="en-IE" sz="4000" dirty="0" smtClean="0">
                <a:solidFill>
                  <a:srgbClr val="00B050"/>
                </a:solidFill>
              </a:rPr>
              <a:t> </a:t>
            </a:r>
            <a:r>
              <a:rPr lang="en-IE" sz="4000" dirty="0" err="1" smtClean="0">
                <a:solidFill>
                  <a:srgbClr val="00B050"/>
                </a:solidFill>
              </a:rPr>
              <a:t>carr</a:t>
            </a:r>
            <a:r>
              <a:rPr lang="en-IE" sz="4000" dirty="0" smtClean="0">
                <a:solidFill>
                  <a:srgbClr val="00B050"/>
                </a:solidFill>
              </a:rPr>
              <a:t> ‘headlights’.</a:t>
            </a:r>
          </a:p>
          <a:p>
            <a:endParaRPr lang="en-IE" dirty="0"/>
          </a:p>
        </p:txBody>
      </p:sp>
      <p:pic>
        <p:nvPicPr>
          <p:cNvPr id="41986" name="Picture 2"/>
          <p:cNvPicPr>
            <a:picLocks noChangeAspect="1" noChangeArrowheads="1"/>
          </p:cNvPicPr>
          <p:nvPr/>
        </p:nvPicPr>
        <p:blipFill>
          <a:blip r:embed="rId3" cstate="print"/>
          <a:srcRect/>
          <a:stretch>
            <a:fillRect/>
          </a:stretch>
        </p:blipFill>
        <p:spPr bwMode="auto">
          <a:xfrm>
            <a:off x="5577707" y="548680"/>
            <a:ext cx="3275856" cy="6048672"/>
          </a:xfrm>
          <a:prstGeom prst="rect">
            <a:avLst/>
          </a:prstGeom>
          <a:solidFill>
            <a:srgbClr val="FFFFFF"/>
          </a:solidFill>
          <a:ln w="9525">
            <a:noFill/>
            <a:miter lim="800000"/>
            <a:headEnd/>
            <a:tailEnd/>
          </a:ln>
        </p:spPr>
      </p:pic>
      <p:sp>
        <p:nvSpPr>
          <p:cNvPr id="5" name="Right Arrow 4"/>
          <p:cNvSpPr/>
          <p:nvPr/>
        </p:nvSpPr>
        <p:spPr>
          <a:xfrm rot="19467307">
            <a:off x="5019390" y="4343405"/>
            <a:ext cx="1512168" cy="6480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475" y="2275148"/>
            <a:ext cx="2880320" cy="201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936104"/>
          </a:xfrm>
          <a:solidFill>
            <a:schemeClr val="accent2">
              <a:lumMod val="60000"/>
              <a:lumOff val="40000"/>
            </a:schemeClr>
          </a:solidFill>
        </p:spPr>
        <p:txBody>
          <a:bodyPr>
            <a:normAutofit fontScale="90000"/>
          </a:bodyPr>
          <a:lstStyle/>
          <a:p>
            <a:pPr algn="l"/>
            <a:r>
              <a:rPr lang="en-IE" b="1" u="sng" dirty="0" smtClean="0"/>
              <a:t/>
            </a:r>
            <a:br>
              <a:rPr lang="en-IE" b="1" u="sng" dirty="0" smtClean="0"/>
            </a:br>
            <a:r>
              <a:rPr lang="en-IE" sz="6000" b="1" u="sng" dirty="0" err="1" smtClean="0"/>
              <a:t>Éifeachtaí</a:t>
            </a:r>
            <a:r>
              <a:rPr lang="en-IE" sz="6000" b="1" u="sng" dirty="0" smtClean="0"/>
              <a:t> </a:t>
            </a:r>
            <a:r>
              <a:rPr lang="en-IE" sz="6000" b="1" u="sng" dirty="0" err="1" smtClean="0"/>
              <a:t>Srutha</a:t>
            </a:r>
            <a:r>
              <a:rPr lang="en-IE" sz="6000" b="1" u="sng" dirty="0" smtClean="0"/>
              <a:t> </a:t>
            </a:r>
            <a:r>
              <a:rPr lang="en-IE" sz="6000" b="1" u="sng" dirty="0" err="1" smtClean="0"/>
              <a:t>Leictreach</a:t>
            </a:r>
            <a:r>
              <a:rPr lang="en-IE" sz="6000" b="1" u="sng" dirty="0" smtClean="0"/>
              <a:t> </a:t>
            </a:r>
            <a:r>
              <a:rPr lang="en-IE" dirty="0" smtClean="0"/>
              <a:t/>
            </a:r>
            <a:br>
              <a:rPr lang="en-IE" dirty="0" smtClean="0"/>
            </a:br>
            <a:r>
              <a:rPr lang="en-IE" dirty="0" smtClean="0"/>
              <a:t> </a:t>
            </a:r>
            <a:br>
              <a:rPr lang="en-IE" dirty="0" smtClean="0"/>
            </a:br>
            <a:endParaRPr lang="en-IE" dirty="0"/>
          </a:p>
        </p:txBody>
      </p:sp>
      <p:sp>
        <p:nvSpPr>
          <p:cNvPr id="3" name="Content Placeholder 2"/>
          <p:cNvSpPr>
            <a:spLocks noGrp="1"/>
          </p:cNvSpPr>
          <p:nvPr>
            <p:ph idx="1"/>
          </p:nvPr>
        </p:nvSpPr>
        <p:spPr>
          <a:xfrm>
            <a:off x="179512" y="1700808"/>
            <a:ext cx="8640960" cy="4713387"/>
          </a:xfrm>
        </p:spPr>
        <p:txBody>
          <a:bodyPr/>
          <a:lstStyle/>
          <a:p>
            <a:pPr>
              <a:buNone/>
            </a:pPr>
            <a:r>
              <a:rPr lang="en-IE" b="1" u="sng" dirty="0" smtClean="0">
                <a:solidFill>
                  <a:srgbClr val="D60093"/>
                </a:solidFill>
              </a:rPr>
              <a:t>1. </a:t>
            </a:r>
            <a:r>
              <a:rPr lang="en-IE" b="1" u="sng" dirty="0" err="1" smtClean="0">
                <a:solidFill>
                  <a:srgbClr val="D60093"/>
                </a:solidFill>
              </a:rPr>
              <a:t>Téamh</a:t>
            </a:r>
            <a:r>
              <a:rPr lang="en-IE" b="1" u="sng" dirty="0" smtClean="0">
                <a:solidFill>
                  <a:srgbClr val="D60093"/>
                </a:solidFill>
              </a:rPr>
              <a:t> (Heating) </a:t>
            </a:r>
            <a:endParaRPr lang="en-IE" dirty="0" smtClean="0">
              <a:solidFill>
                <a:srgbClr val="D60093"/>
              </a:solidFill>
            </a:endParaRPr>
          </a:p>
          <a:p>
            <a:pPr>
              <a:buNone/>
            </a:pPr>
            <a:r>
              <a:rPr lang="en-IE" dirty="0" smtClean="0"/>
              <a:t>* </a:t>
            </a:r>
            <a:r>
              <a:rPr lang="en-IE" dirty="0" err="1" smtClean="0"/>
              <a:t>m.s</a:t>
            </a:r>
            <a:r>
              <a:rPr lang="en-IE" dirty="0" smtClean="0"/>
              <a:t>. </a:t>
            </a:r>
            <a:r>
              <a:rPr lang="en-IE" dirty="0" err="1" smtClean="0"/>
              <a:t>citeal</a:t>
            </a:r>
            <a:r>
              <a:rPr lang="en-IE" dirty="0" smtClean="0"/>
              <a:t> </a:t>
            </a:r>
            <a:r>
              <a:rPr lang="en-IE" dirty="0" err="1" smtClean="0"/>
              <a:t>leictreach</a:t>
            </a:r>
            <a:r>
              <a:rPr lang="en-IE" dirty="0" smtClean="0"/>
              <a:t>, tine </a:t>
            </a:r>
            <a:r>
              <a:rPr lang="en-IE" dirty="0" err="1" smtClean="0"/>
              <a:t>leictreach</a:t>
            </a:r>
            <a:r>
              <a:rPr lang="en-IE" dirty="0" smtClean="0"/>
              <a:t>, </a:t>
            </a:r>
            <a:r>
              <a:rPr lang="en-IE" dirty="0" err="1" smtClean="0"/>
              <a:t>umar</a:t>
            </a:r>
            <a:r>
              <a:rPr lang="en-IE" dirty="0" smtClean="0"/>
              <a:t> </a:t>
            </a:r>
            <a:r>
              <a:rPr lang="en-IE" dirty="0" err="1" smtClean="0"/>
              <a:t>uisce</a:t>
            </a:r>
            <a:r>
              <a:rPr lang="en-IE" dirty="0" smtClean="0"/>
              <a:t> </a:t>
            </a:r>
            <a:r>
              <a:rPr lang="en-IE" dirty="0" err="1" smtClean="0"/>
              <a:t>te</a:t>
            </a:r>
            <a:r>
              <a:rPr lang="en-IE" dirty="0" smtClean="0"/>
              <a:t> </a:t>
            </a:r>
            <a:r>
              <a:rPr lang="en-IE" dirty="0" err="1" smtClean="0"/>
              <a:t>sa</a:t>
            </a:r>
            <a:r>
              <a:rPr lang="en-IE" dirty="0" smtClean="0"/>
              <a:t> </a:t>
            </a:r>
            <a:r>
              <a:rPr lang="en-IE" dirty="0" err="1" smtClean="0"/>
              <a:t>teach,oighinn</a:t>
            </a:r>
            <a:r>
              <a:rPr lang="en-IE" dirty="0" smtClean="0"/>
              <a:t>, </a:t>
            </a:r>
            <a:r>
              <a:rPr lang="en-IE" dirty="0" err="1" smtClean="0"/>
              <a:t>triomaitheoir</a:t>
            </a:r>
            <a:r>
              <a:rPr lang="en-IE" dirty="0" smtClean="0"/>
              <a:t> </a:t>
            </a:r>
            <a:r>
              <a:rPr lang="en-IE" dirty="0" err="1" smtClean="0"/>
              <a:t>gruaige</a:t>
            </a:r>
            <a:r>
              <a:rPr lang="en-IE" dirty="0" smtClean="0"/>
              <a:t> +</a:t>
            </a:r>
            <a:r>
              <a:rPr lang="en-IE" dirty="0" err="1" smtClean="0"/>
              <a:t>srl</a:t>
            </a:r>
            <a:r>
              <a:rPr lang="en-IE" dirty="0" smtClean="0"/>
              <a:t>.	</a:t>
            </a:r>
          </a:p>
          <a:p>
            <a:endParaRPr lang="en-IE" dirty="0"/>
          </a:p>
        </p:txBody>
      </p:sp>
      <p:pic>
        <p:nvPicPr>
          <p:cNvPr id="44034" name="Picture 2" descr="http://www.topnews.in/files/hair-dryer1.jpg"/>
          <p:cNvPicPr>
            <a:picLocks noChangeAspect="1" noChangeArrowheads="1"/>
          </p:cNvPicPr>
          <p:nvPr/>
        </p:nvPicPr>
        <p:blipFill>
          <a:blip r:embed="rId3" cstate="print"/>
          <a:srcRect/>
          <a:stretch>
            <a:fillRect/>
          </a:stretch>
        </p:blipFill>
        <p:spPr bwMode="auto">
          <a:xfrm>
            <a:off x="179512" y="3573016"/>
            <a:ext cx="3286125" cy="3024336"/>
          </a:xfrm>
          <a:prstGeom prst="rect">
            <a:avLst/>
          </a:prstGeom>
          <a:noFill/>
        </p:spPr>
      </p:pic>
      <p:pic>
        <p:nvPicPr>
          <p:cNvPr id="44036" name="Picture 4" descr="http://t3.gstatic.com/images?q=tbn:ANd9GcSA9j3vbksIre5knOCO9B2Fw4tQiLnye_-znhyXTf-4dgsM6p0&amp;t=1&amp;usg=__k6D-uisA-s5imcY5_EZTcMo3QFI="/>
          <p:cNvPicPr>
            <a:picLocks noChangeAspect="1" noChangeArrowheads="1"/>
          </p:cNvPicPr>
          <p:nvPr/>
        </p:nvPicPr>
        <p:blipFill>
          <a:blip r:embed="rId4" cstate="print"/>
          <a:srcRect/>
          <a:stretch>
            <a:fillRect/>
          </a:stretch>
        </p:blipFill>
        <p:spPr bwMode="auto">
          <a:xfrm>
            <a:off x="3635896" y="3789040"/>
            <a:ext cx="2209800" cy="2066925"/>
          </a:xfrm>
          <a:prstGeom prst="rect">
            <a:avLst/>
          </a:prstGeom>
          <a:noFill/>
        </p:spPr>
      </p:pic>
      <p:pic>
        <p:nvPicPr>
          <p:cNvPr id="44038" name="Picture 6" descr="http://gizmodo.com/assets/resources/2008/02/dual-pizza-oven.jpg"/>
          <p:cNvPicPr>
            <a:picLocks noChangeAspect="1" noChangeArrowheads="1"/>
          </p:cNvPicPr>
          <p:nvPr/>
        </p:nvPicPr>
        <p:blipFill>
          <a:blip r:embed="rId5" cstate="print"/>
          <a:srcRect/>
          <a:stretch>
            <a:fillRect/>
          </a:stretch>
        </p:blipFill>
        <p:spPr bwMode="auto">
          <a:xfrm>
            <a:off x="5724128" y="3356992"/>
            <a:ext cx="3256806" cy="279349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5721499"/>
          </a:xfrm>
        </p:spPr>
        <p:txBody>
          <a:bodyPr/>
          <a:lstStyle/>
          <a:p>
            <a:pPr>
              <a:buNone/>
            </a:pPr>
            <a:r>
              <a:rPr lang="en-IE" sz="4400" b="1" u="sng" dirty="0" smtClean="0">
                <a:solidFill>
                  <a:srgbClr val="D60093"/>
                </a:solidFill>
              </a:rPr>
              <a:t>2. </a:t>
            </a:r>
            <a:r>
              <a:rPr lang="en-IE" sz="4400" b="1" u="sng" dirty="0" err="1" smtClean="0">
                <a:solidFill>
                  <a:srgbClr val="D60093"/>
                </a:solidFill>
              </a:rPr>
              <a:t>Maighnéadach</a:t>
            </a:r>
            <a:endParaRPr lang="en-IE" sz="4400" dirty="0" smtClean="0">
              <a:solidFill>
                <a:srgbClr val="D60093"/>
              </a:solidFill>
            </a:endParaRPr>
          </a:p>
          <a:p>
            <a:r>
              <a:rPr lang="en-IE" dirty="0" err="1" smtClean="0"/>
              <a:t>m.s</a:t>
            </a:r>
            <a:r>
              <a:rPr lang="en-IE" dirty="0" smtClean="0"/>
              <a:t>. </a:t>
            </a:r>
            <a:r>
              <a:rPr lang="en-IE" dirty="0" err="1" smtClean="0"/>
              <a:t>motar</a:t>
            </a:r>
            <a:r>
              <a:rPr lang="en-IE" dirty="0" smtClean="0"/>
              <a:t> </a:t>
            </a:r>
            <a:r>
              <a:rPr lang="en-IE" dirty="0" err="1" smtClean="0"/>
              <a:t>leictreach</a:t>
            </a:r>
            <a:r>
              <a:rPr lang="en-IE" dirty="0" smtClean="0"/>
              <a:t>, </a:t>
            </a:r>
            <a:r>
              <a:rPr lang="en-IE" dirty="0" err="1" smtClean="0"/>
              <a:t>callaire</a:t>
            </a:r>
            <a:r>
              <a:rPr lang="en-IE" dirty="0" smtClean="0"/>
              <a:t> (loudspeaker), </a:t>
            </a:r>
            <a:r>
              <a:rPr lang="en-IE" dirty="0" err="1" smtClean="0"/>
              <a:t>cloig</a:t>
            </a:r>
            <a:r>
              <a:rPr lang="en-IE" dirty="0" smtClean="0"/>
              <a:t> </a:t>
            </a:r>
            <a:r>
              <a:rPr lang="en-IE" dirty="0" err="1" smtClean="0"/>
              <a:t>leictreach</a:t>
            </a:r>
            <a:r>
              <a:rPr lang="en-IE" dirty="0" smtClean="0"/>
              <a:t> (electric bell), </a:t>
            </a:r>
            <a:r>
              <a:rPr lang="en-IE" dirty="0" err="1" smtClean="0"/>
              <a:t>riomhairí</a:t>
            </a:r>
            <a:r>
              <a:rPr lang="en-IE" dirty="0" smtClean="0"/>
              <a:t>…..</a:t>
            </a:r>
          </a:p>
          <a:p>
            <a:endParaRPr lang="en-IE" dirty="0"/>
          </a:p>
        </p:txBody>
      </p:sp>
      <p:pic>
        <p:nvPicPr>
          <p:cNvPr id="48130" name="Picture 2" descr="http://t1.gstatic.com/images?q=tbn:ANd9GcSlStFDyvsXlIVaE6gww0Ct0rvnqtvIBQ8KAxFtv7OIU66gzKM&amp;t=1&amp;h=181&amp;w=205&amp;usg=___-6dwAD6Nc7usN_HkP3LszgG5tw="/>
          <p:cNvPicPr>
            <a:picLocks noChangeAspect="1" noChangeArrowheads="1"/>
          </p:cNvPicPr>
          <p:nvPr/>
        </p:nvPicPr>
        <p:blipFill>
          <a:blip r:embed="rId3" cstate="print"/>
          <a:srcRect/>
          <a:stretch>
            <a:fillRect/>
          </a:stretch>
        </p:blipFill>
        <p:spPr bwMode="auto">
          <a:xfrm>
            <a:off x="683568" y="2924944"/>
            <a:ext cx="3888432" cy="3528392"/>
          </a:xfrm>
          <a:prstGeom prst="rect">
            <a:avLst/>
          </a:prstGeom>
          <a:noFill/>
        </p:spPr>
      </p:pic>
      <p:pic>
        <p:nvPicPr>
          <p:cNvPr id="48132" name="Picture 4" descr="http://bp3.blogger.com/_PyvjcvYfRLk/SFnzZzcRD1I/AAAAAAAAAEw/K3IncgfQJwk/s400/electric-bell.png"/>
          <p:cNvPicPr>
            <a:picLocks noChangeAspect="1" noChangeArrowheads="1"/>
          </p:cNvPicPr>
          <p:nvPr/>
        </p:nvPicPr>
        <p:blipFill>
          <a:blip r:embed="rId4" cstate="print"/>
          <a:srcRect/>
          <a:stretch>
            <a:fillRect/>
          </a:stretch>
        </p:blipFill>
        <p:spPr bwMode="auto">
          <a:xfrm>
            <a:off x="4860032" y="2420888"/>
            <a:ext cx="3810000" cy="410445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686800" cy="6264696"/>
          </a:xfrm>
        </p:spPr>
        <p:txBody>
          <a:bodyPr/>
          <a:lstStyle/>
          <a:p>
            <a:pPr>
              <a:buNone/>
            </a:pPr>
            <a:r>
              <a:rPr lang="en-IE" sz="4000" b="1" u="sng" dirty="0" smtClean="0">
                <a:solidFill>
                  <a:srgbClr val="D60093"/>
                </a:solidFill>
              </a:rPr>
              <a:t>3. </a:t>
            </a:r>
            <a:r>
              <a:rPr lang="en-IE" sz="4000" b="1" u="sng" dirty="0" err="1" smtClean="0">
                <a:solidFill>
                  <a:srgbClr val="D60093"/>
                </a:solidFill>
              </a:rPr>
              <a:t>Ceimiceach</a:t>
            </a:r>
            <a:endParaRPr lang="en-IE" sz="4000" dirty="0" smtClean="0">
              <a:solidFill>
                <a:srgbClr val="D60093"/>
              </a:solidFill>
            </a:endParaRPr>
          </a:p>
          <a:p>
            <a:r>
              <a:rPr lang="en-IE" sz="3600" dirty="0" err="1" smtClean="0"/>
              <a:t>m.s</a:t>
            </a:r>
            <a:r>
              <a:rPr lang="en-IE" sz="3600" dirty="0" smtClean="0"/>
              <a:t>. </a:t>
            </a:r>
            <a:r>
              <a:rPr lang="en-IE" sz="3600" b="1" dirty="0" err="1" smtClean="0"/>
              <a:t>Leictrealú</a:t>
            </a:r>
            <a:r>
              <a:rPr lang="en-IE" sz="3600" dirty="0" smtClean="0"/>
              <a:t> </a:t>
            </a:r>
            <a:r>
              <a:rPr lang="en-IE" sz="3600" dirty="0" err="1" smtClean="0"/>
              <a:t>uisce</a:t>
            </a:r>
            <a:r>
              <a:rPr lang="en-IE" sz="3600" dirty="0" smtClean="0"/>
              <a:t>, </a:t>
            </a:r>
            <a:r>
              <a:rPr lang="en-IE" sz="3600" b="1" dirty="0" err="1" smtClean="0"/>
              <a:t>leictreaphlatáil</a:t>
            </a:r>
            <a:r>
              <a:rPr lang="en-IE" sz="3600" b="1" dirty="0" smtClean="0"/>
              <a:t> </a:t>
            </a:r>
            <a:r>
              <a:rPr lang="en-IE" sz="3600" dirty="0" smtClean="0"/>
              <a:t>(electroplating) </a:t>
            </a:r>
            <a:r>
              <a:rPr lang="en-IE" sz="3600" dirty="0" err="1" smtClean="0"/>
              <a:t>miotal</a:t>
            </a:r>
            <a:r>
              <a:rPr lang="en-IE" sz="3600" dirty="0" smtClean="0"/>
              <a:t> </a:t>
            </a:r>
            <a:r>
              <a:rPr lang="en-IE" sz="3600" dirty="0" err="1" smtClean="0"/>
              <a:t>saoire</a:t>
            </a:r>
            <a:r>
              <a:rPr lang="en-IE" sz="3600" dirty="0" smtClean="0"/>
              <a:t> a </a:t>
            </a:r>
            <a:r>
              <a:rPr lang="en-IE" sz="3600" dirty="0" err="1" smtClean="0"/>
              <a:t>cludach</a:t>
            </a:r>
            <a:r>
              <a:rPr lang="en-IE" sz="3600" dirty="0" smtClean="0"/>
              <a:t> le </a:t>
            </a:r>
            <a:r>
              <a:rPr lang="en-IE" sz="3600" dirty="0" err="1" smtClean="0"/>
              <a:t>miotail</a:t>
            </a:r>
            <a:r>
              <a:rPr lang="en-IE" sz="3600" dirty="0" smtClean="0"/>
              <a:t> </a:t>
            </a:r>
            <a:r>
              <a:rPr lang="en-IE" sz="3600" dirty="0" err="1" smtClean="0"/>
              <a:t>níos</a:t>
            </a:r>
            <a:r>
              <a:rPr lang="en-IE" sz="3600" dirty="0" smtClean="0"/>
              <a:t> </a:t>
            </a:r>
            <a:r>
              <a:rPr lang="en-IE" sz="3600" dirty="0" err="1" smtClean="0"/>
              <a:t>daora</a:t>
            </a:r>
            <a:r>
              <a:rPr lang="en-IE" sz="3600" dirty="0" smtClean="0"/>
              <a:t> m/s </a:t>
            </a:r>
            <a:r>
              <a:rPr lang="en-IE" sz="3600" dirty="0" err="1" smtClean="0"/>
              <a:t>seodra</a:t>
            </a:r>
            <a:r>
              <a:rPr lang="en-IE" sz="3600" dirty="0" smtClean="0"/>
              <a:t>....</a:t>
            </a:r>
          </a:p>
          <a:p>
            <a:endParaRPr lang="en-IE" dirty="0"/>
          </a:p>
        </p:txBody>
      </p:sp>
      <p:pic>
        <p:nvPicPr>
          <p:cNvPr id="50178" name="Picture 2" descr="http://imgs.yoox.biz/50/50118584_2.jpg"/>
          <p:cNvPicPr>
            <a:picLocks noChangeAspect="1" noChangeArrowheads="1"/>
          </p:cNvPicPr>
          <p:nvPr/>
        </p:nvPicPr>
        <p:blipFill>
          <a:blip r:embed="rId3" cstate="print"/>
          <a:srcRect/>
          <a:stretch>
            <a:fillRect/>
          </a:stretch>
        </p:blipFill>
        <p:spPr bwMode="auto">
          <a:xfrm>
            <a:off x="611560" y="3091677"/>
            <a:ext cx="3240360" cy="3143250"/>
          </a:xfrm>
          <a:prstGeom prst="rect">
            <a:avLst/>
          </a:prstGeom>
          <a:noFill/>
        </p:spPr>
      </p:pic>
      <p:pic>
        <p:nvPicPr>
          <p:cNvPr id="50180" name="Picture 4" descr="http://t1.gstatic.com/images?q=tbn:ANd9GcS6b3pZG6F2rrtKInfU-RDwPRDgvpMDcZfrZ5XC6H0DsDscFqI&amp;t=1&amp;usg=__ikBxiYDvpsRt_MSe7pbTwTJpU1E="/>
          <p:cNvPicPr>
            <a:picLocks noChangeAspect="1" noChangeArrowheads="1"/>
          </p:cNvPicPr>
          <p:nvPr/>
        </p:nvPicPr>
        <p:blipFill>
          <a:blip r:embed="rId4" cstate="print"/>
          <a:srcRect/>
          <a:stretch>
            <a:fillRect/>
          </a:stretch>
        </p:blipFill>
        <p:spPr bwMode="auto">
          <a:xfrm>
            <a:off x="4499992" y="2552758"/>
            <a:ext cx="4320480" cy="42210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08112"/>
          </a:xfrm>
        </p:spPr>
        <p:txBody>
          <a:bodyPr/>
          <a:lstStyle/>
          <a:p>
            <a:r>
              <a:rPr lang="en-IE" b="1" i="1" dirty="0">
                <a:solidFill>
                  <a:srgbClr val="FF0000"/>
                </a:solidFill>
              </a:rPr>
              <a:t>Ach cad </a:t>
            </a:r>
            <a:r>
              <a:rPr lang="en-IE" b="1" i="1" dirty="0" smtClean="0">
                <a:solidFill>
                  <a:srgbClr val="FF0000"/>
                </a:solidFill>
              </a:rPr>
              <a:t>é….(an </a:t>
            </a:r>
            <a:r>
              <a:rPr lang="en-IE" b="1" i="1" dirty="0" err="1" smtClean="0">
                <a:solidFill>
                  <a:srgbClr val="FF0000"/>
                </a:solidFill>
              </a:rPr>
              <a:t>Eolaíocht</a:t>
            </a:r>
            <a:r>
              <a:rPr lang="en-IE" b="1" i="1" dirty="0" smtClean="0">
                <a:solidFill>
                  <a:srgbClr val="FF0000"/>
                </a:solidFill>
              </a:rPr>
              <a:t>!)</a:t>
            </a:r>
            <a:endParaRPr lang="en-IE" dirty="0"/>
          </a:p>
        </p:txBody>
      </p:sp>
      <p:sp>
        <p:nvSpPr>
          <p:cNvPr id="3" name="Content Placeholder 2"/>
          <p:cNvSpPr>
            <a:spLocks noGrp="1"/>
          </p:cNvSpPr>
          <p:nvPr>
            <p:ph idx="1"/>
          </p:nvPr>
        </p:nvSpPr>
        <p:spPr>
          <a:xfrm>
            <a:off x="-54260" y="980728"/>
            <a:ext cx="9198260" cy="4104456"/>
          </a:xfrm>
          <a:solidFill>
            <a:schemeClr val="accent1">
              <a:lumMod val="40000"/>
              <a:lumOff val="60000"/>
            </a:schemeClr>
          </a:solidFill>
        </p:spPr>
        <p:txBody>
          <a:bodyPr>
            <a:normAutofit/>
          </a:bodyPr>
          <a:lstStyle/>
          <a:p>
            <a:pPr marL="342900" lvl="1" indent="-342900">
              <a:buFont typeface="Arial" pitchFamily="34" charset="0"/>
              <a:buChar char="•"/>
            </a:pPr>
            <a:r>
              <a:rPr lang="en-US" sz="3200" dirty="0" err="1" smtClean="0"/>
              <a:t>Tá</a:t>
            </a:r>
            <a:r>
              <a:rPr lang="en-US" sz="3200" dirty="0" smtClean="0"/>
              <a:t> GACH </a:t>
            </a:r>
            <a:r>
              <a:rPr lang="en-US" sz="3200" dirty="0" err="1" smtClean="0"/>
              <a:t>rud</a:t>
            </a:r>
            <a:r>
              <a:rPr lang="en-US" sz="3200" dirty="0" smtClean="0"/>
              <a:t> </a:t>
            </a:r>
            <a:r>
              <a:rPr lang="en-US" sz="3200" dirty="0" err="1" smtClean="0"/>
              <a:t>ar</a:t>
            </a:r>
            <a:r>
              <a:rPr lang="en-US" sz="3200" dirty="0" smtClean="0"/>
              <a:t> </a:t>
            </a:r>
            <a:r>
              <a:rPr lang="en-US" sz="3200" dirty="0" err="1" smtClean="0"/>
              <a:t>Domhan</a:t>
            </a:r>
            <a:r>
              <a:rPr lang="en-US" sz="3200" dirty="0" smtClean="0"/>
              <a:t> </a:t>
            </a:r>
            <a:r>
              <a:rPr lang="en-US" sz="3200" dirty="0" err="1" smtClean="0"/>
              <a:t>déanta</a:t>
            </a:r>
            <a:r>
              <a:rPr lang="en-US" sz="3200" dirty="0" smtClean="0"/>
              <a:t> de </a:t>
            </a:r>
            <a:r>
              <a:rPr lang="en-US" sz="3200" dirty="0" err="1" smtClean="0"/>
              <a:t>adaimh</a:t>
            </a:r>
            <a:r>
              <a:rPr lang="en-US" sz="3200" dirty="0" smtClean="0"/>
              <a:t>.</a:t>
            </a:r>
          </a:p>
          <a:p>
            <a:pPr marL="342900" lvl="1" indent="-342900">
              <a:buFont typeface="Arial" pitchFamily="34" charset="0"/>
              <a:buChar char="•"/>
            </a:pPr>
            <a:r>
              <a:rPr lang="en-US" sz="3200" dirty="0" smtClean="0"/>
              <a:t>Is </a:t>
            </a:r>
            <a:r>
              <a:rPr lang="en-US" sz="3200" dirty="0" err="1" smtClean="0"/>
              <a:t>féidir</a:t>
            </a:r>
            <a:r>
              <a:rPr lang="en-US" sz="3200" dirty="0" smtClean="0"/>
              <a:t> le </a:t>
            </a:r>
            <a:r>
              <a:rPr lang="en-US" sz="3200" dirty="0" err="1" smtClean="0"/>
              <a:t>leictreoin</a:t>
            </a:r>
            <a:r>
              <a:rPr lang="en-US" sz="3200" dirty="0" smtClean="0"/>
              <a:t> </a:t>
            </a:r>
            <a:r>
              <a:rPr lang="en-US" sz="3200" dirty="0" err="1" smtClean="0"/>
              <a:t>gluaiseacht</a:t>
            </a:r>
            <a:r>
              <a:rPr lang="en-US" sz="3200" dirty="0" smtClean="0"/>
              <a:t> </a:t>
            </a:r>
            <a:r>
              <a:rPr lang="en-US" sz="3200" dirty="0"/>
              <a:t>ó</a:t>
            </a:r>
            <a:r>
              <a:rPr lang="en-US" sz="3200" dirty="0" smtClean="0"/>
              <a:t> </a:t>
            </a:r>
            <a:r>
              <a:rPr lang="en-US" sz="3200" dirty="0" err="1" smtClean="0"/>
              <a:t>adamh</a:t>
            </a:r>
            <a:r>
              <a:rPr lang="en-US" sz="3200" dirty="0" smtClean="0">
                <a:sym typeface="Wingdings" panose="05000000000000000000" pitchFamily="2" charset="2"/>
              </a:rPr>
              <a:t></a:t>
            </a:r>
            <a:r>
              <a:rPr lang="en-US" sz="3200" dirty="0" smtClean="0"/>
              <a:t> </a:t>
            </a:r>
            <a:r>
              <a:rPr lang="en-US" sz="3200" dirty="0" err="1" smtClean="0"/>
              <a:t>hadamh</a:t>
            </a:r>
            <a:r>
              <a:rPr lang="en-US" sz="3200" dirty="0" smtClean="0"/>
              <a:t>.</a:t>
            </a:r>
          </a:p>
          <a:p>
            <a:pPr marL="342900" lvl="1" indent="-342900">
              <a:buFont typeface="Arial" pitchFamily="34" charset="0"/>
              <a:buChar char="•"/>
            </a:pPr>
            <a:r>
              <a:rPr lang="en-US" sz="3200" dirty="0" err="1" smtClean="0"/>
              <a:t>Nuair</a:t>
            </a:r>
            <a:r>
              <a:rPr lang="en-US" sz="3200" dirty="0" smtClean="0"/>
              <a:t> a </a:t>
            </a:r>
            <a:r>
              <a:rPr lang="en-US" sz="3200" dirty="0" err="1" smtClean="0"/>
              <a:t>bhogann</a:t>
            </a:r>
            <a:r>
              <a:rPr lang="en-US" sz="3200" dirty="0" smtClean="0"/>
              <a:t> </a:t>
            </a:r>
            <a:r>
              <a:rPr lang="en-US" sz="3200" dirty="0" err="1" smtClean="0"/>
              <a:t>leictreon</a:t>
            </a:r>
            <a:r>
              <a:rPr lang="en-US" sz="3200" dirty="0" smtClean="0"/>
              <a:t> </a:t>
            </a:r>
            <a:r>
              <a:rPr lang="en-US" sz="3200" dirty="0" err="1" smtClean="0"/>
              <a:t>bogann</a:t>
            </a:r>
            <a:r>
              <a:rPr lang="en-US" sz="3200" dirty="0" smtClean="0"/>
              <a:t> </a:t>
            </a:r>
            <a:r>
              <a:rPr lang="en-US" sz="3200" dirty="0" err="1" smtClean="0"/>
              <a:t>leictreon</a:t>
            </a:r>
            <a:r>
              <a:rPr lang="en-US" sz="3200" dirty="0" smtClean="0"/>
              <a:t> </a:t>
            </a:r>
            <a:r>
              <a:rPr lang="en-US" sz="3200" dirty="0" err="1" smtClean="0"/>
              <a:t>eile</a:t>
            </a:r>
            <a:r>
              <a:rPr lang="en-US" sz="3200" dirty="0" smtClean="0"/>
              <a:t> as an </a:t>
            </a:r>
            <a:r>
              <a:rPr lang="en-US" sz="3200" dirty="0" err="1" smtClean="0"/>
              <a:t>slí</a:t>
            </a:r>
            <a:endParaRPr lang="en-US" sz="3200" dirty="0" smtClean="0"/>
          </a:p>
          <a:p>
            <a:pPr marL="342900" lvl="1" indent="-342900">
              <a:buFont typeface="Arial" pitchFamily="34" charset="0"/>
              <a:buChar char="•"/>
            </a:pPr>
            <a:r>
              <a:rPr lang="en-US" sz="3200" dirty="0" err="1" smtClean="0"/>
              <a:t>Nuair</a:t>
            </a:r>
            <a:r>
              <a:rPr lang="en-US" sz="3200" dirty="0" smtClean="0"/>
              <a:t> a </a:t>
            </a:r>
            <a:r>
              <a:rPr lang="en-US" sz="3200" dirty="0" err="1" smtClean="0"/>
              <a:t>gluaiseann</a:t>
            </a:r>
            <a:r>
              <a:rPr lang="en-US" sz="3200" dirty="0" smtClean="0"/>
              <a:t> </a:t>
            </a:r>
            <a:r>
              <a:rPr lang="en-US" sz="3200" dirty="0" err="1" smtClean="0"/>
              <a:t>siad</a:t>
            </a:r>
            <a:r>
              <a:rPr lang="en-US" sz="3200" dirty="0" smtClean="0"/>
              <a:t> </a:t>
            </a:r>
            <a:r>
              <a:rPr lang="en-US" sz="3200" dirty="0" err="1" smtClean="0"/>
              <a:t>glaoitear</a:t>
            </a:r>
            <a:r>
              <a:rPr lang="en-US" sz="3200" dirty="0" smtClean="0"/>
              <a:t> </a:t>
            </a:r>
            <a:r>
              <a:rPr lang="en-US" sz="3200" b="1" dirty="0" smtClean="0"/>
              <a:t>LEICTREACHAS</a:t>
            </a:r>
            <a:r>
              <a:rPr lang="en-US" sz="3200" dirty="0" smtClean="0"/>
              <a:t> </a:t>
            </a:r>
            <a:r>
              <a:rPr lang="en-US" sz="3200" dirty="0" err="1" smtClean="0"/>
              <a:t>ar</a:t>
            </a:r>
            <a:r>
              <a:rPr lang="en-US" sz="3200"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81128"/>
            <a:ext cx="864096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8250"/>
                                  </p:stCondLst>
                                  <p:childTnLst>
                                    <p:animEffect transition="out" filter="fade">
                                      <p:cBhvr>
                                        <p:cTn id="6" dur="7500" tmFilter="0, 0; .2, .5; .8, .5; 1, 0"/>
                                        <p:tgtEl>
                                          <p:spTgt spid="3">
                                            <p:bg/>
                                          </p:spTgt>
                                        </p:tgtEl>
                                      </p:cBhvr>
                                    </p:animEffect>
                                    <p:animScale>
                                      <p:cBhvr>
                                        <p:cTn id="7" dur="3750" autoRev="1" fill="hold"/>
                                        <p:tgtEl>
                                          <p:spTgt spid="3">
                                            <p:bg/>
                                          </p:spTgt>
                                        </p:tgtEl>
                                      </p:cBhvr>
                                      <p:by x="105000" y="105000"/>
                                    </p:animScale>
                                  </p:childTnLst>
                                </p:cTn>
                              </p:par>
                              <p:par>
                                <p:cTn id="8" presetID="26" presetClass="emph" presetSubtype="0" fill="hold" grpId="0" nodeType="withEffect">
                                  <p:stCondLst>
                                    <p:cond delay="8250"/>
                                  </p:stCondLst>
                                  <p:childTnLst>
                                    <p:animEffect transition="out" filter="fade">
                                      <p:cBhvr>
                                        <p:cTn id="9" dur="7500" tmFilter="0, 0; .2, .5; .8, .5; 1, 0"/>
                                        <p:tgtEl>
                                          <p:spTgt spid="3">
                                            <p:txEl>
                                              <p:pRg st="0" end="0"/>
                                            </p:txEl>
                                          </p:spTgt>
                                        </p:tgtEl>
                                      </p:cBhvr>
                                    </p:animEffect>
                                    <p:animScale>
                                      <p:cBhvr>
                                        <p:cTn id="10" dur="3750" autoRev="1" fill="hold"/>
                                        <p:tgtEl>
                                          <p:spTgt spid="3">
                                            <p:txEl>
                                              <p:pRg st="0" end="0"/>
                                            </p:txEl>
                                          </p:spTgt>
                                        </p:tgtEl>
                                      </p:cBhvr>
                                      <p:by x="105000" y="105000"/>
                                    </p:animScale>
                                  </p:childTnLst>
                                </p:cTn>
                              </p:par>
                              <p:par>
                                <p:cTn id="11" presetID="26" presetClass="emph" presetSubtype="0" fill="hold" grpId="0" nodeType="withEffect">
                                  <p:stCondLst>
                                    <p:cond delay="8250"/>
                                  </p:stCondLst>
                                  <p:childTnLst>
                                    <p:animEffect transition="out" filter="fade">
                                      <p:cBhvr>
                                        <p:cTn id="12" dur="7500" tmFilter="0, 0; .2, .5; .8, .5; 1, 0"/>
                                        <p:tgtEl>
                                          <p:spTgt spid="3">
                                            <p:txEl>
                                              <p:pRg st="1" end="1"/>
                                            </p:txEl>
                                          </p:spTgt>
                                        </p:tgtEl>
                                      </p:cBhvr>
                                    </p:animEffect>
                                    <p:animScale>
                                      <p:cBhvr>
                                        <p:cTn id="13" dur="3750" autoRev="1" fill="hold"/>
                                        <p:tgtEl>
                                          <p:spTgt spid="3">
                                            <p:txEl>
                                              <p:pRg st="1" end="1"/>
                                            </p:txEl>
                                          </p:spTgt>
                                        </p:tgtEl>
                                      </p:cBhvr>
                                      <p:by x="105000" y="105000"/>
                                    </p:animScale>
                                  </p:childTnLst>
                                </p:cTn>
                              </p:par>
                              <p:par>
                                <p:cTn id="14" presetID="26" presetClass="emph" presetSubtype="0" fill="hold" grpId="0" nodeType="withEffect">
                                  <p:stCondLst>
                                    <p:cond delay="8250"/>
                                  </p:stCondLst>
                                  <p:childTnLst>
                                    <p:animEffect transition="out" filter="fade">
                                      <p:cBhvr>
                                        <p:cTn id="15" dur="7500" tmFilter="0, 0; .2, .5; .8, .5; 1, 0"/>
                                        <p:tgtEl>
                                          <p:spTgt spid="3">
                                            <p:txEl>
                                              <p:pRg st="2" end="2"/>
                                            </p:txEl>
                                          </p:spTgt>
                                        </p:tgtEl>
                                      </p:cBhvr>
                                    </p:animEffect>
                                    <p:animScale>
                                      <p:cBhvr>
                                        <p:cTn id="16" dur="3750" autoRev="1" fill="hold"/>
                                        <p:tgtEl>
                                          <p:spTgt spid="3">
                                            <p:txEl>
                                              <p:pRg st="2" end="2"/>
                                            </p:txEl>
                                          </p:spTgt>
                                        </p:tgtEl>
                                      </p:cBhvr>
                                      <p:by x="105000" y="105000"/>
                                    </p:animScale>
                                  </p:childTnLst>
                                </p:cTn>
                              </p:par>
                              <p:par>
                                <p:cTn id="17" presetID="26" presetClass="emph" presetSubtype="0" fill="hold" grpId="0" nodeType="withEffect">
                                  <p:stCondLst>
                                    <p:cond delay="8250"/>
                                  </p:stCondLst>
                                  <p:childTnLst>
                                    <p:animEffect transition="out" filter="fade">
                                      <p:cBhvr>
                                        <p:cTn id="18" dur="7500" tmFilter="0, 0; .2, .5; .8, .5; 1, 0"/>
                                        <p:tgtEl>
                                          <p:spTgt spid="3">
                                            <p:txEl>
                                              <p:pRg st="3" end="3"/>
                                            </p:txEl>
                                          </p:spTgt>
                                        </p:tgtEl>
                                      </p:cBhvr>
                                    </p:animEffect>
                                    <p:animScale>
                                      <p:cBhvr>
                                        <p:cTn id="19" dur="37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a:solidFill>
            <a:schemeClr val="accent1">
              <a:lumMod val="40000"/>
              <a:lumOff val="60000"/>
            </a:schemeClr>
          </a:solidFill>
        </p:spPr>
        <p:txBody>
          <a:bodyPr>
            <a:normAutofit fontScale="90000"/>
          </a:bodyPr>
          <a:lstStyle/>
          <a:p>
            <a:pPr algn="l"/>
            <a:r>
              <a:rPr lang="en-IE" b="1" u="sng" dirty="0" smtClean="0"/>
              <a:t/>
            </a:r>
            <a:br>
              <a:rPr lang="en-IE" b="1" u="sng" dirty="0" smtClean="0"/>
            </a:br>
            <a:r>
              <a:rPr lang="en-IE" b="1" u="sng" dirty="0" smtClean="0"/>
              <a:t/>
            </a:r>
            <a:br>
              <a:rPr lang="en-IE" b="1" u="sng" dirty="0" smtClean="0"/>
            </a:br>
            <a:r>
              <a:rPr lang="en-IE" b="1" u="sng" dirty="0" err="1" smtClean="0">
                <a:solidFill>
                  <a:srgbClr val="FFFF00"/>
                </a:solidFill>
              </a:rPr>
              <a:t>Sruth</a:t>
            </a:r>
            <a:r>
              <a:rPr lang="en-IE" b="1" u="sng" dirty="0" smtClean="0">
                <a:solidFill>
                  <a:srgbClr val="FFFF00"/>
                </a:solidFill>
              </a:rPr>
              <a:t> </a:t>
            </a:r>
            <a:r>
              <a:rPr lang="en-IE" b="1" u="sng" dirty="0" err="1" smtClean="0">
                <a:solidFill>
                  <a:srgbClr val="FFFF00"/>
                </a:solidFill>
              </a:rPr>
              <a:t>Díreach</a:t>
            </a:r>
            <a:r>
              <a:rPr lang="en-IE" b="1" u="sng" dirty="0" smtClean="0">
                <a:solidFill>
                  <a:srgbClr val="FFFF00"/>
                </a:solidFill>
              </a:rPr>
              <a:t> (SD) vs. </a:t>
            </a:r>
            <a:r>
              <a:rPr lang="en-IE" b="1" dirty="0" smtClean="0">
                <a:solidFill>
                  <a:srgbClr val="FFFF00"/>
                </a:solidFill>
              </a:rPr>
              <a:t>	</a:t>
            </a:r>
            <a:r>
              <a:rPr lang="en-IE" b="1" u="sng" dirty="0" smtClean="0">
                <a:solidFill>
                  <a:srgbClr val="FFFF00"/>
                </a:solidFill>
              </a:rPr>
              <a:t/>
            </a:r>
            <a:br>
              <a:rPr lang="en-IE" b="1" u="sng" dirty="0" smtClean="0">
                <a:solidFill>
                  <a:srgbClr val="FFFF00"/>
                </a:solidFill>
              </a:rPr>
            </a:br>
            <a:r>
              <a:rPr lang="en-IE" b="1" dirty="0" smtClean="0">
                <a:solidFill>
                  <a:srgbClr val="FFFF00"/>
                </a:solidFill>
              </a:rPr>
              <a:t>                                    </a:t>
            </a:r>
            <a:r>
              <a:rPr lang="en-IE" b="1" u="sng" dirty="0" err="1" smtClean="0">
                <a:solidFill>
                  <a:srgbClr val="FFFF00"/>
                </a:solidFill>
              </a:rPr>
              <a:t>Sruth</a:t>
            </a:r>
            <a:r>
              <a:rPr lang="en-IE" b="1" u="sng" dirty="0" smtClean="0">
                <a:solidFill>
                  <a:srgbClr val="FFFF00"/>
                </a:solidFill>
              </a:rPr>
              <a:t> </a:t>
            </a:r>
            <a:r>
              <a:rPr lang="en-IE" b="1" u="sng" dirty="0" err="1" smtClean="0">
                <a:solidFill>
                  <a:srgbClr val="FFFF00"/>
                </a:solidFill>
              </a:rPr>
              <a:t>Ailtéarnach</a:t>
            </a:r>
            <a:r>
              <a:rPr lang="en-IE" b="1" u="sng" dirty="0" smtClean="0">
                <a:solidFill>
                  <a:srgbClr val="FFFF00"/>
                </a:solidFill>
              </a:rPr>
              <a:t> (SA)</a:t>
            </a:r>
            <a:r>
              <a:rPr lang="en-IE" dirty="0" smtClean="0">
                <a:solidFill>
                  <a:srgbClr val="FFFF00"/>
                </a:solidFill>
              </a:rPr>
              <a:t/>
            </a:r>
            <a:br>
              <a:rPr lang="en-IE" dirty="0" smtClean="0">
                <a:solidFill>
                  <a:srgbClr val="FFFF00"/>
                </a:solidFill>
              </a:rPr>
            </a:br>
            <a:r>
              <a:rPr lang="en-IE" dirty="0" smtClean="0"/>
              <a:t/>
            </a:r>
            <a:br>
              <a:rPr lang="en-IE" dirty="0" smtClean="0"/>
            </a:br>
            <a:endParaRPr lang="en-IE" dirty="0"/>
          </a:p>
        </p:txBody>
      </p:sp>
      <p:sp>
        <p:nvSpPr>
          <p:cNvPr id="3" name="Content Placeholder 2"/>
          <p:cNvSpPr>
            <a:spLocks noGrp="1"/>
          </p:cNvSpPr>
          <p:nvPr>
            <p:ph idx="1"/>
          </p:nvPr>
        </p:nvSpPr>
        <p:spPr>
          <a:xfrm>
            <a:off x="0" y="1600200"/>
            <a:ext cx="8686800" cy="5357192"/>
          </a:xfrm>
        </p:spPr>
        <p:txBody>
          <a:bodyPr>
            <a:normAutofit/>
          </a:bodyPr>
          <a:lstStyle/>
          <a:p>
            <a:pPr>
              <a:buNone/>
            </a:pPr>
            <a:r>
              <a:rPr lang="en-IE" b="1" u="sng" dirty="0" err="1" smtClean="0"/>
              <a:t>Sruth</a:t>
            </a:r>
            <a:r>
              <a:rPr lang="en-IE" b="1" u="sng" dirty="0" smtClean="0"/>
              <a:t> </a:t>
            </a:r>
            <a:r>
              <a:rPr lang="en-IE" b="1" u="sng" dirty="0" err="1" smtClean="0"/>
              <a:t>Díreach</a:t>
            </a:r>
            <a:r>
              <a:rPr lang="en-IE" b="1" u="sng" dirty="0" smtClean="0"/>
              <a:t> (SD): </a:t>
            </a:r>
          </a:p>
          <a:p>
            <a:pPr>
              <a:buNone/>
            </a:pPr>
            <a:r>
              <a:rPr lang="en-IE" dirty="0" err="1" smtClean="0"/>
              <a:t>Sruth</a:t>
            </a:r>
            <a:r>
              <a:rPr lang="en-IE" dirty="0" smtClean="0"/>
              <a:t> a </a:t>
            </a:r>
            <a:r>
              <a:rPr lang="en-IE" dirty="0" err="1" smtClean="0"/>
              <a:t>shreabhann</a:t>
            </a:r>
            <a:r>
              <a:rPr lang="en-IE" dirty="0" smtClean="0"/>
              <a:t> </a:t>
            </a:r>
            <a:r>
              <a:rPr lang="en-IE" dirty="0" err="1" smtClean="0"/>
              <a:t>i</a:t>
            </a:r>
            <a:r>
              <a:rPr lang="en-IE" dirty="0" smtClean="0"/>
              <a:t> </a:t>
            </a:r>
            <a:r>
              <a:rPr lang="en-IE" dirty="0" err="1" smtClean="0"/>
              <a:t>dtreo</a:t>
            </a:r>
            <a:r>
              <a:rPr lang="en-IE" dirty="0" smtClean="0"/>
              <a:t> </a:t>
            </a:r>
            <a:r>
              <a:rPr lang="en-IE" dirty="0" err="1" smtClean="0"/>
              <a:t>amháin</a:t>
            </a:r>
            <a:endParaRPr lang="en-IE" dirty="0" smtClean="0"/>
          </a:p>
          <a:p>
            <a:pPr>
              <a:buNone/>
            </a:pPr>
            <a:r>
              <a:rPr lang="en-IE" b="1" dirty="0" err="1" smtClean="0">
                <a:solidFill>
                  <a:srgbClr val="FF0000"/>
                </a:solidFill>
              </a:rPr>
              <a:t>Ar</a:t>
            </a:r>
            <a:r>
              <a:rPr lang="en-IE" b="1" dirty="0" smtClean="0">
                <a:solidFill>
                  <a:srgbClr val="FF0000"/>
                </a:solidFill>
              </a:rPr>
              <a:t> </a:t>
            </a:r>
            <a:r>
              <a:rPr lang="en-IE" b="1" dirty="0" err="1" smtClean="0">
                <a:solidFill>
                  <a:srgbClr val="FF0000"/>
                </a:solidFill>
              </a:rPr>
              <a:t>fáil</a:t>
            </a:r>
            <a:r>
              <a:rPr lang="en-IE" b="1" dirty="0" smtClean="0">
                <a:solidFill>
                  <a:srgbClr val="FF0000"/>
                </a:solidFill>
              </a:rPr>
              <a:t> ó </a:t>
            </a:r>
            <a:r>
              <a:rPr lang="en-IE" b="1" dirty="0" err="1" smtClean="0">
                <a:solidFill>
                  <a:srgbClr val="FF0000"/>
                </a:solidFill>
              </a:rPr>
              <a:t>bhataire</a:t>
            </a:r>
            <a:r>
              <a:rPr lang="en-IE" b="1" dirty="0" smtClean="0">
                <a:solidFill>
                  <a:srgbClr val="FF0000"/>
                </a:solidFill>
              </a:rPr>
              <a:t>.</a:t>
            </a:r>
          </a:p>
          <a:p>
            <a:pPr>
              <a:buNone/>
            </a:pPr>
            <a:endParaRPr lang="en-IE" dirty="0" smtClean="0"/>
          </a:p>
          <a:p>
            <a:pPr>
              <a:buNone/>
            </a:pPr>
            <a:r>
              <a:rPr lang="en-IE" b="1" u="sng" dirty="0" err="1" smtClean="0"/>
              <a:t>Sruth</a:t>
            </a:r>
            <a:r>
              <a:rPr lang="en-IE" b="1" u="sng" dirty="0" smtClean="0"/>
              <a:t> </a:t>
            </a:r>
            <a:r>
              <a:rPr lang="en-IE" b="1" u="sng" dirty="0" err="1" smtClean="0"/>
              <a:t>Ailtéarnach</a:t>
            </a:r>
            <a:r>
              <a:rPr lang="en-IE" b="1" u="sng" dirty="0" smtClean="0"/>
              <a:t> (SA):</a:t>
            </a:r>
          </a:p>
          <a:p>
            <a:pPr>
              <a:buNone/>
            </a:pPr>
            <a:r>
              <a:rPr lang="en-IE" dirty="0" err="1" smtClean="0"/>
              <a:t>Sruth</a:t>
            </a:r>
            <a:r>
              <a:rPr lang="en-IE" dirty="0" smtClean="0"/>
              <a:t> a </a:t>
            </a:r>
            <a:r>
              <a:rPr lang="en-IE" dirty="0" err="1" smtClean="0"/>
              <a:t>athraíonn</a:t>
            </a:r>
            <a:r>
              <a:rPr lang="en-IE" dirty="0" smtClean="0"/>
              <a:t> </a:t>
            </a:r>
            <a:r>
              <a:rPr lang="en-IE" dirty="0" err="1" smtClean="0"/>
              <a:t>treo</a:t>
            </a:r>
            <a:r>
              <a:rPr lang="en-IE" dirty="0" smtClean="0"/>
              <a:t> </a:t>
            </a:r>
            <a:r>
              <a:rPr lang="en-IE" dirty="0" err="1" smtClean="0"/>
              <a:t>gach</a:t>
            </a:r>
            <a:r>
              <a:rPr lang="en-IE" dirty="0" smtClean="0"/>
              <a:t> </a:t>
            </a:r>
            <a:r>
              <a:rPr lang="en-IE" b="1" dirty="0" smtClean="0">
                <a:solidFill>
                  <a:srgbClr val="00B050"/>
                </a:solidFill>
              </a:rPr>
              <a:t>1/50s</a:t>
            </a:r>
          </a:p>
          <a:p>
            <a:pPr>
              <a:buNone/>
            </a:pPr>
            <a:r>
              <a:rPr lang="en-IE" b="1" dirty="0" err="1" smtClean="0">
                <a:solidFill>
                  <a:srgbClr val="FF0000"/>
                </a:solidFill>
              </a:rPr>
              <a:t>Sruth</a:t>
            </a:r>
            <a:r>
              <a:rPr lang="en-IE" b="1" dirty="0" smtClean="0">
                <a:solidFill>
                  <a:srgbClr val="FF0000"/>
                </a:solidFill>
              </a:rPr>
              <a:t> a </a:t>
            </a:r>
            <a:r>
              <a:rPr lang="en-IE" b="1" dirty="0" err="1" smtClean="0">
                <a:solidFill>
                  <a:srgbClr val="FF0000"/>
                </a:solidFill>
              </a:rPr>
              <a:t>thagann</a:t>
            </a:r>
            <a:r>
              <a:rPr lang="en-IE" b="1" dirty="0" smtClean="0">
                <a:solidFill>
                  <a:srgbClr val="FF0000"/>
                </a:solidFill>
              </a:rPr>
              <a:t> ó ESB/</a:t>
            </a:r>
          </a:p>
          <a:p>
            <a:pPr>
              <a:buNone/>
            </a:pPr>
            <a:r>
              <a:rPr lang="en-IE" b="1" dirty="0" smtClean="0">
                <a:solidFill>
                  <a:srgbClr val="FF0000"/>
                </a:solidFill>
              </a:rPr>
              <a:t>electric </a:t>
            </a:r>
            <a:r>
              <a:rPr lang="en-IE" b="1" dirty="0" err="1" smtClean="0">
                <a:solidFill>
                  <a:srgbClr val="FF0000"/>
                </a:solidFill>
              </a:rPr>
              <a:t>ireland</a:t>
            </a:r>
            <a:endParaRPr lang="en-IE" b="1" dirty="0" smtClean="0">
              <a:solidFill>
                <a:srgbClr val="FF0000"/>
              </a:solidFill>
            </a:endParaRPr>
          </a:p>
          <a:p>
            <a:pPr>
              <a:buNone/>
            </a:pPr>
            <a:r>
              <a:rPr lang="en-IE" b="1" dirty="0" smtClean="0">
                <a:solidFill>
                  <a:srgbClr val="FF0000"/>
                </a:solidFill>
              </a:rPr>
              <a:t> </a:t>
            </a:r>
          </a:p>
          <a:p>
            <a:pPr>
              <a:buNone/>
            </a:pPr>
            <a:endParaRPr lang="en-IE" dirty="0"/>
          </a:p>
        </p:txBody>
      </p:sp>
      <p:pic>
        <p:nvPicPr>
          <p:cNvPr id="52226" name="Picture 2" descr="http://t2.gstatic.com/images?q=tbn:ANd9GcTb2AViiS7J5wNh_DhWlCnFQbl6V-B0bELkxwlKQBd_wh7QDso&amp;t=1&amp;usg=__dwGEN57VHCkqxSUGvhiJtwOyio8="/>
          <p:cNvPicPr>
            <a:picLocks noChangeAspect="1" noChangeArrowheads="1"/>
          </p:cNvPicPr>
          <p:nvPr/>
        </p:nvPicPr>
        <p:blipFill>
          <a:blip r:embed="rId3" cstate="print"/>
          <a:srcRect/>
          <a:stretch>
            <a:fillRect/>
          </a:stretch>
        </p:blipFill>
        <p:spPr bwMode="auto">
          <a:xfrm>
            <a:off x="5940152" y="1700808"/>
            <a:ext cx="3203848" cy="42484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250704" cy="908720"/>
          </a:xfrm>
        </p:spPr>
        <p:txBody>
          <a:bodyPr>
            <a:normAutofit/>
          </a:bodyPr>
          <a:lstStyle/>
          <a:p>
            <a:r>
              <a:rPr lang="en-IE" b="1" dirty="0" err="1" smtClean="0">
                <a:solidFill>
                  <a:srgbClr val="00B050"/>
                </a:solidFill>
              </a:rPr>
              <a:t>Achoimre</a:t>
            </a:r>
            <a:r>
              <a:rPr lang="en-IE" b="1" dirty="0" smtClean="0">
                <a:solidFill>
                  <a:srgbClr val="00B050"/>
                </a:solidFill>
              </a:rPr>
              <a:t>....</a:t>
            </a:r>
            <a:endParaRPr lang="en-IE" b="1" dirty="0">
              <a:solidFill>
                <a:srgbClr val="00B050"/>
              </a:solidFill>
            </a:endParaRPr>
          </a:p>
        </p:txBody>
      </p:sp>
      <p:sp>
        <p:nvSpPr>
          <p:cNvPr id="3" name="Content Placeholder 2"/>
          <p:cNvSpPr>
            <a:spLocks noGrp="1"/>
          </p:cNvSpPr>
          <p:nvPr>
            <p:ph idx="1"/>
          </p:nvPr>
        </p:nvSpPr>
        <p:spPr>
          <a:xfrm>
            <a:off x="-775" y="908720"/>
            <a:ext cx="8507288" cy="5949280"/>
          </a:xfrm>
        </p:spPr>
        <p:txBody>
          <a:bodyPr>
            <a:normAutofit lnSpcReduction="10000"/>
          </a:bodyPr>
          <a:lstStyle/>
          <a:p>
            <a:pPr lvl="0"/>
            <a:r>
              <a:rPr lang="en-IE" dirty="0" err="1" smtClean="0"/>
              <a:t>Caithfidh</a:t>
            </a:r>
            <a:r>
              <a:rPr lang="en-IE" dirty="0" smtClean="0"/>
              <a:t> </a:t>
            </a:r>
            <a:r>
              <a:rPr lang="en-IE" dirty="0" err="1" smtClean="0"/>
              <a:t>ciorcad</a:t>
            </a:r>
            <a:r>
              <a:rPr lang="en-IE" dirty="0" smtClean="0"/>
              <a:t> </a:t>
            </a:r>
            <a:r>
              <a:rPr lang="en-IE" dirty="0" err="1" smtClean="0"/>
              <a:t>bheidh</a:t>
            </a:r>
            <a:r>
              <a:rPr lang="en-IE" dirty="0" smtClean="0"/>
              <a:t> </a:t>
            </a:r>
            <a:r>
              <a:rPr lang="en-IE" dirty="0" err="1" smtClean="0"/>
              <a:t>iomlán</a:t>
            </a:r>
            <a:r>
              <a:rPr lang="en-IE" dirty="0" smtClean="0"/>
              <a:t>.</a:t>
            </a:r>
          </a:p>
          <a:p>
            <a:pPr lvl="0"/>
            <a:r>
              <a:rPr lang="en-IE" dirty="0" err="1" smtClean="0"/>
              <a:t>Má</a:t>
            </a:r>
            <a:r>
              <a:rPr lang="en-IE" dirty="0" smtClean="0"/>
              <a:t> </a:t>
            </a:r>
            <a:r>
              <a:rPr lang="en-IE" dirty="0" err="1" smtClean="0"/>
              <a:t>bhfuil</a:t>
            </a:r>
            <a:r>
              <a:rPr lang="en-IE" dirty="0" smtClean="0"/>
              <a:t> </a:t>
            </a:r>
            <a:r>
              <a:rPr lang="en-IE" dirty="0" err="1" smtClean="0"/>
              <a:t>bearna</a:t>
            </a:r>
            <a:r>
              <a:rPr lang="en-IE" dirty="0" smtClean="0"/>
              <a:t> </a:t>
            </a:r>
            <a:r>
              <a:rPr lang="en-IE" dirty="0" err="1" smtClean="0"/>
              <a:t>ann</a:t>
            </a:r>
            <a:r>
              <a:rPr lang="en-IE" dirty="0" smtClean="0"/>
              <a:t> </a:t>
            </a:r>
            <a:r>
              <a:rPr lang="en-IE" dirty="0" err="1" smtClean="0"/>
              <a:t>ní</a:t>
            </a:r>
            <a:r>
              <a:rPr lang="en-IE" dirty="0" smtClean="0"/>
              <a:t> </a:t>
            </a:r>
            <a:r>
              <a:rPr lang="en-IE" dirty="0" err="1" smtClean="0"/>
              <a:t>obraíonn</a:t>
            </a:r>
            <a:r>
              <a:rPr lang="en-IE" dirty="0" smtClean="0"/>
              <a:t> </a:t>
            </a:r>
            <a:r>
              <a:rPr lang="en-IE" dirty="0" err="1" smtClean="0"/>
              <a:t>sé</a:t>
            </a:r>
            <a:endParaRPr lang="en-IE" dirty="0" smtClean="0"/>
          </a:p>
          <a:p>
            <a:pPr lvl="0"/>
            <a:r>
              <a:rPr lang="en-IE" dirty="0" err="1" smtClean="0"/>
              <a:t>Tagann</a:t>
            </a:r>
            <a:r>
              <a:rPr lang="en-IE" dirty="0" smtClean="0"/>
              <a:t> an </a:t>
            </a:r>
            <a:r>
              <a:rPr lang="en-IE" dirty="0" err="1" smtClean="0"/>
              <a:t>fuinneamh</a:t>
            </a:r>
            <a:r>
              <a:rPr lang="en-IE" dirty="0" smtClean="0"/>
              <a:t>/</a:t>
            </a:r>
            <a:r>
              <a:rPr lang="en-IE" dirty="0" err="1" smtClean="0"/>
              <a:t>voltas</a:t>
            </a:r>
            <a:r>
              <a:rPr lang="en-IE" dirty="0" smtClean="0"/>
              <a:t> </a:t>
            </a:r>
            <a:r>
              <a:rPr lang="en-IE" dirty="0" err="1" smtClean="0"/>
              <a:t>ón</a:t>
            </a:r>
            <a:r>
              <a:rPr lang="en-IE" dirty="0" smtClean="0"/>
              <a:t> </a:t>
            </a:r>
          </a:p>
          <a:p>
            <a:pPr marL="0" lvl="0" indent="0">
              <a:buNone/>
            </a:pPr>
            <a:r>
              <a:rPr lang="en-IE" dirty="0" err="1" smtClean="0"/>
              <a:t>bataire</a:t>
            </a:r>
            <a:r>
              <a:rPr lang="en-IE" dirty="0" smtClean="0"/>
              <a:t>/</a:t>
            </a:r>
            <a:r>
              <a:rPr lang="en-IE" dirty="0" err="1" smtClean="0"/>
              <a:t>soláthar</a:t>
            </a:r>
            <a:r>
              <a:rPr lang="en-IE" dirty="0" smtClean="0"/>
              <a:t> </a:t>
            </a:r>
            <a:r>
              <a:rPr lang="en-IE" dirty="0" err="1" smtClean="0"/>
              <a:t>cumhacta</a:t>
            </a:r>
            <a:r>
              <a:rPr lang="en-IE" dirty="0" smtClean="0"/>
              <a:t>.</a:t>
            </a:r>
          </a:p>
          <a:p>
            <a:pPr lvl="0"/>
            <a:r>
              <a:rPr lang="en-IE" dirty="0" err="1" smtClean="0"/>
              <a:t>Tá</a:t>
            </a:r>
            <a:r>
              <a:rPr lang="en-IE" dirty="0" smtClean="0"/>
              <a:t> </a:t>
            </a:r>
            <a:r>
              <a:rPr lang="en-IE" dirty="0" err="1" smtClean="0"/>
              <a:t>na</a:t>
            </a:r>
            <a:r>
              <a:rPr lang="en-IE" dirty="0" smtClean="0"/>
              <a:t> </a:t>
            </a:r>
            <a:r>
              <a:rPr lang="en-IE" dirty="0" err="1" smtClean="0"/>
              <a:t>adaimh</a:t>
            </a:r>
            <a:r>
              <a:rPr lang="en-IE" dirty="0" smtClean="0"/>
              <a:t> </a:t>
            </a:r>
            <a:r>
              <a:rPr lang="en-IE" dirty="0" err="1" smtClean="0"/>
              <a:t>sna</a:t>
            </a:r>
            <a:r>
              <a:rPr lang="en-IE" dirty="0" smtClean="0"/>
              <a:t> </a:t>
            </a:r>
            <a:r>
              <a:rPr lang="en-IE" dirty="0" err="1" smtClean="0"/>
              <a:t>sreanganna</a:t>
            </a:r>
            <a:r>
              <a:rPr lang="en-IE" dirty="0" smtClean="0"/>
              <a:t> </a:t>
            </a:r>
            <a:r>
              <a:rPr lang="en-IE" dirty="0" err="1" smtClean="0"/>
              <a:t>miotal</a:t>
            </a:r>
            <a:r>
              <a:rPr lang="en-IE" dirty="0" smtClean="0"/>
              <a:t> </a:t>
            </a:r>
            <a:r>
              <a:rPr lang="en-IE" dirty="0" err="1" smtClean="0"/>
              <a:t>ina</a:t>
            </a:r>
            <a:r>
              <a:rPr lang="en-IE" dirty="0" smtClean="0"/>
              <a:t> </a:t>
            </a:r>
            <a:r>
              <a:rPr lang="en-IE" dirty="0" err="1" smtClean="0"/>
              <a:t>úsaid</a:t>
            </a:r>
            <a:r>
              <a:rPr lang="en-IE" dirty="0" smtClean="0"/>
              <a:t> </a:t>
            </a:r>
            <a:r>
              <a:rPr lang="en-IE" dirty="0" err="1" smtClean="0"/>
              <a:t>arís</a:t>
            </a:r>
            <a:r>
              <a:rPr lang="en-IE" dirty="0" smtClean="0"/>
              <a:t> &amp; </a:t>
            </a:r>
            <a:r>
              <a:rPr lang="en-IE" dirty="0" err="1" smtClean="0"/>
              <a:t>arís</a:t>
            </a:r>
            <a:r>
              <a:rPr lang="en-IE" dirty="0" smtClean="0"/>
              <a:t> </a:t>
            </a:r>
            <a:r>
              <a:rPr lang="en-IE" dirty="0" err="1" smtClean="0"/>
              <a:t>eile</a:t>
            </a:r>
            <a:r>
              <a:rPr lang="en-IE" dirty="0" smtClean="0"/>
              <a:t>.</a:t>
            </a:r>
          </a:p>
          <a:p>
            <a:pPr lvl="0"/>
            <a:r>
              <a:rPr lang="en-IE" dirty="0" err="1" smtClean="0"/>
              <a:t>Sreabhann</a:t>
            </a:r>
            <a:r>
              <a:rPr lang="en-IE" dirty="0" smtClean="0"/>
              <a:t> an </a:t>
            </a:r>
            <a:r>
              <a:rPr lang="en-IE" dirty="0" err="1" smtClean="0"/>
              <a:t>sruth</a:t>
            </a:r>
            <a:r>
              <a:rPr lang="en-IE" dirty="0" smtClean="0"/>
              <a:t> </a:t>
            </a:r>
            <a:r>
              <a:rPr lang="en-IE" dirty="0" err="1" smtClean="0"/>
              <a:t>timpeall</a:t>
            </a:r>
            <a:r>
              <a:rPr lang="en-IE" dirty="0" smtClean="0"/>
              <a:t> &amp; </a:t>
            </a:r>
            <a:r>
              <a:rPr lang="en-IE" dirty="0" err="1" smtClean="0"/>
              <a:t>timpeall</a:t>
            </a:r>
            <a:r>
              <a:rPr lang="en-IE" dirty="0" smtClean="0"/>
              <a:t> go </a:t>
            </a:r>
            <a:r>
              <a:rPr lang="en-IE" dirty="0" err="1" smtClean="0"/>
              <a:t>dtí</a:t>
            </a:r>
            <a:r>
              <a:rPr lang="en-IE" dirty="0" smtClean="0"/>
              <a:t> </a:t>
            </a:r>
            <a:r>
              <a:rPr lang="en-IE" dirty="0" err="1" smtClean="0"/>
              <a:t>nach</a:t>
            </a:r>
            <a:r>
              <a:rPr lang="en-IE" dirty="0" smtClean="0"/>
              <a:t> </a:t>
            </a:r>
            <a:r>
              <a:rPr lang="en-IE" dirty="0" err="1" smtClean="0"/>
              <a:t>bíonn</a:t>
            </a:r>
            <a:r>
              <a:rPr lang="en-IE" dirty="0" smtClean="0"/>
              <a:t> </a:t>
            </a:r>
            <a:r>
              <a:rPr lang="en-IE" dirty="0" err="1" smtClean="0"/>
              <a:t>aon</a:t>
            </a:r>
            <a:r>
              <a:rPr lang="en-IE" dirty="0" smtClean="0"/>
              <a:t> </a:t>
            </a:r>
            <a:r>
              <a:rPr lang="en-IE" dirty="0" err="1" smtClean="0"/>
              <a:t>fuinneamh</a:t>
            </a:r>
            <a:r>
              <a:rPr lang="en-IE" dirty="0" smtClean="0"/>
              <a:t> </a:t>
            </a:r>
            <a:r>
              <a:rPr lang="en-IE" dirty="0" err="1" smtClean="0"/>
              <a:t>fagtha</a:t>
            </a:r>
            <a:r>
              <a:rPr lang="en-IE" dirty="0" smtClean="0"/>
              <a:t> </a:t>
            </a:r>
            <a:r>
              <a:rPr lang="en-IE" dirty="0" err="1" smtClean="0"/>
              <a:t>sa</a:t>
            </a:r>
            <a:r>
              <a:rPr lang="en-IE" dirty="0" smtClean="0"/>
              <a:t> </a:t>
            </a:r>
            <a:r>
              <a:rPr lang="en-IE" dirty="0" err="1" smtClean="0"/>
              <a:t>bataire</a:t>
            </a:r>
            <a:r>
              <a:rPr lang="en-IE" dirty="0" smtClean="0"/>
              <a:t>.</a:t>
            </a:r>
          </a:p>
          <a:p>
            <a:r>
              <a:rPr lang="en-IE" b="1" u="sng" dirty="0" err="1" smtClean="0"/>
              <a:t>Tá</a:t>
            </a:r>
            <a:r>
              <a:rPr lang="en-IE" b="1" u="sng" dirty="0" smtClean="0"/>
              <a:t> an </a:t>
            </a:r>
            <a:r>
              <a:rPr lang="en-IE" b="1" u="sng" dirty="0" err="1" smtClean="0"/>
              <a:t>fuinneamh</a:t>
            </a:r>
            <a:r>
              <a:rPr lang="en-IE" b="1" u="sng" dirty="0" smtClean="0"/>
              <a:t> </a:t>
            </a:r>
            <a:r>
              <a:rPr lang="en-IE" b="1" u="sng" dirty="0" err="1" smtClean="0"/>
              <a:t>seoladh</a:t>
            </a:r>
            <a:r>
              <a:rPr lang="en-IE" b="1" u="sng" dirty="0" smtClean="0"/>
              <a:t> </a:t>
            </a:r>
            <a:r>
              <a:rPr lang="en-IE" b="1" u="sng" dirty="0" err="1" smtClean="0"/>
              <a:t>ag</a:t>
            </a:r>
            <a:r>
              <a:rPr lang="en-IE" b="1" u="sng" dirty="0" smtClean="0"/>
              <a:t> </a:t>
            </a:r>
            <a:r>
              <a:rPr lang="en-IE" b="1" u="sng" dirty="0" err="1" smtClean="0"/>
              <a:t>na</a:t>
            </a:r>
            <a:r>
              <a:rPr lang="en-IE" b="1" u="sng" dirty="0" smtClean="0"/>
              <a:t> </a:t>
            </a:r>
            <a:r>
              <a:rPr lang="en-IE" b="1" u="sng" dirty="0" err="1" smtClean="0"/>
              <a:t>pairtegail</a:t>
            </a:r>
            <a:r>
              <a:rPr lang="en-IE" b="1" u="sng" dirty="0" smtClean="0"/>
              <a:t> </a:t>
            </a:r>
            <a:r>
              <a:rPr lang="en-IE" b="1" u="sng" dirty="0" err="1" smtClean="0"/>
              <a:t>luchtaithe</a:t>
            </a:r>
            <a:r>
              <a:rPr lang="en-IE" b="1" u="sng" dirty="0" smtClean="0"/>
              <a:t> </a:t>
            </a:r>
            <a:r>
              <a:rPr lang="en-IE" b="1" u="sng" dirty="0" err="1" smtClean="0"/>
              <a:t>athraithe</a:t>
            </a:r>
            <a:r>
              <a:rPr lang="en-IE" b="1" u="sng" dirty="0" smtClean="0"/>
              <a:t> go </a:t>
            </a:r>
            <a:r>
              <a:rPr lang="en-IE" b="1" u="sng" dirty="0" err="1" smtClean="0"/>
              <a:t>dtí</a:t>
            </a:r>
            <a:r>
              <a:rPr lang="en-IE" b="1" u="sng" dirty="0" smtClean="0"/>
              <a:t> </a:t>
            </a:r>
            <a:r>
              <a:rPr lang="en-IE" b="1" u="sng" dirty="0" err="1" smtClean="0"/>
              <a:t>foirm</a:t>
            </a:r>
            <a:r>
              <a:rPr lang="en-IE" b="1" u="sng" dirty="0" smtClean="0"/>
              <a:t> </a:t>
            </a:r>
            <a:r>
              <a:rPr lang="en-IE" b="1" u="sng" dirty="0" err="1" smtClean="0"/>
              <a:t>fuinneamh</a:t>
            </a:r>
            <a:r>
              <a:rPr lang="en-IE" b="1" u="sng" dirty="0" smtClean="0"/>
              <a:t> </a:t>
            </a:r>
            <a:r>
              <a:rPr lang="en-IE" b="1" u="sng" dirty="0" err="1" smtClean="0"/>
              <a:t>eile</a:t>
            </a:r>
            <a:r>
              <a:rPr lang="en-IE" b="1" u="sng" dirty="0" smtClean="0"/>
              <a:t>. m/s: </a:t>
            </a:r>
            <a:r>
              <a:rPr lang="en-IE" b="1" u="sng" dirty="0" err="1" smtClean="0"/>
              <a:t>sa</a:t>
            </a:r>
            <a:r>
              <a:rPr lang="en-IE" b="1" u="sng" dirty="0" smtClean="0"/>
              <a:t> </a:t>
            </a:r>
            <a:r>
              <a:rPr lang="en-IE" b="1" u="sng" dirty="0" err="1" smtClean="0"/>
              <a:t>bolgán</a:t>
            </a:r>
            <a:r>
              <a:rPr lang="en-IE" b="1" u="sng" dirty="0" smtClean="0"/>
              <a:t>, </a:t>
            </a:r>
            <a:r>
              <a:rPr lang="en-IE" b="1" u="sng" dirty="0" err="1" smtClean="0"/>
              <a:t>dordánaí</a:t>
            </a:r>
            <a:r>
              <a:rPr lang="en-IE" b="1" u="sng" dirty="0" smtClean="0"/>
              <a:t> </a:t>
            </a:r>
            <a:r>
              <a:rPr lang="en-IE" b="1" u="sng" dirty="0" err="1" smtClean="0"/>
              <a:t>srl</a:t>
            </a:r>
            <a:r>
              <a:rPr lang="en-IE" b="1" u="sng" dirty="0" smtClean="0"/>
              <a:t>.... </a:t>
            </a:r>
            <a:endParaRPr lang="en-IE" u="sng" dirty="0" smtClean="0"/>
          </a:p>
          <a:p>
            <a:endParaRPr lang="en-IE" dirty="0"/>
          </a:p>
        </p:txBody>
      </p:sp>
      <p:pic>
        <p:nvPicPr>
          <p:cNvPr id="5122" name="Picture 2" descr="http://www.teachnet.ie/tburke/2008/electricity/images/current%20final.jpg"/>
          <p:cNvPicPr>
            <a:picLocks noChangeAspect="1" noChangeArrowheads="1"/>
          </p:cNvPicPr>
          <p:nvPr/>
        </p:nvPicPr>
        <p:blipFill>
          <a:blip r:embed="rId3" cstate="print"/>
          <a:srcRect/>
          <a:stretch>
            <a:fillRect/>
          </a:stretch>
        </p:blipFill>
        <p:spPr bwMode="auto">
          <a:xfrm>
            <a:off x="6318244" y="116632"/>
            <a:ext cx="2643297" cy="23488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36" y="260648"/>
            <a:ext cx="5148064" cy="6408712"/>
          </a:xfrm>
        </p:spPr>
        <p:txBody>
          <a:bodyPr>
            <a:normAutofit/>
          </a:bodyPr>
          <a:lstStyle/>
          <a:p>
            <a:pPr marL="342900" lvl="1" indent="-342900">
              <a:buFont typeface="Arial" pitchFamily="34" charset="0"/>
              <a:buChar char="•"/>
            </a:pPr>
            <a:r>
              <a:rPr lang="en-IE" dirty="0" smtClean="0"/>
              <a:t>‘Everything </a:t>
            </a:r>
            <a:r>
              <a:rPr lang="en-IE" dirty="0"/>
              <a:t>around us is made of invisible atoms, and the atoms contain particles that carry electric charge. Charge can be positive or negative. Particles with the same kind of charge repel each other, while opposite charges attract</a:t>
            </a:r>
            <a:r>
              <a:rPr lang="en-IE" dirty="0" smtClean="0"/>
              <a:t>.’</a:t>
            </a:r>
          </a:p>
          <a:p>
            <a:pPr marL="342900" lvl="1" indent="-342900">
              <a:buFont typeface="Arial" pitchFamily="34" charset="0"/>
              <a:buChar char="•"/>
            </a:pPr>
            <a:endParaRPr lang="en-IE" dirty="0"/>
          </a:p>
          <a:p>
            <a:pPr marL="342900" lvl="1" indent="-342900">
              <a:buFont typeface="Arial" pitchFamily="34" charset="0"/>
              <a:buChar char="•"/>
            </a:pPr>
            <a:r>
              <a:rPr lang="en-IE" dirty="0" err="1" smtClean="0">
                <a:solidFill>
                  <a:srgbClr val="FF0000"/>
                </a:solidFill>
              </a:rPr>
              <a:t>Nuair</a:t>
            </a:r>
            <a:r>
              <a:rPr lang="en-IE" dirty="0" smtClean="0">
                <a:solidFill>
                  <a:srgbClr val="FF0000"/>
                </a:solidFill>
              </a:rPr>
              <a:t> a </a:t>
            </a:r>
            <a:r>
              <a:rPr lang="en-IE" dirty="0" err="1" smtClean="0">
                <a:solidFill>
                  <a:srgbClr val="FF0000"/>
                </a:solidFill>
              </a:rPr>
              <a:t>gluiseann</a:t>
            </a:r>
            <a:r>
              <a:rPr lang="en-IE" dirty="0" smtClean="0">
                <a:solidFill>
                  <a:srgbClr val="FF0000"/>
                </a:solidFill>
              </a:rPr>
              <a:t> </a:t>
            </a:r>
            <a:r>
              <a:rPr lang="en-IE" dirty="0" err="1" smtClean="0">
                <a:solidFill>
                  <a:srgbClr val="FF0000"/>
                </a:solidFill>
              </a:rPr>
              <a:t>na</a:t>
            </a:r>
            <a:r>
              <a:rPr lang="en-IE" dirty="0" smtClean="0">
                <a:solidFill>
                  <a:srgbClr val="FF0000"/>
                </a:solidFill>
              </a:rPr>
              <a:t> </a:t>
            </a:r>
            <a:r>
              <a:rPr lang="en-IE" dirty="0" err="1" smtClean="0">
                <a:solidFill>
                  <a:srgbClr val="FF0000"/>
                </a:solidFill>
              </a:rPr>
              <a:t>luchtanna</a:t>
            </a:r>
            <a:r>
              <a:rPr lang="en-IE" dirty="0" smtClean="0">
                <a:solidFill>
                  <a:srgbClr val="FF0000"/>
                </a:solidFill>
              </a:rPr>
              <a:t> </a:t>
            </a:r>
            <a:r>
              <a:rPr lang="en-IE" dirty="0" err="1" smtClean="0">
                <a:solidFill>
                  <a:srgbClr val="FF0000"/>
                </a:solidFill>
              </a:rPr>
              <a:t>seo</a:t>
            </a:r>
            <a:r>
              <a:rPr lang="en-IE" dirty="0" smtClean="0">
                <a:solidFill>
                  <a:srgbClr val="FF0000"/>
                </a:solidFill>
              </a:rPr>
              <a:t> </a:t>
            </a:r>
            <a:r>
              <a:rPr lang="en-IE" dirty="0" err="1" smtClean="0">
                <a:solidFill>
                  <a:srgbClr val="FF0000"/>
                </a:solidFill>
              </a:rPr>
              <a:t>faighmuid</a:t>
            </a:r>
            <a:r>
              <a:rPr lang="en-IE" dirty="0" smtClean="0">
                <a:solidFill>
                  <a:srgbClr val="FF0000"/>
                </a:solidFill>
              </a:rPr>
              <a:t>  </a:t>
            </a:r>
            <a:r>
              <a:rPr lang="en-IE" b="1" u="sng" dirty="0" smtClean="0">
                <a:solidFill>
                  <a:srgbClr val="0070C0"/>
                </a:solidFill>
              </a:rPr>
              <a:t>SRUTH LEICTREACHAS</a:t>
            </a:r>
            <a:r>
              <a:rPr lang="en-IE" dirty="0" smtClean="0">
                <a:solidFill>
                  <a:srgbClr val="FF0000"/>
                </a:solidFill>
              </a:rPr>
              <a:t>, a </a:t>
            </a:r>
            <a:r>
              <a:rPr lang="en-IE" dirty="0" err="1" smtClean="0">
                <a:solidFill>
                  <a:srgbClr val="FF0000"/>
                </a:solidFill>
              </a:rPr>
              <a:t>tománann</a:t>
            </a:r>
            <a:r>
              <a:rPr lang="en-IE" dirty="0" smtClean="0">
                <a:solidFill>
                  <a:srgbClr val="FF0000"/>
                </a:solidFill>
              </a:rPr>
              <a:t> an </a:t>
            </a:r>
            <a:r>
              <a:rPr lang="en-IE" dirty="0" err="1" smtClean="0">
                <a:solidFill>
                  <a:srgbClr val="FF0000"/>
                </a:solidFill>
              </a:rPr>
              <a:t>Domhan</a:t>
            </a:r>
            <a:r>
              <a:rPr lang="en-IE" dirty="0" smtClean="0">
                <a:solidFill>
                  <a:srgbClr val="FF0000"/>
                </a:solidFill>
              </a:rPr>
              <a:t> </a:t>
            </a:r>
            <a:r>
              <a:rPr lang="en-IE" dirty="0" err="1" smtClean="0">
                <a:solidFill>
                  <a:srgbClr val="FF0000"/>
                </a:solidFill>
              </a:rPr>
              <a:t>mórtimpeall</a:t>
            </a:r>
            <a:r>
              <a:rPr lang="en-IE" dirty="0" smtClean="0">
                <a:solidFill>
                  <a:srgbClr val="FF0000"/>
                </a:solidFill>
              </a:rPr>
              <a:t> </a:t>
            </a:r>
            <a:r>
              <a:rPr lang="en-IE" dirty="0" err="1" smtClean="0">
                <a:solidFill>
                  <a:srgbClr val="FF0000"/>
                </a:solidFill>
              </a:rPr>
              <a:t>orainn</a:t>
            </a:r>
            <a:r>
              <a:rPr lang="en-IE" dirty="0" smtClean="0">
                <a:solidFill>
                  <a:srgbClr val="FF0000"/>
                </a:solidFill>
              </a:rPr>
              <a:t>.</a:t>
            </a:r>
            <a:endParaRPr lang="en-IE" dirty="0">
              <a:solidFill>
                <a:srgbClr val="FF0000"/>
              </a:solidFill>
            </a:endParaRPr>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404664"/>
            <a:ext cx="48245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99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i="1" dirty="0" err="1">
                <a:solidFill>
                  <a:srgbClr val="FF0000"/>
                </a:solidFill>
              </a:rPr>
              <a:t>Turg</a:t>
            </a:r>
            <a:r>
              <a:rPr lang="en-IE" b="1" i="1" dirty="0">
                <a:solidFill>
                  <a:srgbClr val="FF0000"/>
                </a:solidFill>
              </a:rPr>
              <a:t>: </a:t>
            </a:r>
            <a:r>
              <a:rPr lang="en-IE" b="1" i="1" dirty="0" err="1" smtClean="0">
                <a:solidFill>
                  <a:srgbClr val="FF0000"/>
                </a:solidFill>
              </a:rPr>
              <a:t>Cén</a:t>
            </a:r>
            <a:r>
              <a:rPr lang="en-IE" b="1" i="1" dirty="0" smtClean="0">
                <a:solidFill>
                  <a:srgbClr val="FF0000"/>
                </a:solidFill>
              </a:rPr>
              <a:t> </a:t>
            </a:r>
            <a:r>
              <a:rPr lang="en-IE" b="1" i="1" dirty="0" err="1" smtClean="0">
                <a:solidFill>
                  <a:srgbClr val="FF0000"/>
                </a:solidFill>
              </a:rPr>
              <a:t>ábhair</a:t>
            </a:r>
            <a:r>
              <a:rPr lang="en-IE" b="1" i="1" dirty="0" smtClean="0">
                <a:solidFill>
                  <a:srgbClr val="FF0000"/>
                </a:solidFill>
              </a:rPr>
              <a:t> a </a:t>
            </a:r>
            <a:r>
              <a:rPr lang="en-IE" b="1" i="1" dirty="0" err="1" smtClean="0">
                <a:solidFill>
                  <a:srgbClr val="FF0000"/>
                </a:solidFill>
              </a:rPr>
              <a:t>ligeann</a:t>
            </a:r>
            <a:r>
              <a:rPr lang="en-IE" b="1" i="1" dirty="0" smtClean="0">
                <a:solidFill>
                  <a:srgbClr val="FF0000"/>
                </a:solidFill>
              </a:rPr>
              <a:t> </a:t>
            </a:r>
            <a:r>
              <a:rPr lang="en-IE" b="1" i="1" dirty="0" err="1" smtClean="0">
                <a:solidFill>
                  <a:srgbClr val="FF0000"/>
                </a:solidFill>
              </a:rPr>
              <a:t>leictreachas</a:t>
            </a:r>
            <a:r>
              <a:rPr lang="en-IE" b="1" i="1" dirty="0" smtClean="0">
                <a:solidFill>
                  <a:srgbClr val="FF0000"/>
                </a:solidFill>
              </a:rPr>
              <a:t> </a:t>
            </a:r>
            <a:r>
              <a:rPr lang="en-IE" b="1" i="1" dirty="0" err="1" smtClean="0">
                <a:solidFill>
                  <a:srgbClr val="FF0000"/>
                </a:solidFill>
              </a:rPr>
              <a:t>tríd</a:t>
            </a:r>
            <a:r>
              <a:rPr lang="en-IE" b="1" i="1" dirty="0" smtClean="0">
                <a:solidFill>
                  <a:srgbClr val="FF0000"/>
                </a:solidFill>
              </a:rPr>
              <a:t>??</a:t>
            </a:r>
            <a:endParaRPr lang="en-IE" dirty="0"/>
          </a:p>
        </p:txBody>
      </p:sp>
      <p:sp>
        <p:nvSpPr>
          <p:cNvPr id="3" name="Content Placeholder 2"/>
          <p:cNvSpPr>
            <a:spLocks noGrp="1"/>
          </p:cNvSpPr>
          <p:nvPr>
            <p:ph idx="1"/>
          </p:nvPr>
        </p:nvSpPr>
        <p:spPr>
          <a:xfrm>
            <a:off x="179513" y="1484785"/>
            <a:ext cx="8858610" cy="5353788"/>
          </a:xfrm>
        </p:spPr>
        <p:txBody>
          <a:bodyPr>
            <a:normAutofit/>
          </a:bodyPr>
          <a:lstStyle/>
          <a:p>
            <a:r>
              <a:rPr lang="en-IE" dirty="0" err="1" smtClean="0"/>
              <a:t>Bailigh</a:t>
            </a:r>
            <a:r>
              <a:rPr lang="en-IE" dirty="0" smtClean="0"/>
              <a:t> AON </a:t>
            </a:r>
            <a:r>
              <a:rPr lang="en-IE" dirty="0" err="1" smtClean="0"/>
              <a:t>píosa</a:t>
            </a:r>
            <a:r>
              <a:rPr lang="en-IE" dirty="0" smtClean="0"/>
              <a:t> </a:t>
            </a:r>
            <a:r>
              <a:rPr lang="en-IE" dirty="0" err="1" smtClean="0"/>
              <a:t>treallamh</a:t>
            </a:r>
            <a:r>
              <a:rPr lang="en-IE" dirty="0" smtClean="0"/>
              <a:t> as an </a:t>
            </a:r>
            <a:r>
              <a:rPr lang="en-IE" dirty="0" err="1" smtClean="0"/>
              <a:t>tralaí</a:t>
            </a:r>
            <a:r>
              <a:rPr lang="en-IE" dirty="0" smtClean="0"/>
              <a:t>:</a:t>
            </a:r>
          </a:p>
          <a:p>
            <a:endParaRPr lang="en-IE" dirty="0" smtClean="0"/>
          </a:p>
          <a:p>
            <a:pPr marL="0" indent="0">
              <a:buNone/>
            </a:pPr>
            <a:endParaRPr lang="en-IE" dirty="0" smtClean="0"/>
          </a:p>
          <a:p>
            <a:pPr marL="0" indent="0">
              <a:buNone/>
            </a:pPr>
            <a:endParaRPr lang="en-IE" dirty="0"/>
          </a:p>
          <a:p>
            <a:pPr marL="0" indent="0">
              <a:buNone/>
            </a:pPr>
            <a:endParaRPr lang="en-IE" dirty="0"/>
          </a:p>
          <a:p>
            <a:pPr marL="0" indent="0">
              <a:buNone/>
            </a:pPr>
            <a:r>
              <a:rPr lang="en-IE" sz="2400" dirty="0" smtClean="0"/>
              <a:t>I do </a:t>
            </a:r>
            <a:r>
              <a:rPr lang="en-IE" sz="2400" dirty="0" err="1" smtClean="0"/>
              <a:t>ghrúpa</a:t>
            </a:r>
            <a:r>
              <a:rPr lang="en-IE" sz="2400" dirty="0" smtClean="0"/>
              <a:t> </a:t>
            </a:r>
            <a:r>
              <a:rPr lang="en-IE" sz="2400" dirty="0" err="1" smtClean="0"/>
              <a:t>déan</a:t>
            </a:r>
            <a:r>
              <a:rPr lang="en-IE" sz="2400" dirty="0" smtClean="0"/>
              <a:t> </a:t>
            </a:r>
            <a:r>
              <a:rPr lang="en-IE" sz="2400" dirty="0" err="1" smtClean="0"/>
              <a:t>iarracht</a:t>
            </a:r>
            <a:r>
              <a:rPr lang="en-IE" sz="2400" dirty="0" smtClean="0"/>
              <a:t> </a:t>
            </a:r>
            <a:r>
              <a:rPr lang="en-IE" sz="2400" dirty="0" err="1" smtClean="0"/>
              <a:t>réiteach</a:t>
            </a:r>
            <a:r>
              <a:rPr lang="en-IE" sz="2400" dirty="0" smtClean="0"/>
              <a:t> a </a:t>
            </a:r>
            <a:r>
              <a:rPr lang="en-IE" sz="2400" dirty="0" err="1" smtClean="0"/>
              <a:t>fháil</a:t>
            </a:r>
            <a:r>
              <a:rPr lang="en-IE" sz="2400" dirty="0" smtClean="0"/>
              <a:t> </a:t>
            </a:r>
            <a:r>
              <a:rPr lang="en-IE" sz="2400" dirty="0" err="1" smtClean="0"/>
              <a:t>ar</a:t>
            </a:r>
            <a:r>
              <a:rPr lang="en-IE" sz="2400" dirty="0" smtClean="0"/>
              <a:t> an </a:t>
            </a:r>
            <a:r>
              <a:rPr lang="en-IE" sz="2400" dirty="0" err="1" smtClean="0"/>
              <a:t>fadhb</a:t>
            </a:r>
            <a:r>
              <a:rPr lang="en-IE" sz="2400" dirty="0" smtClean="0"/>
              <a:t>…</a:t>
            </a:r>
            <a:r>
              <a:rPr lang="en-IE" dirty="0" smtClean="0"/>
              <a:t>..</a:t>
            </a:r>
          </a:p>
          <a:p>
            <a:pPr marL="0" indent="0" algn="ctr">
              <a:buNone/>
            </a:pPr>
            <a:r>
              <a:rPr lang="en-IE" sz="3600" b="1" i="1" u="sng" dirty="0" err="1" smtClean="0">
                <a:solidFill>
                  <a:srgbClr val="FF0000"/>
                </a:solidFill>
              </a:rPr>
              <a:t>Aire</a:t>
            </a:r>
            <a:r>
              <a:rPr lang="en-IE" sz="3600" b="1" i="1" u="sng" dirty="0" smtClean="0">
                <a:solidFill>
                  <a:srgbClr val="FF0000"/>
                </a:solidFill>
              </a:rPr>
              <a:t>!</a:t>
            </a:r>
          </a:p>
          <a:p>
            <a:pPr marL="0" indent="0">
              <a:buNone/>
            </a:pPr>
            <a:r>
              <a:rPr lang="en-IE" sz="2400" dirty="0" err="1" smtClean="0"/>
              <a:t>Bí</a:t>
            </a:r>
            <a:r>
              <a:rPr lang="en-IE" sz="2400" dirty="0" smtClean="0"/>
              <a:t> </a:t>
            </a:r>
            <a:r>
              <a:rPr lang="en-IE" sz="2400" dirty="0" err="1" smtClean="0"/>
              <a:t>cinnte</a:t>
            </a:r>
            <a:r>
              <a:rPr lang="en-IE" sz="2400" dirty="0" smtClean="0"/>
              <a:t> </a:t>
            </a:r>
            <a:r>
              <a:rPr lang="en-IE" sz="2400" dirty="0" err="1" smtClean="0"/>
              <a:t>nach</a:t>
            </a:r>
            <a:r>
              <a:rPr lang="en-IE" sz="2400" dirty="0" smtClean="0"/>
              <a:t> </a:t>
            </a:r>
            <a:r>
              <a:rPr lang="en-IE" sz="2400" dirty="0" err="1" smtClean="0"/>
              <a:t>bhfuil</a:t>
            </a:r>
            <a:r>
              <a:rPr lang="en-IE" sz="2400" dirty="0" smtClean="0"/>
              <a:t> </a:t>
            </a:r>
            <a:r>
              <a:rPr lang="en-IE" sz="2400" dirty="0" err="1" smtClean="0"/>
              <a:t>aon</a:t>
            </a:r>
            <a:r>
              <a:rPr lang="en-IE" sz="2400" dirty="0" smtClean="0"/>
              <a:t> </a:t>
            </a:r>
            <a:r>
              <a:rPr lang="en-IE" sz="2400" dirty="0" err="1" smtClean="0"/>
              <a:t>rud</a:t>
            </a:r>
            <a:r>
              <a:rPr lang="en-IE" sz="2400" dirty="0" smtClean="0"/>
              <a:t> </a:t>
            </a:r>
            <a:r>
              <a:rPr lang="en-IE" sz="2400" dirty="0" err="1" smtClean="0"/>
              <a:t>fliuch</a:t>
            </a:r>
            <a:r>
              <a:rPr lang="en-IE" sz="2400" dirty="0" smtClean="0"/>
              <a:t> in </a:t>
            </a:r>
            <a:r>
              <a:rPr lang="en-IE" sz="2400" dirty="0" err="1" smtClean="0"/>
              <a:t>aice</a:t>
            </a:r>
            <a:r>
              <a:rPr lang="en-IE" sz="2400" dirty="0" smtClean="0"/>
              <a:t> </a:t>
            </a:r>
            <a:r>
              <a:rPr lang="en-IE" sz="2400" dirty="0" err="1" smtClean="0"/>
              <a:t>leat</a:t>
            </a:r>
            <a:r>
              <a:rPr lang="en-IE" sz="2400" dirty="0" smtClean="0"/>
              <a:t> is </a:t>
            </a:r>
            <a:r>
              <a:rPr lang="en-IE" sz="2400" dirty="0" err="1" smtClean="0"/>
              <a:t>féidir</a:t>
            </a:r>
            <a:r>
              <a:rPr lang="en-IE" sz="2400" dirty="0" smtClean="0"/>
              <a:t> le </a:t>
            </a:r>
            <a:r>
              <a:rPr lang="en-IE" sz="2400" dirty="0" err="1" smtClean="0"/>
              <a:t>leictreachas</a:t>
            </a:r>
            <a:r>
              <a:rPr lang="en-IE" sz="2400" dirty="0" smtClean="0"/>
              <a:t> </a:t>
            </a:r>
            <a:r>
              <a:rPr lang="en-IE" sz="2400" dirty="0" err="1" smtClean="0"/>
              <a:t>seoladh</a:t>
            </a:r>
            <a:r>
              <a:rPr lang="en-IE" sz="2400" dirty="0" smtClean="0"/>
              <a:t> </a:t>
            </a:r>
            <a:r>
              <a:rPr lang="en-IE" sz="2400" dirty="0" err="1" smtClean="0"/>
              <a:t>trí</a:t>
            </a:r>
            <a:r>
              <a:rPr lang="en-IE" sz="2400" dirty="0" smtClean="0"/>
              <a:t> an </a:t>
            </a:r>
            <a:r>
              <a:rPr lang="en-IE" sz="2400" dirty="0" err="1" smtClean="0"/>
              <a:t>uisce</a:t>
            </a:r>
            <a:r>
              <a:rPr lang="en-IE" sz="2400" dirty="0" smtClean="0"/>
              <a:t> go </a:t>
            </a:r>
            <a:r>
              <a:rPr lang="en-IE" sz="2400" dirty="0" err="1" smtClean="0"/>
              <a:t>léir</a:t>
            </a:r>
            <a:r>
              <a:rPr lang="en-IE" sz="2400" dirty="0" smtClean="0"/>
              <a:t> I do </a:t>
            </a:r>
            <a:r>
              <a:rPr lang="en-IE" sz="2400" dirty="0" err="1" smtClean="0"/>
              <a:t>choirp</a:t>
            </a:r>
            <a:r>
              <a:rPr lang="en-IE" sz="2400" dirty="0" smtClean="0"/>
              <a:t>!</a:t>
            </a:r>
            <a:endParaRPr lang="en-IE" sz="2400" dirty="0"/>
          </a:p>
        </p:txBody>
      </p:sp>
      <p:pic>
        <p:nvPicPr>
          <p:cNvPr id="3074" name="Picture 2" descr="http://4.bp.blogspot.com/-TSqnjaVp9Jo/TcDG8YNEhII/AAAAAAAAA3E/4vmgzGljkvc/s1600/GP_penci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13097"/>
            <a:ext cx="186895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Dwvm7fHaSpY/T2uJG3LSEqI/AAAAAAAAAFo/I4h0NHjCszE/s1600/stra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010476"/>
            <a:ext cx="1225763" cy="19369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ciencephoto.com/image/299858/350wm/M9850283-Cotton_wool_pads-SP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251749"/>
            <a:ext cx="1872208" cy="18775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made-in-china.com/2f0j00FCJQhKqdyegp/Common-Nail-AI-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301" y="2329121"/>
            <a:ext cx="1800200" cy="14527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sciencelearn.org.nz/var/sciencelearn/storage/images/contexts/super-sense/sci-media/images/copper-wire/258483-1-eng-NZ/Copper-wire_full_size_landsca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442826"/>
            <a:ext cx="1724709" cy="16864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1.gstatic.com/images?q=tbn:ANd9GcR-4sIGc5QwJVK4qTZS0purJmB1MUdwiK4mv2KrZwcAuGAskcsZb_ybrD-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991" y="2298873"/>
            <a:ext cx="1620946" cy="102889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upload.wikimedia.org/wikipedia/commons/thumb/9/94/Wanzijia.jpg/220px-Wanzij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4524" y="2329121"/>
            <a:ext cx="1850717"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7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Ceisteanna</a:t>
            </a:r>
            <a:r>
              <a:rPr lang="en-IE" dirty="0" smtClean="0"/>
              <a:t>…..</a:t>
            </a:r>
            <a:endParaRPr lang="en-IE" dirty="0"/>
          </a:p>
        </p:txBody>
      </p:sp>
      <p:sp>
        <p:nvSpPr>
          <p:cNvPr id="3" name="Content Placeholder 2"/>
          <p:cNvSpPr>
            <a:spLocks noGrp="1"/>
          </p:cNvSpPr>
          <p:nvPr>
            <p:ph idx="1"/>
          </p:nvPr>
        </p:nvSpPr>
        <p:spPr/>
        <p:txBody>
          <a:bodyPr/>
          <a:lstStyle/>
          <a:p>
            <a:r>
              <a:rPr lang="en-IE" dirty="0" err="1" smtClean="0"/>
              <a:t>Conas</a:t>
            </a:r>
            <a:r>
              <a:rPr lang="en-IE" dirty="0" smtClean="0"/>
              <a:t> a </a:t>
            </a:r>
            <a:r>
              <a:rPr lang="en-IE" dirty="0" err="1" smtClean="0"/>
              <a:t>rinne</a:t>
            </a:r>
            <a:r>
              <a:rPr lang="en-IE" dirty="0" smtClean="0"/>
              <a:t> </a:t>
            </a:r>
            <a:r>
              <a:rPr lang="en-IE" dirty="0" err="1" smtClean="0"/>
              <a:t>tú</a:t>
            </a:r>
            <a:r>
              <a:rPr lang="en-IE" dirty="0" smtClean="0"/>
              <a:t> do </a:t>
            </a:r>
            <a:r>
              <a:rPr lang="en-IE" dirty="0" err="1" smtClean="0"/>
              <a:t>iniucadh</a:t>
            </a:r>
            <a:r>
              <a:rPr lang="en-IE" dirty="0" smtClean="0"/>
              <a:t> &amp; </a:t>
            </a:r>
            <a:r>
              <a:rPr lang="en-IE" dirty="0" err="1" smtClean="0"/>
              <a:t>cén</a:t>
            </a:r>
            <a:r>
              <a:rPr lang="en-IE" dirty="0" smtClean="0"/>
              <a:t> </a:t>
            </a:r>
            <a:r>
              <a:rPr lang="en-IE" dirty="0" err="1" smtClean="0"/>
              <a:t>fath</a:t>
            </a:r>
            <a:r>
              <a:rPr lang="en-IE" dirty="0" smtClean="0"/>
              <a:t>?</a:t>
            </a:r>
          </a:p>
          <a:p>
            <a:pPr marL="0" indent="0">
              <a:buNone/>
            </a:pPr>
            <a:endParaRPr lang="en-IE" dirty="0" smtClean="0"/>
          </a:p>
          <a:p>
            <a:r>
              <a:rPr lang="en-IE" dirty="0" err="1" smtClean="0"/>
              <a:t>Cén</a:t>
            </a:r>
            <a:r>
              <a:rPr lang="en-IE" dirty="0" smtClean="0"/>
              <a:t> </a:t>
            </a:r>
            <a:r>
              <a:rPr lang="en-IE" dirty="0" err="1" smtClean="0"/>
              <a:t>torthaí</a:t>
            </a:r>
            <a:r>
              <a:rPr lang="en-IE" dirty="0" smtClean="0"/>
              <a:t> a </a:t>
            </a:r>
            <a:r>
              <a:rPr lang="en-IE" dirty="0" err="1" smtClean="0"/>
              <a:t>bhfuair</a:t>
            </a:r>
            <a:r>
              <a:rPr lang="en-IE" dirty="0" smtClean="0"/>
              <a:t> </a:t>
            </a:r>
            <a:r>
              <a:rPr lang="en-IE" dirty="0" err="1" smtClean="0"/>
              <a:t>sibh</a:t>
            </a:r>
            <a:r>
              <a:rPr lang="en-IE" dirty="0" smtClean="0"/>
              <a:t>?</a:t>
            </a:r>
            <a:endParaRPr lang="en-IE" dirty="0"/>
          </a:p>
        </p:txBody>
      </p:sp>
    </p:spTree>
    <p:extLst>
      <p:ext uri="{BB962C8B-B14F-4D97-AF65-F5344CB8AC3E}">
        <p14:creationId xmlns:p14="http://schemas.microsoft.com/office/powerpoint/2010/main" val="1291772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554748"/>
            <a:ext cx="8712968" cy="152940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l"/>
            <a:r>
              <a:rPr lang="en-IE" sz="4000" b="1" dirty="0" err="1">
                <a:solidFill>
                  <a:schemeClr val="tx1"/>
                </a:solidFill>
                <a:latin typeface="Tahoma" pitchFamily="34" charset="0"/>
                <a:ea typeface="Tahoma" pitchFamily="34" charset="0"/>
                <a:cs typeface="Tahoma" pitchFamily="34" charset="0"/>
              </a:rPr>
              <a:t>Sruth</a:t>
            </a:r>
            <a:r>
              <a:rPr lang="en-IE" sz="4000" b="1" dirty="0">
                <a:solidFill>
                  <a:schemeClr val="tx1"/>
                </a:solidFill>
                <a:latin typeface="Tahoma" pitchFamily="34" charset="0"/>
                <a:ea typeface="Tahoma" pitchFamily="34" charset="0"/>
                <a:cs typeface="Tahoma" pitchFamily="34" charset="0"/>
              </a:rPr>
              <a:t> </a:t>
            </a:r>
            <a:r>
              <a:rPr lang="en-IE" sz="4000" b="1" dirty="0" err="1">
                <a:solidFill>
                  <a:schemeClr val="tx1"/>
                </a:solidFill>
                <a:latin typeface="Tahoma" pitchFamily="34" charset="0"/>
                <a:ea typeface="Tahoma" pitchFamily="34" charset="0"/>
                <a:cs typeface="Tahoma" pitchFamily="34" charset="0"/>
              </a:rPr>
              <a:t>leictreach</a:t>
            </a:r>
            <a:r>
              <a:rPr lang="en-IE" sz="4000" b="1" dirty="0">
                <a:solidFill>
                  <a:schemeClr val="tx1"/>
                </a:solidFill>
                <a:latin typeface="Tahoma" pitchFamily="34" charset="0"/>
                <a:ea typeface="Tahoma" pitchFamily="34" charset="0"/>
                <a:cs typeface="Tahoma" pitchFamily="34" charset="0"/>
              </a:rPr>
              <a:t> </a:t>
            </a:r>
            <a:r>
              <a:rPr lang="en-IE" sz="4000" b="1" dirty="0" smtClean="0">
                <a:solidFill>
                  <a:schemeClr val="tx1"/>
                </a:solidFill>
                <a:latin typeface="Tahoma" pitchFamily="34" charset="0"/>
                <a:ea typeface="Tahoma" pitchFamily="34" charset="0"/>
                <a:cs typeface="Tahoma" pitchFamily="34" charset="0"/>
              </a:rPr>
              <a:t>=</a:t>
            </a:r>
            <a:r>
              <a:rPr lang="en-IE" sz="4000" b="1" dirty="0">
                <a:solidFill>
                  <a:schemeClr val="tx1"/>
                </a:solidFill>
                <a:latin typeface="Tahoma" pitchFamily="34" charset="0"/>
                <a:ea typeface="Tahoma" pitchFamily="34" charset="0"/>
                <a:cs typeface="Tahoma" pitchFamily="34" charset="0"/>
              </a:rPr>
              <a:t/>
            </a:r>
            <a:br>
              <a:rPr lang="en-IE" sz="4000" b="1" dirty="0">
                <a:solidFill>
                  <a:schemeClr val="tx1"/>
                </a:solidFill>
                <a:latin typeface="Tahoma" pitchFamily="34" charset="0"/>
                <a:ea typeface="Tahoma" pitchFamily="34" charset="0"/>
                <a:cs typeface="Tahoma" pitchFamily="34" charset="0"/>
              </a:rPr>
            </a:br>
            <a:r>
              <a:rPr lang="en-IE" sz="4000" b="1" dirty="0" err="1">
                <a:solidFill>
                  <a:schemeClr val="tx1"/>
                </a:solidFill>
                <a:latin typeface="Tahoma" pitchFamily="34" charset="0"/>
                <a:ea typeface="Tahoma" pitchFamily="34" charset="0"/>
                <a:cs typeface="Tahoma" pitchFamily="34" charset="0"/>
              </a:rPr>
              <a:t>Sreabhadh</a:t>
            </a:r>
            <a:r>
              <a:rPr lang="en-IE" sz="4000" b="1" dirty="0">
                <a:solidFill>
                  <a:schemeClr val="tx1"/>
                </a:solidFill>
                <a:latin typeface="Tahoma" pitchFamily="34" charset="0"/>
                <a:ea typeface="Tahoma" pitchFamily="34" charset="0"/>
                <a:cs typeface="Tahoma" pitchFamily="34" charset="0"/>
              </a:rPr>
              <a:t> </a:t>
            </a:r>
            <a:r>
              <a:rPr lang="en-IE" sz="4000" b="1" dirty="0" err="1">
                <a:solidFill>
                  <a:schemeClr val="tx1"/>
                </a:solidFill>
                <a:latin typeface="Tahoma" pitchFamily="34" charset="0"/>
                <a:ea typeface="Tahoma" pitchFamily="34" charset="0"/>
                <a:cs typeface="Tahoma" pitchFamily="34" charset="0"/>
              </a:rPr>
              <a:t>luchta</a:t>
            </a:r>
            <a:r>
              <a:rPr lang="en-IE" sz="4000" b="1" dirty="0">
                <a:solidFill>
                  <a:schemeClr val="tx1"/>
                </a:solidFill>
                <a:latin typeface="Tahoma" pitchFamily="34" charset="0"/>
                <a:ea typeface="Tahoma" pitchFamily="34" charset="0"/>
                <a:cs typeface="Tahoma" pitchFamily="34" charset="0"/>
              </a:rPr>
              <a:t> (flow of charges)</a:t>
            </a:r>
            <a:r>
              <a:rPr lang="en-IE" b="1" dirty="0">
                <a:solidFill>
                  <a:schemeClr val="tx1"/>
                </a:solidFill>
                <a:latin typeface="Tahoma" pitchFamily="34" charset="0"/>
                <a:ea typeface="Tahoma" pitchFamily="34" charset="0"/>
                <a:cs typeface="Tahoma" pitchFamily="34" charset="0"/>
              </a:rPr>
              <a:t/>
            </a:r>
            <a:br>
              <a:rPr lang="en-IE" b="1" dirty="0">
                <a:solidFill>
                  <a:schemeClr val="tx1"/>
                </a:solidFill>
                <a:latin typeface="Tahoma" pitchFamily="34" charset="0"/>
                <a:ea typeface="Tahoma" pitchFamily="34" charset="0"/>
                <a:cs typeface="Tahoma" pitchFamily="34" charset="0"/>
              </a:rPr>
            </a:br>
            <a:endParaRPr lang="en-IE" b="1" dirty="0">
              <a:solidFill>
                <a:schemeClr val="tx1"/>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899592" y="2060849"/>
            <a:ext cx="5400600" cy="4248472"/>
          </a:xfrm>
        </p:spPr>
        <p:txBody>
          <a:bodyPr>
            <a:normAutofit fontScale="92500" lnSpcReduction="20000"/>
          </a:bodyPr>
          <a:lstStyle/>
          <a:p>
            <a:pPr>
              <a:buNone/>
            </a:pPr>
            <a:r>
              <a:rPr lang="en-IE" b="1" u="sng" dirty="0" err="1" smtClean="0">
                <a:solidFill>
                  <a:srgbClr val="FF0000"/>
                </a:solidFill>
              </a:rPr>
              <a:t>Seoltóirí</a:t>
            </a:r>
            <a:r>
              <a:rPr lang="en-IE" b="1" u="sng" dirty="0" smtClean="0">
                <a:solidFill>
                  <a:srgbClr val="FF0000"/>
                </a:solidFill>
              </a:rPr>
              <a:t>:</a:t>
            </a:r>
            <a:r>
              <a:rPr lang="en-IE" u="sng" dirty="0" smtClean="0">
                <a:solidFill>
                  <a:srgbClr val="FF0000"/>
                </a:solidFill>
              </a:rPr>
              <a:t> </a:t>
            </a:r>
            <a:endParaRPr lang="en-IE" u="sng" dirty="0">
              <a:solidFill>
                <a:srgbClr val="FF0000"/>
              </a:solidFill>
            </a:endParaRPr>
          </a:p>
          <a:p>
            <a:pPr>
              <a:buNone/>
            </a:pPr>
            <a:r>
              <a:rPr lang="en-IE" dirty="0" smtClean="0"/>
              <a:t>* </a:t>
            </a:r>
            <a:r>
              <a:rPr lang="en-IE" dirty="0" err="1" smtClean="0"/>
              <a:t>Ábhair</a:t>
            </a:r>
            <a:r>
              <a:rPr lang="en-IE" dirty="0" smtClean="0"/>
              <a:t> </a:t>
            </a:r>
            <a:r>
              <a:rPr lang="en-IE" dirty="0"/>
              <a:t>a </a:t>
            </a:r>
            <a:r>
              <a:rPr lang="en-IE" dirty="0" err="1"/>
              <a:t>ligeann</a:t>
            </a:r>
            <a:r>
              <a:rPr lang="en-IE" dirty="0"/>
              <a:t> </a:t>
            </a:r>
            <a:r>
              <a:rPr lang="en-IE" dirty="0" err="1"/>
              <a:t>sruth</a:t>
            </a:r>
            <a:r>
              <a:rPr lang="en-IE" dirty="0"/>
              <a:t> </a:t>
            </a:r>
            <a:r>
              <a:rPr lang="en-IE" dirty="0" err="1"/>
              <a:t>leictreach</a:t>
            </a:r>
            <a:r>
              <a:rPr lang="en-IE" dirty="0"/>
              <a:t> </a:t>
            </a:r>
            <a:r>
              <a:rPr lang="en-IE" dirty="0" err="1" smtClean="0"/>
              <a:t>tríothu</a:t>
            </a:r>
            <a:endParaRPr lang="en-IE" dirty="0"/>
          </a:p>
          <a:p>
            <a:pPr>
              <a:buNone/>
            </a:pPr>
            <a:r>
              <a:rPr lang="en-IE" dirty="0" err="1"/>
              <a:t>m.s</a:t>
            </a:r>
            <a:r>
              <a:rPr lang="en-IE" dirty="0"/>
              <a:t>. </a:t>
            </a:r>
            <a:r>
              <a:rPr lang="en-IE" i="1" dirty="0" smtClean="0">
                <a:solidFill>
                  <a:srgbClr val="D60093"/>
                </a:solidFill>
              </a:rPr>
              <a:t>GACH </a:t>
            </a:r>
            <a:r>
              <a:rPr lang="en-IE" i="1" dirty="0" err="1" smtClean="0">
                <a:solidFill>
                  <a:srgbClr val="D60093"/>
                </a:solidFill>
              </a:rPr>
              <a:t>miotal</a:t>
            </a:r>
            <a:r>
              <a:rPr lang="en-IE" i="1" dirty="0" smtClean="0">
                <a:solidFill>
                  <a:srgbClr val="D60093"/>
                </a:solidFill>
              </a:rPr>
              <a:t> &amp; </a:t>
            </a:r>
            <a:r>
              <a:rPr lang="en-IE" i="1" dirty="0" err="1" smtClean="0">
                <a:solidFill>
                  <a:srgbClr val="D60093"/>
                </a:solidFill>
              </a:rPr>
              <a:t>graifít</a:t>
            </a:r>
            <a:endParaRPr lang="en-IE" i="1" dirty="0" smtClean="0">
              <a:solidFill>
                <a:srgbClr val="D60093"/>
              </a:solidFill>
            </a:endParaRPr>
          </a:p>
          <a:p>
            <a:pPr>
              <a:buNone/>
            </a:pPr>
            <a:r>
              <a:rPr lang="en-IE" b="1" u="sng" dirty="0" err="1">
                <a:solidFill>
                  <a:srgbClr val="FF0000"/>
                </a:solidFill>
              </a:rPr>
              <a:t>Sruth</a:t>
            </a:r>
            <a:r>
              <a:rPr lang="en-IE" b="1" u="sng" dirty="0">
                <a:solidFill>
                  <a:srgbClr val="FF0000"/>
                </a:solidFill>
              </a:rPr>
              <a:t>:</a:t>
            </a:r>
            <a:endParaRPr lang="en-IE" u="sng" dirty="0">
              <a:solidFill>
                <a:srgbClr val="FF0000"/>
              </a:solidFill>
            </a:endParaRPr>
          </a:p>
          <a:p>
            <a:pPr lvl="0">
              <a:buNone/>
            </a:pPr>
            <a:r>
              <a:rPr lang="en-IE" dirty="0" smtClean="0"/>
              <a:t>* I </a:t>
            </a:r>
            <a:r>
              <a:rPr lang="en-IE" dirty="0" err="1"/>
              <a:t>miotail</a:t>
            </a:r>
            <a:r>
              <a:rPr lang="en-IE" dirty="0"/>
              <a:t> </a:t>
            </a:r>
            <a:r>
              <a:rPr lang="en-IE" dirty="0" err="1" smtClean="0"/>
              <a:t>tá</a:t>
            </a:r>
            <a:r>
              <a:rPr lang="en-IE" dirty="0" smtClean="0"/>
              <a:t> </a:t>
            </a:r>
            <a:r>
              <a:rPr lang="en-IE" b="1" dirty="0" err="1"/>
              <a:t>leictreon</a:t>
            </a:r>
            <a:r>
              <a:rPr lang="en-IE" b="1" dirty="0"/>
              <a:t> </a:t>
            </a:r>
            <a:r>
              <a:rPr lang="en-IE" b="1" dirty="0" err="1"/>
              <a:t>saor</a:t>
            </a:r>
            <a:r>
              <a:rPr lang="en-IE" b="1" dirty="0"/>
              <a:t> </a:t>
            </a:r>
            <a:r>
              <a:rPr lang="en-IE" dirty="0"/>
              <a:t>le </a:t>
            </a:r>
            <a:r>
              <a:rPr lang="en-IE" dirty="0" err="1"/>
              <a:t>gluaiseacht</a:t>
            </a:r>
            <a:r>
              <a:rPr lang="en-IE" dirty="0"/>
              <a:t>. </a:t>
            </a:r>
          </a:p>
          <a:p>
            <a:pPr lvl="0">
              <a:buNone/>
            </a:pPr>
            <a:r>
              <a:rPr lang="en-IE" dirty="0" smtClean="0"/>
              <a:t>* </a:t>
            </a:r>
            <a:r>
              <a:rPr lang="en-IE" dirty="0" err="1" smtClean="0"/>
              <a:t>Gluaiseann</a:t>
            </a:r>
            <a:r>
              <a:rPr lang="en-IE" dirty="0" smtClean="0"/>
              <a:t> </a:t>
            </a:r>
            <a:r>
              <a:rPr lang="en-IE" dirty="0" err="1"/>
              <a:t>siad</a:t>
            </a:r>
            <a:r>
              <a:rPr lang="en-IE" dirty="0"/>
              <a:t> go </a:t>
            </a:r>
            <a:r>
              <a:rPr lang="en-IE" dirty="0" err="1"/>
              <a:t>léir</a:t>
            </a:r>
            <a:r>
              <a:rPr lang="en-IE" dirty="0"/>
              <a:t> </a:t>
            </a:r>
            <a:r>
              <a:rPr lang="en-IE" dirty="0" err="1"/>
              <a:t>i</a:t>
            </a:r>
            <a:r>
              <a:rPr lang="en-IE" dirty="0"/>
              <a:t> </a:t>
            </a:r>
            <a:r>
              <a:rPr lang="en-IE" dirty="0" err="1"/>
              <a:t>dtreoanna</a:t>
            </a:r>
            <a:r>
              <a:rPr lang="en-IE" dirty="0"/>
              <a:t> </a:t>
            </a:r>
            <a:r>
              <a:rPr lang="en-IE" dirty="0" err="1"/>
              <a:t>éagsúla</a:t>
            </a:r>
            <a:r>
              <a:rPr lang="en-IE" dirty="0"/>
              <a:t>.</a:t>
            </a:r>
          </a:p>
          <a:p>
            <a:pPr>
              <a:buNone/>
            </a:pPr>
            <a:endParaRPr lang="en-IE" dirty="0"/>
          </a:p>
        </p:txBody>
      </p:sp>
      <p:pic>
        <p:nvPicPr>
          <p:cNvPr id="2050" name="Picture 2"/>
          <p:cNvPicPr>
            <a:picLocks noChangeAspect="1" noChangeArrowheads="1"/>
          </p:cNvPicPr>
          <p:nvPr/>
        </p:nvPicPr>
        <p:blipFill>
          <a:blip r:embed="rId3" cstate="print"/>
          <a:srcRect/>
          <a:stretch>
            <a:fillRect/>
          </a:stretch>
        </p:blipFill>
        <p:spPr bwMode="auto">
          <a:xfrm>
            <a:off x="5652120" y="2348880"/>
            <a:ext cx="3203848" cy="3168352"/>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475386"/>
            <a:ext cx="8229600" cy="1143000"/>
          </a:xfrm>
        </p:spPr>
        <p:txBody>
          <a:bodyPr>
            <a:normAutofit fontScale="90000"/>
          </a:bodyPr>
          <a:lstStyle/>
          <a:p>
            <a:r>
              <a:rPr lang="en-IE" b="1" i="1" dirty="0" err="1" smtClean="0">
                <a:solidFill>
                  <a:srgbClr val="FF0000"/>
                </a:solidFill>
              </a:rPr>
              <a:t>Turg</a:t>
            </a:r>
            <a:r>
              <a:rPr lang="en-IE" b="1" i="1" dirty="0" smtClean="0">
                <a:solidFill>
                  <a:srgbClr val="FF0000"/>
                </a:solidFill>
              </a:rPr>
              <a:t>: </a:t>
            </a:r>
            <a:r>
              <a:rPr lang="en-IE" b="1" i="1" dirty="0" err="1" smtClean="0">
                <a:solidFill>
                  <a:srgbClr val="FF0000"/>
                </a:solidFill>
              </a:rPr>
              <a:t>Idirdhealú</a:t>
            </a:r>
            <a:r>
              <a:rPr lang="en-IE" b="1" i="1" dirty="0" smtClean="0">
                <a:solidFill>
                  <a:srgbClr val="FF0000"/>
                </a:solidFill>
              </a:rPr>
              <a:t> </a:t>
            </a:r>
            <a:r>
              <a:rPr lang="en-IE" b="1" i="1" dirty="0" err="1" smtClean="0">
                <a:solidFill>
                  <a:srgbClr val="FF0000"/>
                </a:solidFill>
              </a:rPr>
              <a:t>idir</a:t>
            </a:r>
            <a:r>
              <a:rPr lang="en-IE" b="1" i="1" dirty="0" smtClean="0">
                <a:solidFill>
                  <a:srgbClr val="FF0000"/>
                </a:solidFill>
              </a:rPr>
              <a:t> </a:t>
            </a:r>
            <a:r>
              <a:rPr lang="en-IE" b="1" i="1" dirty="0" err="1" smtClean="0">
                <a:solidFill>
                  <a:srgbClr val="0070C0"/>
                </a:solidFill>
              </a:rPr>
              <a:t>seoltóirí</a:t>
            </a:r>
            <a:r>
              <a:rPr lang="en-IE" b="1" i="1" dirty="0" smtClean="0">
                <a:solidFill>
                  <a:srgbClr val="0070C0"/>
                </a:solidFill>
              </a:rPr>
              <a:t> </a:t>
            </a:r>
            <a:r>
              <a:rPr lang="en-IE" b="1" i="1" dirty="0" smtClean="0">
                <a:solidFill>
                  <a:srgbClr val="FF0000"/>
                </a:solidFill>
              </a:rPr>
              <a:t>&amp; </a:t>
            </a:r>
            <a:r>
              <a:rPr lang="en-IE" b="1" i="1" dirty="0" err="1" smtClean="0">
                <a:solidFill>
                  <a:srgbClr val="00B050"/>
                </a:solidFill>
              </a:rPr>
              <a:t>inslitheoirí</a:t>
            </a:r>
            <a:endParaRPr lang="en-IE" b="1" i="1"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9745614"/>
              </p:ext>
            </p:extLst>
          </p:nvPr>
        </p:nvGraphicFramePr>
        <p:xfrm>
          <a:off x="379544" y="4302856"/>
          <a:ext cx="8584944" cy="2475072"/>
        </p:xfrm>
        <a:graphic>
          <a:graphicData uri="http://schemas.openxmlformats.org/drawingml/2006/table">
            <a:tbl>
              <a:tblPr>
                <a:tableStyleId>{5C22544A-7EE6-4342-B048-85BDC9FD1C3A}</a:tableStyleId>
              </a:tblPr>
              <a:tblGrid>
                <a:gridCol w="3276958"/>
                <a:gridCol w="1753462"/>
                <a:gridCol w="3554524"/>
              </a:tblGrid>
              <a:tr h="458353">
                <a:tc>
                  <a:txBody>
                    <a:bodyPr/>
                    <a:lstStyle/>
                    <a:p>
                      <a:pPr>
                        <a:spcAft>
                          <a:spcPts val="0"/>
                        </a:spcAft>
                      </a:pPr>
                      <a:r>
                        <a:rPr lang="en-IE" sz="2800" b="1" dirty="0" err="1" smtClean="0">
                          <a:solidFill>
                            <a:srgbClr val="7030A0"/>
                          </a:solidFill>
                          <a:effectLst/>
                        </a:rPr>
                        <a:t>Ábhar</a:t>
                      </a:r>
                      <a:endParaRPr lang="en-IE" sz="2800" b="1" dirty="0">
                        <a:solidFill>
                          <a:srgbClr val="7030A0"/>
                        </a:solidFill>
                        <a:effectLst/>
                        <a:latin typeface="Times New Roman"/>
                        <a:ea typeface="Times New Roman"/>
                      </a:endParaRPr>
                    </a:p>
                  </a:txBody>
                  <a:tcPr marL="68580" marR="68580" marT="0" marB="0"/>
                </a:tc>
                <a:tc>
                  <a:txBody>
                    <a:bodyPr/>
                    <a:lstStyle/>
                    <a:p>
                      <a:pPr>
                        <a:spcAft>
                          <a:spcPts val="0"/>
                        </a:spcAft>
                      </a:pPr>
                      <a:r>
                        <a:rPr lang="en-IE" sz="2800" b="1" dirty="0" smtClean="0">
                          <a:solidFill>
                            <a:srgbClr val="7030A0"/>
                          </a:solidFill>
                          <a:effectLst/>
                        </a:rPr>
                        <a:t>Las </a:t>
                      </a:r>
                      <a:r>
                        <a:rPr lang="en-IE" sz="2800" b="1" dirty="0" err="1" smtClean="0">
                          <a:solidFill>
                            <a:srgbClr val="7030A0"/>
                          </a:solidFill>
                          <a:effectLst/>
                        </a:rPr>
                        <a:t>sé</a:t>
                      </a:r>
                      <a:r>
                        <a:rPr lang="en-IE" sz="2800" b="1" dirty="0" smtClean="0">
                          <a:solidFill>
                            <a:srgbClr val="7030A0"/>
                          </a:solidFill>
                          <a:effectLst/>
                        </a:rPr>
                        <a:t>?</a:t>
                      </a:r>
                      <a:endParaRPr lang="en-IE" sz="2800" b="1" dirty="0">
                        <a:solidFill>
                          <a:srgbClr val="7030A0"/>
                        </a:solidFill>
                        <a:effectLst/>
                        <a:latin typeface="Times New Roman"/>
                        <a:ea typeface="Times New Roman"/>
                      </a:endParaRPr>
                    </a:p>
                  </a:txBody>
                  <a:tcPr marL="68580" marR="68580" marT="0" marB="0"/>
                </a:tc>
                <a:tc>
                  <a:txBody>
                    <a:bodyPr/>
                    <a:lstStyle/>
                    <a:p>
                      <a:pPr>
                        <a:spcAft>
                          <a:spcPts val="0"/>
                        </a:spcAft>
                      </a:pPr>
                      <a:r>
                        <a:rPr lang="en-IE" sz="2800" b="1" dirty="0" smtClean="0">
                          <a:solidFill>
                            <a:srgbClr val="7030A0"/>
                          </a:solidFill>
                          <a:effectLst/>
                        </a:rPr>
                        <a:t>`        </a:t>
                      </a:r>
                      <a:r>
                        <a:rPr lang="en-IE" sz="2800" b="1" dirty="0" err="1" smtClean="0">
                          <a:solidFill>
                            <a:srgbClr val="7030A0"/>
                          </a:solidFill>
                          <a:effectLst/>
                        </a:rPr>
                        <a:t>Níor</a:t>
                      </a:r>
                      <a:r>
                        <a:rPr lang="en-IE" sz="2800" b="1" dirty="0" smtClean="0">
                          <a:solidFill>
                            <a:srgbClr val="7030A0"/>
                          </a:solidFill>
                          <a:effectLst/>
                        </a:rPr>
                        <a:t> </a:t>
                      </a:r>
                      <a:r>
                        <a:rPr lang="en-IE" sz="2800" b="1" dirty="0" err="1">
                          <a:solidFill>
                            <a:srgbClr val="7030A0"/>
                          </a:solidFill>
                          <a:effectLst/>
                        </a:rPr>
                        <a:t>las</a:t>
                      </a:r>
                      <a:r>
                        <a:rPr lang="en-IE" sz="2800" b="1" dirty="0">
                          <a:solidFill>
                            <a:srgbClr val="7030A0"/>
                          </a:solidFill>
                          <a:effectLst/>
                        </a:rPr>
                        <a:t> an </a:t>
                      </a:r>
                      <a:r>
                        <a:rPr lang="en-IE" sz="2800" b="1" dirty="0" err="1">
                          <a:solidFill>
                            <a:srgbClr val="7030A0"/>
                          </a:solidFill>
                          <a:effectLst/>
                        </a:rPr>
                        <a:t>bolgán</a:t>
                      </a:r>
                      <a:endParaRPr lang="en-IE" sz="2800" b="1" dirty="0">
                        <a:solidFill>
                          <a:srgbClr val="7030A0"/>
                        </a:solidFill>
                        <a:effectLst/>
                        <a:latin typeface="Times New Roman"/>
                        <a:ea typeface="Times New Roman"/>
                      </a:endParaRPr>
                    </a:p>
                  </a:txBody>
                  <a:tcPr marL="68580" marR="68580" marT="0" marB="0"/>
                </a:tc>
              </a:tr>
              <a:tr h="785748">
                <a:tc>
                  <a:txBody>
                    <a:bodyPr/>
                    <a:lstStyle/>
                    <a:p>
                      <a:pPr>
                        <a:spcAft>
                          <a:spcPts val="0"/>
                        </a:spcAft>
                      </a:pPr>
                      <a:r>
                        <a:rPr lang="en-IE" sz="2400" b="1" u="none" strike="noStrike" dirty="0" smtClean="0">
                          <a:effectLst/>
                        </a:rPr>
                        <a:t> </a:t>
                      </a:r>
                      <a:r>
                        <a:rPr lang="en-IE" sz="2400" b="1" u="none" strike="noStrike" dirty="0" err="1" smtClean="0">
                          <a:effectLst/>
                        </a:rPr>
                        <a:t>Scragall</a:t>
                      </a:r>
                      <a:r>
                        <a:rPr lang="en-IE" sz="2400" b="1" u="none" strike="noStrike" baseline="0" dirty="0" smtClean="0">
                          <a:effectLst/>
                        </a:rPr>
                        <a:t> </a:t>
                      </a:r>
                      <a:r>
                        <a:rPr lang="en-IE" sz="2400" b="1" u="none" strike="noStrike" baseline="0" dirty="0" err="1" smtClean="0">
                          <a:effectLst/>
                        </a:rPr>
                        <a:t>Alaminaiam</a:t>
                      </a:r>
                      <a:r>
                        <a:rPr lang="en-IE" sz="2400" b="1" u="none" strike="noStrike" baseline="0" dirty="0" smtClean="0">
                          <a:effectLst/>
                        </a:rPr>
                        <a:t> (</a:t>
                      </a:r>
                      <a:r>
                        <a:rPr lang="en-IE" sz="2400" b="1" u="none" strike="noStrike" dirty="0" smtClean="0">
                          <a:effectLst/>
                        </a:rPr>
                        <a:t>Tin Foil)</a:t>
                      </a:r>
                      <a:endParaRPr lang="en-IE" sz="2400" b="1" dirty="0">
                        <a:effectLst/>
                        <a:latin typeface="Times New Roman"/>
                        <a:ea typeface="Times New Roman"/>
                      </a:endParaRPr>
                    </a:p>
                  </a:txBody>
                  <a:tcPr marL="68580" marR="68580" marT="0" marB="0"/>
                </a:tc>
                <a:tc>
                  <a:txBody>
                    <a:bodyPr/>
                    <a:lstStyle/>
                    <a:p>
                      <a:pPr algn="ctr">
                        <a:spcAft>
                          <a:spcPts val="0"/>
                        </a:spcAft>
                      </a:pPr>
                      <a:endParaRPr lang="en-IE" sz="1800" b="1" dirty="0">
                        <a:solidFill>
                          <a:schemeClr val="tx1"/>
                        </a:solidFill>
                        <a:effectLst/>
                        <a:latin typeface="Times New Roman"/>
                        <a:ea typeface="Times New Roman"/>
                      </a:endParaRPr>
                    </a:p>
                  </a:txBody>
                  <a:tcPr marL="68580" marR="68580" marT="0" marB="0"/>
                </a:tc>
                <a:tc>
                  <a:txBody>
                    <a:bodyPr/>
                    <a:lstStyle/>
                    <a:p>
                      <a:pPr>
                        <a:spcAft>
                          <a:spcPts val="0"/>
                        </a:spcAft>
                      </a:pPr>
                      <a:r>
                        <a:rPr lang="en-IE" sz="1100" u="none" strike="noStrike" dirty="0">
                          <a:effectLst/>
                        </a:rPr>
                        <a:t> </a:t>
                      </a:r>
                      <a:endParaRPr lang="en-IE" sz="1200" dirty="0">
                        <a:effectLst/>
                        <a:latin typeface="Times New Roman"/>
                        <a:ea typeface="Times New Roman"/>
                      </a:endParaRPr>
                    </a:p>
                  </a:txBody>
                  <a:tcPr marL="68580" marR="68580" marT="0" marB="0"/>
                </a:tc>
              </a:tr>
              <a:tr h="392874">
                <a:tc>
                  <a:txBody>
                    <a:bodyPr/>
                    <a:lstStyle/>
                    <a:p>
                      <a:pPr>
                        <a:spcAft>
                          <a:spcPts val="0"/>
                        </a:spcAft>
                      </a:pPr>
                      <a:r>
                        <a:rPr lang="en-IE" sz="2400" b="1" u="none" strike="noStrike" dirty="0">
                          <a:effectLst/>
                        </a:rPr>
                        <a:t> </a:t>
                      </a:r>
                      <a:r>
                        <a:rPr lang="en-IE" sz="2400" b="1" u="none" strike="noStrike" dirty="0" smtClean="0">
                          <a:effectLst/>
                        </a:rPr>
                        <a:t>Paper</a:t>
                      </a:r>
                      <a:r>
                        <a:rPr lang="en-IE" sz="2400" b="1" u="none" strike="noStrike" baseline="0" dirty="0" smtClean="0">
                          <a:effectLst/>
                        </a:rPr>
                        <a:t> Clip</a:t>
                      </a:r>
                      <a:endParaRPr lang="en-IE" sz="2400" b="1" dirty="0">
                        <a:effectLst/>
                        <a:latin typeface="Times New Roman"/>
                        <a:ea typeface="Times New Roman"/>
                      </a:endParaRPr>
                    </a:p>
                  </a:txBody>
                  <a:tcPr marL="68580" marR="68580" marT="0" marB="0"/>
                </a:tc>
                <a:tc>
                  <a:txBody>
                    <a:bodyPr/>
                    <a:lstStyle/>
                    <a:p>
                      <a:pPr algn="ctr">
                        <a:spcAft>
                          <a:spcPts val="0"/>
                        </a:spcAft>
                      </a:pPr>
                      <a:endParaRPr lang="en-IE" sz="1800" b="1" dirty="0">
                        <a:solidFill>
                          <a:schemeClr val="tx1"/>
                        </a:solidFill>
                        <a:effectLst/>
                        <a:latin typeface="Times New Roman"/>
                        <a:ea typeface="Times New Roman"/>
                      </a:endParaRPr>
                    </a:p>
                  </a:txBody>
                  <a:tcPr marL="68580" marR="68580" marT="0" marB="0"/>
                </a:tc>
                <a:tc>
                  <a:txBody>
                    <a:bodyPr/>
                    <a:lstStyle/>
                    <a:p>
                      <a:pPr>
                        <a:spcAft>
                          <a:spcPts val="0"/>
                        </a:spcAft>
                      </a:pPr>
                      <a:r>
                        <a:rPr lang="en-IE" sz="1100" u="none" strike="noStrike" dirty="0">
                          <a:effectLst/>
                        </a:rPr>
                        <a:t> </a:t>
                      </a:r>
                      <a:endParaRPr lang="en-IE" sz="1200" dirty="0">
                        <a:effectLst/>
                        <a:latin typeface="Times New Roman"/>
                        <a:ea typeface="Times New Roman"/>
                      </a:endParaRPr>
                    </a:p>
                  </a:txBody>
                  <a:tcPr marL="68580" marR="68580" marT="0" marB="0"/>
                </a:tc>
              </a:tr>
              <a:tr h="392874">
                <a:tc>
                  <a:txBody>
                    <a:bodyPr/>
                    <a:lstStyle/>
                    <a:p>
                      <a:pPr>
                        <a:spcAft>
                          <a:spcPts val="0"/>
                        </a:spcAft>
                      </a:pPr>
                      <a:r>
                        <a:rPr lang="en-IE" sz="2400" b="1" dirty="0" err="1" smtClean="0">
                          <a:effectLst/>
                          <a:latin typeface="Times New Roman"/>
                          <a:ea typeface="Times New Roman"/>
                        </a:rPr>
                        <a:t>Adhmad</a:t>
                      </a:r>
                      <a:endParaRPr lang="en-IE" sz="2400" b="1" dirty="0">
                        <a:effectLst/>
                        <a:latin typeface="Times New Roman"/>
                        <a:ea typeface="Times New Roman"/>
                      </a:endParaRPr>
                    </a:p>
                  </a:txBody>
                  <a:tcPr marL="68580" marR="68580" marT="0" marB="0"/>
                </a:tc>
                <a:tc>
                  <a:txBody>
                    <a:bodyPr/>
                    <a:lstStyle/>
                    <a:p>
                      <a:pPr algn="ctr">
                        <a:spcAft>
                          <a:spcPts val="0"/>
                        </a:spcAft>
                      </a:pPr>
                      <a:endParaRPr lang="en-IE" sz="1800" b="1" dirty="0">
                        <a:solidFill>
                          <a:schemeClr val="tx1"/>
                        </a:solidFill>
                        <a:effectLst/>
                        <a:latin typeface="Times New Roman"/>
                        <a:ea typeface="Times New Roman"/>
                      </a:endParaRPr>
                    </a:p>
                  </a:txBody>
                  <a:tcPr marL="68580" marR="68580" marT="0" marB="0"/>
                </a:tc>
                <a:tc>
                  <a:txBody>
                    <a:bodyPr/>
                    <a:lstStyle/>
                    <a:p>
                      <a:pPr>
                        <a:spcAft>
                          <a:spcPts val="0"/>
                        </a:spcAft>
                      </a:pPr>
                      <a:r>
                        <a:rPr lang="en-IE" sz="1100" u="none" strike="noStrike" dirty="0">
                          <a:effectLst/>
                        </a:rPr>
                        <a:t> </a:t>
                      </a:r>
                      <a:endParaRPr lang="en-IE" sz="1200" dirty="0">
                        <a:effectLst/>
                        <a:latin typeface="Times New Roman"/>
                        <a:ea typeface="Times New Roman"/>
                      </a:endParaRPr>
                    </a:p>
                  </a:txBody>
                  <a:tcPr marL="68580" marR="68580" marT="0" marB="0"/>
                </a:tc>
              </a:tr>
              <a:tr h="445223">
                <a:tc>
                  <a:txBody>
                    <a:bodyPr/>
                    <a:lstStyle/>
                    <a:p>
                      <a:pPr>
                        <a:spcAft>
                          <a:spcPts val="0"/>
                        </a:spcAft>
                      </a:pPr>
                      <a:r>
                        <a:rPr lang="en-IE" sz="2400" b="1" u="none" strike="noStrike" dirty="0" err="1" smtClean="0">
                          <a:effectLst/>
                          <a:latin typeface="+mn-lt"/>
                          <a:ea typeface="+mn-ea"/>
                        </a:rPr>
                        <a:t>Cartclár</a:t>
                      </a:r>
                      <a:endParaRPr lang="en-IE" sz="2400" b="1" dirty="0">
                        <a:effectLst/>
                        <a:latin typeface="Times New Roman"/>
                        <a:ea typeface="Times New Roman"/>
                      </a:endParaRPr>
                    </a:p>
                  </a:txBody>
                  <a:tcPr marL="68580" marR="68580" marT="0" marB="0"/>
                </a:tc>
                <a:tc>
                  <a:txBody>
                    <a:bodyPr/>
                    <a:lstStyle/>
                    <a:p>
                      <a:pPr algn="ctr">
                        <a:spcAft>
                          <a:spcPts val="0"/>
                        </a:spcAft>
                      </a:pPr>
                      <a:endParaRPr lang="en-IE" sz="1800" b="1" dirty="0">
                        <a:solidFill>
                          <a:schemeClr val="tx1"/>
                        </a:solidFill>
                        <a:effectLst/>
                        <a:latin typeface="Times New Roman"/>
                        <a:ea typeface="Times New Roman"/>
                      </a:endParaRPr>
                    </a:p>
                  </a:txBody>
                  <a:tcPr marL="68580" marR="68580" marT="0" marB="0"/>
                </a:tc>
                <a:tc>
                  <a:txBody>
                    <a:bodyPr/>
                    <a:lstStyle/>
                    <a:p>
                      <a:pPr>
                        <a:spcAft>
                          <a:spcPts val="0"/>
                        </a:spcAft>
                      </a:pPr>
                      <a:r>
                        <a:rPr lang="en-IE" sz="1100" u="none" strike="noStrike" dirty="0">
                          <a:effectLst/>
                        </a:rPr>
                        <a:t> </a:t>
                      </a:r>
                      <a:endParaRPr lang="en-IE" sz="1200" dirty="0">
                        <a:effectLst/>
                        <a:latin typeface="Times New Roman"/>
                        <a:ea typeface="Times New Roman"/>
                      </a:endParaRPr>
                    </a:p>
                  </a:txBody>
                  <a:tcPr marL="68580" marR="68580" marT="0" marB="0"/>
                </a:tc>
              </a:tr>
            </a:tbl>
          </a:graphicData>
        </a:graphic>
      </p:graphicFrame>
      <p:grpSp>
        <p:nvGrpSpPr>
          <p:cNvPr id="5" name="Group 3"/>
          <p:cNvGrpSpPr>
            <a:grpSpLocks/>
          </p:cNvGrpSpPr>
          <p:nvPr/>
        </p:nvGrpSpPr>
        <p:grpSpPr bwMode="auto">
          <a:xfrm>
            <a:off x="379544" y="1827870"/>
            <a:ext cx="5753422" cy="2710950"/>
            <a:chOff x="-360" y="195"/>
            <a:chExt cx="6779" cy="2780"/>
          </a:xfrm>
        </p:grpSpPr>
        <p:sp>
          <p:nvSpPr>
            <p:cNvPr id="6" name="Text Box 62"/>
            <p:cNvSpPr txBox="1">
              <a:spLocks noChangeArrowheads="1"/>
            </p:cNvSpPr>
            <p:nvPr/>
          </p:nvSpPr>
          <p:spPr bwMode="auto">
            <a:xfrm>
              <a:off x="3868" y="1692"/>
              <a:ext cx="2168" cy="49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Fáiscín</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crogaill</a:t>
              </a:r>
              <a:endParaRPr kumimoji="0" lang="en-GB"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7" name="Text Box 61"/>
            <p:cNvSpPr txBox="1">
              <a:spLocks noChangeArrowheads="1"/>
            </p:cNvSpPr>
            <p:nvPr/>
          </p:nvSpPr>
          <p:spPr bwMode="auto">
            <a:xfrm>
              <a:off x="3802" y="837"/>
              <a:ext cx="2076" cy="49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Fáiscín</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crogaill</a:t>
              </a:r>
              <a:endParaRPr kumimoji="0" lang="en-GB" sz="1600" b="1" i="0" u="none" strike="noStrike" cap="none" normalizeH="0" baseline="0" dirty="0" smtClean="0">
                <a:ln>
                  <a:noFill/>
                </a:ln>
                <a:solidFill>
                  <a:srgbClr val="FF0000"/>
                </a:solidFill>
                <a:effectLst/>
                <a:latin typeface="Arial" pitchFamily="34" charset="0"/>
                <a:cs typeface="Arial" pitchFamily="34" charset="0"/>
              </a:endParaRPr>
            </a:p>
          </p:txBody>
        </p:sp>
        <p:sp>
          <p:nvSpPr>
            <p:cNvPr id="8" name="Text Box 60"/>
            <p:cNvSpPr txBox="1">
              <a:spLocks noChangeArrowheads="1"/>
            </p:cNvSpPr>
            <p:nvPr/>
          </p:nvSpPr>
          <p:spPr bwMode="auto">
            <a:xfrm>
              <a:off x="1661" y="819"/>
              <a:ext cx="1124" cy="49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Bolgán</a:t>
              </a:r>
              <a:endParaRPr kumimoji="0" lang="en-GB" sz="1600" b="1" i="0" u="sng" strike="noStrike" cap="none" normalizeH="0" baseline="0" dirty="0" smtClean="0">
                <a:ln>
                  <a:noFill/>
                </a:ln>
                <a:solidFill>
                  <a:srgbClr val="FF0000"/>
                </a:solidFill>
                <a:effectLst/>
                <a:latin typeface="Arial" pitchFamily="34" charset="0"/>
                <a:cs typeface="Arial" pitchFamily="34" charset="0"/>
              </a:endParaRPr>
            </a:p>
          </p:txBody>
        </p:sp>
        <p:grpSp>
          <p:nvGrpSpPr>
            <p:cNvPr id="9" name="Group 53"/>
            <p:cNvGrpSpPr>
              <a:grpSpLocks/>
            </p:cNvGrpSpPr>
            <p:nvPr/>
          </p:nvGrpSpPr>
          <p:grpSpPr bwMode="auto">
            <a:xfrm>
              <a:off x="1356" y="280"/>
              <a:ext cx="1193" cy="562"/>
              <a:chOff x="1356" y="280"/>
              <a:chExt cx="1193" cy="562"/>
            </a:xfrm>
          </p:grpSpPr>
          <p:grpSp>
            <p:nvGrpSpPr>
              <p:cNvPr id="59" name="Group 56"/>
              <p:cNvGrpSpPr>
                <a:grpSpLocks/>
              </p:cNvGrpSpPr>
              <p:nvPr/>
            </p:nvGrpSpPr>
            <p:grpSpPr bwMode="auto">
              <a:xfrm>
                <a:off x="1631" y="280"/>
                <a:ext cx="644" cy="562"/>
                <a:chOff x="1631" y="280"/>
                <a:chExt cx="644" cy="562"/>
              </a:xfrm>
            </p:grpSpPr>
            <p:sp>
              <p:nvSpPr>
                <p:cNvPr id="62" name="Oval 59"/>
                <p:cNvSpPr>
                  <a:spLocks noChangeArrowheads="1"/>
                </p:cNvSpPr>
                <p:nvPr/>
              </p:nvSpPr>
              <p:spPr bwMode="auto">
                <a:xfrm rot="17100000">
                  <a:off x="1672" y="239"/>
                  <a:ext cx="562" cy="644"/>
                </a:xfrm>
                <a:prstGeom prst="ellipse">
                  <a:avLst/>
                </a:prstGeom>
                <a:solidFill>
                  <a:srgbClr val="FFFFFF"/>
                </a:solidFill>
                <a:ln w="936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IE"/>
                </a:p>
              </p:txBody>
            </p:sp>
            <p:sp>
              <p:nvSpPr>
                <p:cNvPr id="63" name="Line 58"/>
                <p:cNvSpPr>
                  <a:spLocks noChangeShapeType="1"/>
                </p:cNvSpPr>
                <p:nvPr/>
              </p:nvSpPr>
              <p:spPr bwMode="auto">
                <a:xfrm flipV="1">
                  <a:off x="1767" y="310"/>
                  <a:ext cx="392" cy="482"/>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4" name="Line 57"/>
                <p:cNvSpPr>
                  <a:spLocks noChangeShapeType="1"/>
                </p:cNvSpPr>
                <p:nvPr/>
              </p:nvSpPr>
              <p:spPr bwMode="auto">
                <a:xfrm flipH="1" flipV="1">
                  <a:off x="1750" y="335"/>
                  <a:ext cx="410" cy="424"/>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
            <p:nvSpPr>
              <p:cNvPr id="60" name="Line 55"/>
              <p:cNvSpPr>
                <a:spLocks noChangeShapeType="1"/>
              </p:cNvSpPr>
              <p:nvPr/>
            </p:nvSpPr>
            <p:spPr bwMode="auto">
              <a:xfrm flipH="1" flipV="1">
                <a:off x="1356" y="582"/>
                <a:ext cx="30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1" name="Line 54"/>
              <p:cNvSpPr>
                <a:spLocks noChangeShapeType="1"/>
              </p:cNvSpPr>
              <p:nvPr/>
            </p:nvSpPr>
            <p:spPr bwMode="auto">
              <a:xfrm flipH="1" flipV="1">
                <a:off x="2248" y="567"/>
                <a:ext cx="30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grpSp>
          <p:nvGrpSpPr>
            <p:cNvPr id="10" name="Group 37"/>
            <p:cNvGrpSpPr>
              <a:grpSpLocks/>
            </p:cNvGrpSpPr>
            <p:nvPr/>
          </p:nvGrpSpPr>
          <p:grpSpPr bwMode="auto">
            <a:xfrm>
              <a:off x="6138" y="762"/>
              <a:ext cx="279" cy="659"/>
              <a:chOff x="6138" y="762"/>
              <a:chExt cx="279" cy="659"/>
            </a:xfrm>
          </p:grpSpPr>
          <p:sp>
            <p:nvSpPr>
              <p:cNvPr id="44" name="Freeform 52"/>
              <p:cNvSpPr>
                <a:spLocks noChangeArrowheads="1"/>
              </p:cNvSpPr>
              <p:nvPr/>
            </p:nvSpPr>
            <p:spPr bwMode="auto">
              <a:xfrm rot="16200000">
                <a:off x="6138" y="372"/>
                <a:ext cx="142" cy="524"/>
              </a:xfrm>
              <a:custGeom>
                <a:avLst/>
                <a:gdLst>
                  <a:gd name="T0" fmla="*/ 0 w 525"/>
                  <a:gd name="T1" fmla="*/ 60 h 60"/>
                  <a:gd name="T2" fmla="*/ 525 w 525"/>
                  <a:gd name="T3" fmla="*/ 0 h 60"/>
                </a:gdLst>
                <a:ahLst/>
                <a:cxnLst>
                  <a:cxn ang="0">
                    <a:pos x="T0" y="T1"/>
                  </a:cxn>
                  <a:cxn ang="0">
                    <a:pos x="T2" y="T3"/>
                  </a:cxn>
                </a:cxnLst>
                <a:rect l="0" t="0" r="r" b="b"/>
                <a:pathLst>
                  <a:path w="525" h="60">
                    <a:moveTo>
                      <a:pt x="0" y="60"/>
                    </a:moveTo>
                    <a:lnTo>
                      <a:pt x="525"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45" name="Freeform 51"/>
              <p:cNvSpPr>
                <a:spLocks noChangeArrowheads="1"/>
              </p:cNvSpPr>
              <p:nvPr/>
            </p:nvSpPr>
            <p:spPr bwMode="auto">
              <a:xfrm rot="16200000">
                <a:off x="6275" y="372"/>
                <a:ext cx="142" cy="524"/>
              </a:xfrm>
              <a:custGeom>
                <a:avLst/>
                <a:gdLst>
                  <a:gd name="T0" fmla="*/ 525 w 525"/>
                  <a:gd name="T1" fmla="*/ 15 h 15"/>
                  <a:gd name="T2" fmla="*/ 0 w 525"/>
                  <a:gd name="T3" fmla="*/ 0 h 15"/>
                </a:gdLst>
                <a:ahLst/>
                <a:cxnLst>
                  <a:cxn ang="0">
                    <a:pos x="T0" y="T1"/>
                  </a:cxn>
                  <a:cxn ang="0">
                    <a:pos x="T2" y="T3"/>
                  </a:cxn>
                </a:cxnLst>
                <a:rect l="0" t="0" r="r" b="b"/>
                <a:pathLst>
                  <a:path w="525" h="15">
                    <a:moveTo>
                      <a:pt x="525" y="15"/>
                    </a:move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46" name="Line 50"/>
              <p:cNvSpPr>
                <a:spLocks noChangeShapeType="1"/>
              </p:cNvSpPr>
              <p:nvPr/>
            </p:nvSpPr>
            <p:spPr bwMode="auto">
              <a:xfrm flipV="1">
                <a:off x="6138" y="91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7" name="Line 49"/>
              <p:cNvSpPr>
                <a:spLocks noChangeShapeType="1"/>
              </p:cNvSpPr>
              <p:nvPr/>
            </p:nvSpPr>
            <p:spPr bwMode="auto">
              <a:xfrm flipV="1">
                <a:off x="6152" y="1018"/>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8" name="Line 48"/>
              <p:cNvSpPr>
                <a:spLocks noChangeShapeType="1"/>
              </p:cNvSpPr>
              <p:nvPr/>
            </p:nvSpPr>
            <p:spPr bwMode="auto">
              <a:xfrm flipV="1">
                <a:off x="6248" y="1018"/>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9" name="Line 47"/>
              <p:cNvSpPr>
                <a:spLocks noChangeShapeType="1"/>
              </p:cNvSpPr>
              <p:nvPr/>
            </p:nvSpPr>
            <p:spPr bwMode="auto">
              <a:xfrm flipV="1">
                <a:off x="6165" y="1123"/>
                <a:ext cx="41"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0" name="Line 46"/>
              <p:cNvSpPr>
                <a:spLocks noChangeShapeType="1"/>
              </p:cNvSpPr>
              <p:nvPr/>
            </p:nvSpPr>
            <p:spPr bwMode="auto">
              <a:xfrm flipV="1">
                <a:off x="6234" y="112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1" name="Line 45"/>
              <p:cNvSpPr>
                <a:spLocks noChangeShapeType="1"/>
              </p:cNvSpPr>
              <p:nvPr/>
            </p:nvSpPr>
            <p:spPr bwMode="auto">
              <a:xfrm flipV="1">
                <a:off x="6179" y="124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2" name="Line 44"/>
              <p:cNvSpPr>
                <a:spLocks noChangeShapeType="1"/>
              </p:cNvSpPr>
              <p:nvPr/>
            </p:nvSpPr>
            <p:spPr bwMode="auto">
              <a:xfrm flipV="1">
                <a:off x="6234" y="91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3" name="Line 43"/>
              <p:cNvSpPr>
                <a:spLocks noChangeShapeType="1"/>
              </p:cNvSpPr>
              <p:nvPr/>
            </p:nvSpPr>
            <p:spPr bwMode="auto">
              <a:xfrm flipV="1">
                <a:off x="6234" y="121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4" name="Line 42"/>
              <p:cNvSpPr>
                <a:spLocks noChangeShapeType="1"/>
              </p:cNvSpPr>
              <p:nvPr/>
            </p:nvSpPr>
            <p:spPr bwMode="auto">
              <a:xfrm flipV="1">
                <a:off x="6234" y="133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5" name="Line 41"/>
              <p:cNvSpPr>
                <a:spLocks noChangeShapeType="1"/>
              </p:cNvSpPr>
              <p:nvPr/>
            </p:nvSpPr>
            <p:spPr bwMode="auto">
              <a:xfrm flipV="1">
                <a:off x="6193" y="1363"/>
                <a:ext cx="4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6" name="Freeform 40"/>
              <p:cNvSpPr>
                <a:spLocks noChangeArrowheads="1"/>
              </p:cNvSpPr>
              <p:nvPr/>
            </p:nvSpPr>
            <p:spPr bwMode="auto">
              <a:xfrm rot="16200000">
                <a:off x="6247" y="1420"/>
                <a:ext cx="142" cy="0"/>
              </a:xfrm>
              <a:custGeom>
                <a:avLst/>
                <a:gdLst>
                  <a:gd name="T0" fmla="*/ 0 w 1"/>
                  <a:gd name="T1" fmla="*/ 30 h 30"/>
                  <a:gd name="T2" fmla="*/ 0 w 1"/>
                  <a:gd name="T3" fmla="*/ 0 h 30"/>
                </a:gdLst>
                <a:ahLst/>
                <a:cxnLst>
                  <a:cxn ang="0">
                    <a:pos x="T0" y="T1"/>
                  </a:cxn>
                  <a:cxn ang="0">
                    <a:pos x="T2" y="T3"/>
                  </a:cxn>
                </a:cxnLst>
                <a:rect l="0" t="0" r="r" b="b"/>
                <a:pathLst>
                  <a:path w="1" h="30">
                    <a:moveTo>
                      <a:pt x="0" y="30"/>
                    </a:move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57" name="Freeform 39"/>
              <p:cNvSpPr>
                <a:spLocks noChangeArrowheads="1"/>
              </p:cNvSpPr>
              <p:nvPr/>
            </p:nvSpPr>
            <p:spPr bwMode="auto">
              <a:xfrm rot="16200000">
                <a:off x="6192" y="1420"/>
                <a:ext cx="142" cy="0"/>
              </a:xfrm>
              <a:custGeom>
                <a:avLst/>
                <a:gdLst>
                  <a:gd name="T0" fmla="*/ 0 w 1"/>
                  <a:gd name="T1" fmla="*/ 30 h 30"/>
                  <a:gd name="T2" fmla="*/ 0 w 1"/>
                  <a:gd name="T3" fmla="*/ 0 h 30"/>
                </a:gdLst>
                <a:ahLst/>
                <a:cxnLst>
                  <a:cxn ang="0">
                    <a:pos x="T0" y="T1"/>
                  </a:cxn>
                  <a:cxn ang="0">
                    <a:pos x="T2" y="T3"/>
                  </a:cxn>
                </a:cxnLst>
                <a:rect l="0" t="0" r="r" b="b"/>
                <a:pathLst>
                  <a:path w="1" h="30">
                    <a:moveTo>
                      <a:pt x="0" y="30"/>
                    </a:move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58" name="Freeform 38"/>
              <p:cNvSpPr>
                <a:spLocks noChangeArrowheads="1"/>
              </p:cNvSpPr>
              <p:nvPr/>
            </p:nvSpPr>
            <p:spPr bwMode="auto">
              <a:xfrm rot="16200000">
                <a:off x="6207" y="567"/>
                <a:ext cx="142" cy="194"/>
              </a:xfrm>
              <a:custGeom>
                <a:avLst/>
                <a:gdLst>
                  <a:gd name="T0" fmla="*/ 0 w 195"/>
                  <a:gd name="T1" fmla="*/ 0 h 1"/>
                  <a:gd name="T2" fmla="*/ 195 w 195"/>
                  <a:gd name="T3" fmla="*/ 0 h 1"/>
                </a:gdLst>
                <a:ahLst/>
                <a:cxnLst>
                  <a:cxn ang="0">
                    <a:pos x="T0" y="T1"/>
                  </a:cxn>
                  <a:cxn ang="0">
                    <a:pos x="T2" y="T3"/>
                  </a:cxn>
                </a:cxnLst>
                <a:rect l="0" t="0" r="r" b="b"/>
                <a:pathLst>
                  <a:path w="195" h="1">
                    <a:moveTo>
                      <a:pt x="0" y="0"/>
                    </a:moveTo>
                    <a:lnTo>
                      <a:pt x="195" y="0"/>
                    </a:lnTo>
                  </a:path>
                </a:pathLst>
              </a:cu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grpSp>
        <p:grpSp>
          <p:nvGrpSpPr>
            <p:cNvPr id="11" name="Group 28"/>
            <p:cNvGrpSpPr>
              <a:grpSpLocks/>
            </p:cNvGrpSpPr>
            <p:nvPr/>
          </p:nvGrpSpPr>
          <p:grpSpPr bwMode="auto">
            <a:xfrm>
              <a:off x="-360" y="1258"/>
              <a:ext cx="589" cy="643"/>
              <a:chOff x="-360" y="1258"/>
              <a:chExt cx="589" cy="643"/>
            </a:xfrm>
          </p:grpSpPr>
          <p:sp>
            <p:nvSpPr>
              <p:cNvPr id="36" name="Line 36"/>
              <p:cNvSpPr>
                <a:spLocks noChangeShapeType="1"/>
              </p:cNvSpPr>
              <p:nvPr/>
            </p:nvSpPr>
            <p:spPr bwMode="auto">
              <a:xfrm>
                <a:off x="-360" y="1558"/>
                <a:ext cx="589" cy="0"/>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7" name="Line 35"/>
              <p:cNvSpPr>
                <a:spLocks noChangeShapeType="1"/>
              </p:cNvSpPr>
              <p:nvPr/>
            </p:nvSpPr>
            <p:spPr bwMode="auto">
              <a:xfrm>
                <a:off x="-223" y="1663"/>
                <a:ext cx="287" cy="0"/>
              </a:xfrm>
              <a:prstGeom prst="line">
                <a:avLst/>
              </a:prstGeom>
              <a:noFill/>
              <a:ln w="5724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8" name="Line 34"/>
              <p:cNvSpPr>
                <a:spLocks noChangeShapeType="1"/>
              </p:cNvSpPr>
              <p:nvPr/>
            </p:nvSpPr>
            <p:spPr bwMode="auto">
              <a:xfrm flipV="1">
                <a:off x="-72" y="1302"/>
                <a:ext cx="0" cy="254"/>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9" name="Line 33"/>
              <p:cNvSpPr>
                <a:spLocks noChangeShapeType="1"/>
              </p:cNvSpPr>
              <p:nvPr/>
            </p:nvSpPr>
            <p:spPr bwMode="auto">
              <a:xfrm flipV="1">
                <a:off x="-72" y="1647"/>
                <a:ext cx="0" cy="254"/>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40" name="Group 30"/>
              <p:cNvGrpSpPr>
                <a:grpSpLocks/>
              </p:cNvGrpSpPr>
              <p:nvPr/>
            </p:nvGrpSpPr>
            <p:grpSpPr bwMode="auto">
              <a:xfrm>
                <a:off x="-319" y="1258"/>
                <a:ext cx="164" cy="179"/>
                <a:chOff x="-319" y="1258"/>
                <a:chExt cx="164" cy="179"/>
              </a:xfrm>
            </p:grpSpPr>
            <p:sp>
              <p:nvSpPr>
                <p:cNvPr id="42" name="Line 32"/>
                <p:cNvSpPr>
                  <a:spLocks noChangeShapeType="1"/>
                </p:cNvSpPr>
                <p:nvPr/>
              </p:nvSpPr>
              <p:spPr bwMode="auto">
                <a:xfrm>
                  <a:off x="-319" y="1348"/>
                  <a:ext cx="16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3" name="Line 31"/>
                <p:cNvSpPr>
                  <a:spLocks noChangeShapeType="1"/>
                </p:cNvSpPr>
                <p:nvPr/>
              </p:nvSpPr>
              <p:spPr bwMode="auto">
                <a:xfrm flipH="1">
                  <a:off x="-237" y="1258"/>
                  <a:ext cx="0" cy="17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
            <p:nvSpPr>
              <p:cNvPr id="41" name="Line 29"/>
              <p:cNvSpPr>
                <a:spLocks noChangeShapeType="1"/>
              </p:cNvSpPr>
              <p:nvPr/>
            </p:nvSpPr>
            <p:spPr bwMode="auto">
              <a:xfrm>
                <a:off x="-346" y="1783"/>
                <a:ext cx="16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grpSp>
          <p:nvGrpSpPr>
            <p:cNvPr id="12" name="Group 12"/>
            <p:cNvGrpSpPr>
              <a:grpSpLocks/>
            </p:cNvGrpSpPr>
            <p:nvPr/>
          </p:nvGrpSpPr>
          <p:grpSpPr bwMode="auto">
            <a:xfrm>
              <a:off x="6173" y="1748"/>
              <a:ext cx="246" cy="659"/>
              <a:chOff x="6173" y="1748"/>
              <a:chExt cx="246" cy="659"/>
            </a:xfrm>
          </p:grpSpPr>
          <p:sp>
            <p:nvSpPr>
              <p:cNvPr id="21" name="Freeform 27"/>
              <p:cNvSpPr>
                <a:spLocks noChangeArrowheads="1"/>
              </p:cNvSpPr>
              <p:nvPr/>
            </p:nvSpPr>
            <p:spPr bwMode="auto">
              <a:xfrm rot="5400000">
                <a:off x="6135" y="1748"/>
                <a:ext cx="142" cy="524"/>
              </a:xfrm>
              <a:custGeom>
                <a:avLst/>
                <a:gdLst>
                  <a:gd name="T0" fmla="*/ 0 w 525"/>
                  <a:gd name="T1" fmla="*/ 60 h 60"/>
                  <a:gd name="T2" fmla="*/ 525 w 525"/>
                  <a:gd name="T3" fmla="*/ 0 h 60"/>
                </a:gdLst>
                <a:ahLst/>
                <a:cxnLst>
                  <a:cxn ang="0">
                    <a:pos x="T0" y="T1"/>
                  </a:cxn>
                  <a:cxn ang="0">
                    <a:pos x="T2" y="T3"/>
                  </a:cxn>
                </a:cxnLst>
                <a:rect l="0" t="0" r="r" b="b"/>
                <a:pathLst>
                  <a:path w="525" h="60">
                    <a:moveTo>
                      <a:pt x="0" y="60"/>
                    </a:moveTo>
                    <a:lnTo>
                      <a:pt x="525"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22" name="Freeform 26"/>
              <p:cNvSpPr>
                <a:spLocks noChangeArrowheads="1"/>
              </p:cNvSpPr>
              <p:nvPr/>
            </p:nvSpPr>
            <p:spPr bwMode="auto">
              <a:xfrm rot="5400000">
                <a:off x="6031" y="1748"/>
                <a:ext cx="142" cy="524"/>
              </a:xfrm>
              <a:custGeom>
                <a:avLst/>
                <a:gdLst>
                  <a:gd name="T0" fmla="*/ 525 w 525"/>
                  <a:gd name="T1" fmla="*/ 15 h 15"/>
                  <a:gd name="T2" fmla="*/ 0 w 525"/>
                  <a:gd name="T3" fmla="*/ 0 h 15"/>
                </a:gdLst>
                <a:ahLst/>
                <a:cxnLst>
                  <a:cxn ang="0">
                    <a:pos x="T0" y="T1"/>
                  </a:cxn>
                  <a:cxn ang="0">
                    <a:pos x="T2" y="T3"/>
                  </a:cxn>
                </a:cxnLst>
                <a:rect l="0" t="0" r="r" b="b"/>
                <a:pathLst>
                  <a:path w="525" h="15">
                    <a:moveTo>
                      <a:pt x="525" y="15"/>
                    </a:move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23" name="Line 25"/>
              <p:cNvSpPr>
                <a:spLocks noChangeShapeType="1"/>
              </p:cNvSpPr>
              <p:nvPr/>
            </p:nvSpPr>
            <p:spPr bwMode="auto">
              <a:xfrm flipH="1">
                <a:off x="6294" y="2258"/>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4" name="Line 24"/>
              <p:cNvSpPr>
                <a:spLocks noChangeShapeType="1"/>
              </p:cNvSpPr>
              <p:nvPr/>
            </p:nvSpPr>
            <p:spPr bwMode="auto">
              <a:xfrm flipH="1">
                <a:off x="6279" y="2153"/>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 name="Line 23"/>
              <p:cNvSpPr>
                <a:spLocks noChangeShapeType="1"/>
              </p:cNvSpPr>
              <p:nvPr/>
            </p:nvSpPr>
            <p:spPr bwMode="auto">
              <a:xfrm flipH="1">
                <a:off x="6175" y="2153"/>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6" name="Line 22"/>
              <p:cNvSpPr>
                <a:spLocks noChangeShapeType="1"/>
              </p:cNvSpPr>
              <p:nvPr/>
            </p:nvSpPr>
            <p:spPr bwMode="auto">
              <a:xfrm flipH="1">
                <a:off x="6264" y="2048"/>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7" name="Line 21"/>
              <p:cNvSpPr>
                <a:spLocks noChangeShapeType="1"/>
              </p:cNvSpPr>
              <p:nvPr/>
            </p:nvSpPr>
            <p:spPr bwMode="auto">
              <a:xfrm flipH="1">
                <a:off x="6190" y="2048"/>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8" name="Line 20"/>
              <p:cNvSpPr>
                <a:spLocks noChangeShapeType="1"/>
              </p:cNvSpPr>
              <p:nvPr/>
            </p:nvSpPr>
            <p:spPr bwMode="auto">
              <a:xfrm flipH="1">
                <a:off x="6247" y="1928"/>
                <a:ext cx="4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9" name="Line 19"/>
              <p:cNvSpPr>
                <a:spLocks noChangeShapeType="1"/>
              </p:cNvSpPr>
              <p:nvPr/>
            </p:nvSpPr>
            <p:spPr bwMode="auto">
              <a:xfrm flipH="1">
                <a:off x="6190" y="2258"/>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0" name="Line 18"/>
              <p:cNvSpPr>
                <a:spLocks noChangeShapeType="1"/>
              </p:cNvSpPr>
              <p:nvPr/>
            </p:nvSpPr>
            <p:spPr bwMode="auto">
              <a:xfrm flipH="1">
                <a:off x="6190" y="1958"/>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Line 17"/>
              <p:cNvSpPr>
                <a:spLocks noChangeShapeType="1"/>
              </p:cNvSpPr>
              <p:nvPr/>
            </p:nvSpPr>
            <p:spPr bwMode="auto">
              <a:xfrm flipH="1">
                <a:off x="6190" y="1838"/>
                <a:ext cx="43"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Line 16"/>
              <p:cNvSpPr>
                <a:spLocks noChangeShapeType="1"/>
              </p:cNvSpPr>
              <p:nvPr/>
            </p:nvSpPr>
            <p:spPr bwMode="auto">
              <a:xfrm flipH="1">
                <a:off x="6232" y="1808"/>
                <a:ext cx="44"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Freeform 15"/>
              <p:cNvSpPr>
                <a:spLocks noChangeArrowheads="1"/>
              </p:cNvSpPr>
              <p:nvPr/>
            </p:nvSpPr>
            <p:spPr bwMode="auto">
              <a:xfrm rot="5400000">
                <a:off x="6046" y="1749"/>
                <a:ext cx="142" cy="0"/>
              </a:xfrm>
              <a:custGeom>
                <a:avLst/>
                <a:gdLst>
                  <a:gd name="T0" fmla="*/ 0 w 1"/>
                  <a:gd name="T1" fmla="*/ 30 h 30"/>
                  <a:gd name="T2" fmla="*/ 0 w 1"/>
                  <a:gd name="T3" fmla="*/ 0 h 30"/>
                </a:gdLst>
                <a:ahLst/>
                <a:cxnLst>
                  <a:cxn ang="0">
                    <a:pos x="T0" y="T1"/>
                  </a:cxn>
                  <a:cxn ang="0">
                    <a:pos x="T2" y="T3"/>
                  </a:cxn>
                </a:cxnLst>
                <a:rect l="0" t="0" r="r" b="b"/>
                <a:pathLst>
                  <a:path w="1" h="30">
                    <a:moveTo>
                      <a:pt x="0" y="30"/>
                    </a:move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34" name="Freeform 14"/>
              <p:cNvSpPr>
                <a:spLocks noChangeArrowheads="1"/>
              </p:cNvSpPr>
              <p:nvPr/>
            </p:nvSpPr>
            <p:spPr bwMode="auto">
              <a:xfrm rot="5400000">
                <a:off x="6106" y="1749"/>
                <a:ext cx="142" cy="0"/>
              </a:xfrm>
              <a:custGeom>
                <a:avLst/>
                <a:gdLst>
                  <a:gd name="T0" fmla="*/ 0 w 1"/>
                  <a:gd name="T1" fmla="*/ 30 h 30"/>
                  <a:gd name="T2" fmla="*/ 0 w 1"/>
                  <a:gd name="T3" fmla="*/ 0 h 30"/>
                </a:gdLst>
                <a:ahLst/>
                <a:cxnLst>
                  <a:cxn ang="0">
                    <a:pos x="T0" y="T1"/>
                  </a:cxn>
                  <a:cxn ang="0">
                    <a:pos x="T2" y="T3"/>
                  </a:cxn>
                </a:cxnLst>
                <a:rect l="0" t="0" r="r" b="b"/>
                <a:pathLst>
                  <a:path w="1" h="30">
                    <a:moveTo>
                      <a:pt x="0" y="30"/>
                    </a:moveTo>
                    <a:lnTo>
                      <a:pt x="0"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35" name="Freeform 13"/>
              <p:cNvSpPr>
                <a:spLocks noChangeArrowheads="1"/>
              </p:cNvSpPr>
              <p:nvPr/>
            </p:nvSpPr>
            <p:spPr bwMode="auto">
              <a:xfrm rot="5400000">
                <a:off x="6119" y="2213"/>
                <a:ext cx="142" cy="194"/>
              </a:xfrm>
              <a:custGeom>
                <a:avLst/>
                <a:gdLst>
                  <a:gd name="T0" fmla="*/ 0 w 195"/>
                  <a:gd name="T1" fmla="*/ 0 h 1"/>
                  <a:gd name="T2" fmla="*/ 195 w 195"/>
                  <a:gd name="T3" fmla="*/ 0 h 1"/>
                </a:gdLst>
                <a:ahLst/>
                <a:cxnLst>
                  <a:cxn ang="0">
                    <a:pos x="T0" y="T1"/>
                  </a:cxn>
                  <a:cxn ang="0">
                    <a:pos x="T2" y="T3"/>
                  </a:cxn>
                </a:cxnLst>
                <a:rect l="0" t="0" r="r" b="b"/>
                <a:pathLst>
                  <a:path w="195" h="1">
                    <a:moveTo>
                      <a:pt x="0" y="0"/>
                    </a:moveTo>
                    <a:lnTo>
                      <a:pt x="195" y="0"/>
                    </a:lnTo>
                  </a:path>
                </a:pathLst>
              </a:cu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grpSp>
        <p:sp>
          <p:nvSpPr>
            <p:cNvPr id="13" name="Line 11"/>
            <p:cNvSpPr>
              <a:spLocks noChangeShapeType="1"/>
            </p:cNvSpPr>
            <p:nvPr/>
          </p:nvSpPr>
          <p:spPr bwMode="auto">
            <a:xfrm flipH="1">
              <a:off x="-55" y="583"/>
              <a:ext cx="1385"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4" name="Line 10"/>
            <p:cNvSpPr>
              <a:spLocks noChangeShapeType="1"/>
            </p:cNvSpPr>
            <p:nvPr/>
          </p:nvSpPr>
          <p:spPr bwMode="auto">
            <a:xfrm flipV="1">
              <a:off x="-37" y="583"/>
              <a:ext cx="0" cy="74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Line 9"/>
            <p:cNvSpPr>
              <a:spLocks noChangeShapeType="1"/>
            </p:cNvSpPr>
            <p:nvPr/>
          </p:nvSpPr>
          <p:spPr bwMode="auto">
            <a:xfrm flipV="1">
              <a:off x="-37" y="1843"/>
              <a:ext cx="0" cy="749"/>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6" name="Line 8"/>
            <p:cNvSpPr>
              <a:spLocks noChangeShapeType="1"/>
            </p:cNvSpPr>
            <p:nvPr/>
          </p:nvSpPr>
          <p:spPr bwMode="auto">
            <a:xfrm flipV="1">
              <a:off x="-82" y="2589"/>
              <a:ext cx="3447" cy="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7" name="Line 7"/>
            <p:cNvSpPr>
              <a:spLocks noChangeShapeType="1"/>
            </p:cNvSpPr>
            <p:nvPr/>
          </p:nvSpPr>
          <p:spPr bwMode="auto">
            <a:xfrm>
              <a:off x="2689" y="561"/>
              <a:ext cx="883" cy="1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Freeform 6"/>
            <p:cNvSpPr>
              <a:spLocks noChangeArrowheads="1"/>
            </p:cNvSpPr>
            <p:nvPr/>
          </p:nvSpPr>
          <p:spPr bwMode="auto">
            <a:xfrm>
              <a:off x="3679" y="195"/>
              <a:ext cx="2323" cy="581"/>
            </a:xfrm>
            <a:custGeom>
              <a:avLst/>
              <a:gdLst>
                <a:gd name="T0" fmla="*/ 0 w 2540"/>
                <a:gd name="T1" fmla="*/ 387 h 582"/>
                <a:gd name="T2" fmla="*/ 915 w 2540"/>
                <a:gd name="T3" fmla="*/ 357 h 582"/>
                <a:gd name="T4" fmla="*/ 1665 w 2540"/>
                <a:gd name="T5" fmla="*/ 57 h 582"/>
                <a:gd name="T6" fmla="*/ 2400 w 2540"/>
                <a:gd name="T7" fmla="*/ 87 h 582"/>
                <a:gd name="T8" fmla="*/ 2505 w 2540"/>
                <a:gd name="T9" fmla="*/ 582 h 582"/>
              </a:gdLst>
              <a:ahLst/>
              <a:cxnLst>
                <a:cxn ang="0">
                  <a:pos x="T0" y="T1"/>
                </a:cxn>
                <a:cxn ang="0">
                  <a:pos x="T2" y="T3"/>
                </a:cxn>
                <a:cxn ang="0">
                  <a:pos x="T4" y="T5"/>
                </a:cxn>
                <a:cxn ang="0">
                  <a:pos x="T6" y="T7"/>
                </a:cxn>
                <a:cxn ang="0">
                  <a:pos x="T8" y="T9"/>
                </a:cxn>
              </a:cxnLst>
              <a:rect l="0" t="0" r="r" b="b"/>
              <a:pathLst>
                <a:path w="2540" h="582">
                  <a:moveTo>
                    <a:pt x="0" y="387"/>
                  </a:moveTo>
                  <a:cubicBezTo>
                    <a:pt x="150" y="382"/>
                    <a:pt x="637" y="412"/>
                    <a:pt x="915" y="357"/>
                  </a:cubicBezTo>
                  <a:cubicBezTo>
                    <a:pt x="1193" y="302"/>
                    <a:pt x="1418" y="102"/>
                    <a:pt x="1665" y="57"/>
                  </a:cubicBezTo>
                  <a:cubicBezTo>
                    <a:pt x="1912" y="12"/>
                    <a:pt x="2260" y="0"/>
                    <a:pt x="2400" y="87"/>
                  </a:cubicBezTo>
                  <a:cubicBezTo>
                    <a:pt x="2540" y="174"/>
                    <a:pt x="2522" y="378"/>
                    <a:pt x="2505" y="582"/>
                  </a:cubicBezTo>
                </a:path>
              </a:pathLst>
            </a:custGeom>
            <a:noFill/>
            <a:ln w="126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19" name="Freeform 5"/>
            <p:cNvSpPr>
              <a:spLocks noChangeArrowheads="1"/>
            </p:cNvSpPr>
            <p:nvPr/>
          </p:nvSpPr>
          <p:spPr bwMode="auto">
            <a:xfrm flipV="1">
              <a:off x="3745" y="2394"/>
              <a:ext cx="2323" cy="581"/>
            </a:xfrm>
            <a:custGeom>
              <a:avLst/>
              <a:gdLst>
                <a:gd name="T0" fmla="*/ 0 w 2540"/>
                <a:gd name="T1" fmla="*/ 387 h 582"/>
                <a:gd name="T2" fmla="*/ 915 w 2540"/>
                <a:gd name="T3" fmla="*/ 357 h 582"/>
                <a:gd name="T4" fmla="*/ 1665 w 2540"/>
                <a:gd name="T5" fmla="*/ 57 h 582"/>
                <a:gd name="T6" fmla="*/ 2400 w 2540"/>
                <a:gd name="T7" fmla="*/ 87 h 582"/>
                <a:gd name="T8" fmla="*/ 2505 w 2540"/>
                <a:gd name="T9" fmla="*/ 582 h 582"/>
              </a:gdLst>
              <a:ahLst/>
              <a:cxnLst>
                <a:cxn ang="0">
                  <a:pos x="T0" y="T1"/>
                </a:cxn>
                <a:cxn ang="0">
                  <a:pos x="T2" y="T3"/>
                </a:cxn>
                <a:cxn ang="0">
                  <a:pos x="T4" y="T5"/>
                </a:cxn>
                <a:cxn ang="0">
                  <a:pos x="T6" y="T7"/>
                </a:cxn>
                <a:cxn ang="0">
                  <a:pos x="T8" y="T9"/>
                </a:cxn>
              </a:cxnLst>
              <a:rect l="0" t="0" r="r" b="b"/>
              <a:pathLst>
                <a:path w="2540" h="582">
                  <a:moveTo>
                    <a:pt x="0" y="387"/>
                  </a:moveTo>
                  <a:cubicBezTo>
                    <a:pt x="150" y="382"/>
                    <a:pt x="637" y="412"/>
                    <a:pt x="915" y="357"/>
                  </a:cubicBezTo>
                  <a:cubicBezTo>
                    <a:pt x="1193" y="302"/>
                    <a:pt x="1418" y="102"/>
                    <a:pt x="1665" y="57"/>
                  </a:cubicBezTo>
                  <a:cubicBezTo>
                    <a:pt x="1912" y="12"/>
                    <a:pt x="2260" y="0"/>
                    <a:pt x="2400" y="87"/>
                  </a:cubicBezTo>
                  <a:cubicBezTo>
                    <a:pt x="2540" y="174"/>
                    <a:pt x="2522" y="378"/>
                    <a:pt x="2505" y="582"/>
                  </a:cubicBezTo>
                </a:path>
              </a:pathLst>
            </a:custGeom>
            <a:noFill/>
            <a:ln w="126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IE"/>
            </a:p>
          </p:txBody>
        </p:sp>
        <p:sp>
          <p:nvSpPr>
            <p:cNvPr id="20" name="Text Box 4"/>
            <p:cNvSpPr txBox="1">
              <a:spLocks noChangeArrowheads="1"/>
            </p:cNvSpPr>
            <p:nvPr/>
          </p:nvSpPr>
          <p:spPr bwMode="auto">
            <a:xfrm>
              <a:off x="404" y="1400"/>
              <a:ext cx="1265" cy="49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u="sng" dirty="0" smtClean="0">
                  <a:solidFill>
                    <a:srgbClr val="FF0000"/>
                  </a:solidFill>
                  <a:latin typeface="Arial" pitchFamily="34" charset="0"/>
                  <a:ea typeface="Times New Roman" pitchFamily="18" charset="0"/>
                  <a:cs typeface="Arial" pitchFamily="34" charset="0"/>
                </a:rPr>
                <a:t>BATAIRE</a:t>
              </a:r>
              <a:endParaRPr kumimoji="0" lang="en-GB" sz="1600" b="1" i="0" u="sng" strike="noStrike" cap="none" normalizeH="0" baseline="0" dirty="0" smtClean="0">
                <a:ln>
                  <a:noFill/>
                </a:ln>
                <a:solidFill>
                  <a:srgbClr val="FF0000"/>
                </a:solidFill>
                <a:effectLst/>
                <a:latin typeface="Arial" pitchFamily="34" charset="0"/>
                <a:cs typeface="Arial" pitchFamily="34" charset="0"/>
              </a:endParaRPr>
            </a:p>
          </p:txBody>
        </p:sp>
      </p:grpSp>
      <p:sp>
        <p:nvSpPr>
          <p:cNvPr id="66" name="Text Box 1"/>
          <p:cNvSpPr txBox="1">
            <a:spLocks noChangeArrowheads="1"/>
          </p:cNvSpPr>
          <p:nvPr/>
        </p:nvSpPr>
        <p:spPr bwMode="auto">
          <a:xfrm>
            <a:off x="6588224" y="1426079"/>
            <a:ext cx="2376264" cy="2876776"/>
          </a:xfrm>
          <a:prstGeom prst="rect">
            <a:avLst/>
          </a:prstGeom>
          <a:solidFill>
            <a:schemeClr val="accent2">
              <a:lumMod val="60000"/>
              <a:lumOff val="40000"/>
            </a:schemeClr>
          </a:solidFill>
          <a:ln>
            <a:noFill/>
          </a:ln>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0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2400" b="1" i="0" u="sng"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Modh</a:t>
            </a:r>
            <a:endParaRPr kumimoji="0" lang="en-I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Cuir</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an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ábhar</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faoi</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scrúdú</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idir</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agus</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B</a:t>
            </a:r>
            <a:endParaRPr kumimoji="0" lang="en-I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Tabhair</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faoi</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ndeara</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an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lasann</a:t>
            </a:r>
            <a:r>
              <a:rPr kumimoji="0" lang="en-IE"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an </a:t>
            </a:r>
            <a:r>
              <a:rPr kumimoji="0" lang="en-IE"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bolgán</a:t>
            </a:r>
            <a:endParaRPr kumimoji="0" lang="en-I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5559061" y="2561340"/>
            <a:ext cx="946663" cy="923330"/>
          </a:xfrm>
          <a:prstGeom prst="rect">
            <a:avLst/>
          </a:prstGeom>
          <a:solidFill>
            <a:schemeClr val="accent4">
              <a:lumMod val="40000"/>
              <a:lumOff val="60000"/>
            </a:schemeClr>
          </a:solidFill>
        </p:spPr>
        <p:txBody>
          <a:bodyPr wrap="square" rtlCol="0">
            <a:spAutoFit/>
          </a:bodyPr>
          <a:lstStyle/>
          <a:p>
            <a:r>
              <a:rPr lang="en-IE" dirty="0" err="1" smtClean="0"/>
              <a:t>Ábhar</a:t>
            </a:r>
            <a:r>
              <a:rPr lang="en-IE" dirty="0" smtClean="0"/>
              <a:t> le </a:t>
            </a:r>
            <a:r>
              <a:rPr lang="en-IE" dirty="0" err="1" smtClean="0"/>
              <a:t>teastáil</a:t>
            </a:r>
            <a:endParaRPr lang="en-IE" dirty="0"/>
          </a:p>
        </p:txBody>
      </p:sp>
    </p:spTree>
    <p:extLst>
      <p:ext uri="{BB962C8B-B14F-4D97-AF65-F5344CB8AC3E}">
        <p14:creationId xmlns:p14="http://schemas.microsoft.com/office/powerpoint/2010/main" val="341532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936104"/>
          </a:xfrm>
          <a:solidFill>
            <a:srgbClr val="FFC000"/>
          </a:solidFill>
        </p:spPr>
        <p:txBody>
          <a:bodyPr>
            <a:normAutofit/>
          </a:bodyPr>
          <a:lstStyle/>
          <a:p>
            <a:r>
              <a:rPr lang="en-IE" sz="4800" b="1" dirty="0" err="1" smtClean="0"/>
              <a:t>Ciocaid</a:t>
            </a:r>
            <a:r>
              <a:rPr lang="en-IE" sz="4800" b="1" dirty="0" smtClean="0"/>
              <a:t> </a:t>
            </a:r>
            <a:r>
              <a:rPr lang="en-IE" sz="4800" b="1" dirty="0" err="1" smtClean="0"/>
              <a:t>leictreachas</a:t>
            </a:r>
            <a:endParaRPr lang="en-IE" sz="4800" b="1" dirty="0"/>
          </a:p>
        </p:txBody>
      </p:sp>
      <p:sp>
        <p:nvSpPr>
          <p:cNvPr id="3" name="Content Placeholder 2"/>
          <p:cNvSpPr>
            <a:spLocks noGrp="1"/>
          </p:cNvSpPr>
          <p:nvPr>
            <p:ph idx="1"/>
          </p:nvPr>
        </p:nvSpPr>
        <p:spPr>
          <a:xfrm>
            <a:off x="457200" y="1124744"/>
            <a:ext cx="8229600" cy="5001419"/>
          </a:xfrm>
        </p:spPr>
        <p:txBody>
          <a:bodyPr/>
          <a:lstStyle/>
          <a:p>
            <a:pPr lvl="0"/>
            <a:r>
              <a:rPr lang="en-IE" dirty="0" err="1"/>
              <a:t>Má</a:t>
            </a:r>
            <a:r>
              <a:rPr lang="en-IE" dirty="0"/>
              <a:t> </a:t>
            </a:r>
            <a:r>
              <a:rPr lang="en-IE" dirty="0" err="1"/>
              <a:t>chuirtear</a:t>
            </a:r>
            <a:r>
              <a:rPr lang="en-IE" dirty="0"/>
              <a:t> </a:t>
            </a:r>
            <a:r>
              <a:rPr lang="en-IE" b="1" dirty="0" err="1"/>
              <a:t>bataire</a:t>
            </a:r>
            <a:r>
              <a:rPr lang="en-IE" b="1" dirty="0"/>
              <a:t> </a:t>
            </a:r>
            <a:r>
              <a:rPr lang="en-IE" b="1" dirty="0" err="1"/>
              <a:t>sa</a:t>
            </a:r>
            <a:r>
              <a:rPr lang="en-IE" b="1" dirty="0"/>
              <a:t> </a:t>
            </a:r>
            <a:r>
              <a:rPr lang="en-IE" b="1" dirty="0" err="1"/>
              <a:t>chiorcaid</a:t>
            </a:r>
            <a:r>
              <a:rPr lang="en-IE" b="1" dirty="0"/>
              <a:t> </a:t>
            </a:r>
            <a:r>
              <a:rPr lang="en-IE" dirty="0" err="1"/>
              <a:t>tugann</a:t>
            </a:r>
            <a:r>
              <a:rPr lang="en-IE" dirty="0"/>
              <a:t> </a:t>
            </a:r>
            <a:r>
              <a:rPr lang="en-IE" dirty="0" err="1"/>
              <a:t>sé</a:t>
            </a:r>
            <a:r>
              <a:rPr lang="en-IE" dirty="0"/>
              <a:t> </a:t>
            </a:r>
            <a:r>
              <a:rPr lang="en-IE" dirty="0" err="1"/>
              <a:t>fuinneamh</a:t>
            </a:r>
            <a:r>
              <a:rPr lang="en-IE" dirty="0"/>
              <a:t> </a:t>
            </a:r>
            <a:r>
              <a:rPr lang="en-IE" dirty="0" err="1"/>
              <a:t>dona</a:t>
            </a:r>
            <a:r>
              <a:rPr lang="en-IE" dirty="0"/>
              <a:t> </a:t>
            </a:r>
            <a:r>
              <a:rPr lang="en-IE" dirty="0" err="1"/>
              <a:t>leictreoin</a:t>
            </a:r>
            <a:r>
              <a:rPr lang="en-IE" dirty="0"/>
              <a:t> &amp;</a:t>
            </a:r>
            <a:r>
              <a:rPr lang="en-IE" dirty="0" smtClean="0"/>
              <a:t> </a:t>
            </a:r>
            <a:r>
              <a:rPr lang="en-IE" dirty="0" err="1" smtClean="0"/>
              <a:t>brútar</a:t>
            </a:r>
            <a:r>
              <a:rPr lang="en-IE" dirty="0" smtClean="0"/>
              <a:t> </a:t>
            </a:r>
            <a:r>
              <a:rPr lang="en-IE" dirty="0" err="1"/>
              <a:t>iad</a:t>
            </a:r>
            <a:r>
              <a:rPr lang="en-IE" dirty="0"/>
              <a:t> </a:t>
            </a:r>
            <a:r>
              <a:rPr lang="en-IE" dirty="0" err="1"/>
              <a:t>ionas</a:t>
            </a:r>
            <a:r>
              <a:rPr lang="en-IE" dirty="0"/>
              <a:t> </a:t>
            </a:r>
            <a:r>
              <a:rPr lang="en-IE" b="1" dirty="0"/>
              <a:t>go </a:t>
            </a:r>
            <a:r>
              <a:rPr lang="en-IE" b="1" dirty="0" err="1"/>
              <a:t>sreabhann</a:t>
            </a:r>
            <a:r>
              <a:rPr lang="en-IE" b="1" dirty="0"/>
              <a:t> </a:t>
            </a:r>
            <a:r>
              <a:rPr lang="en-IE" dirty="0" err="1"/>
              <a:t>siad</a:t>
            </a:r>
            <a:r>
              <a:rPr lang="en-IE" dirty="0"/>
              <a:t> go </a:t>
            </a:r>
            <a:r>
              <a:rPr lang="en-IE" dirty="0" err="1"/>
              <a:t>léir</a:t>
            </a:r>
            <a:r>
              <a:rPr lang="en-IE" dirty="0"/>
              <a:t> </a:t>
            </a:r>
            <a:r>
              <a:rPr lang="en-IE" b="1" dirty="0" err="1"/>
              <a:t>sa</a:t>
            </a:r>
            <a:r>
              <a:rPr lang="en-IE" b="1" dirty="0"/>
              <a:t> </a:t>
            </a:r>
            <a:r>
              <a:rPr lang="en-IE" b="1" dirty="0" err="1"/>
              <a:t>treo</a:t>
            </a:r>
            <a:r>
              <a:rPr lang="en-IE" b="1" dirty="0"/>
              <a:t> </a:t>
            </a:r>
            <a:r>
              <a:rPr lang="en-IE" b="1" dirty="0" err="1"/>
              <a:t>céanna</a:t>
            </a:r>
            <a:r>
              <a:rPr lang="en-IE" b="1" dirty="0"/>
              <a:t>.</a:t>
            </a:r>
          </a:p>
          <a:p>
            <a:endParaRPr lang="en-IE" dirty="0"/>
          </a:p>
        </p:txBody>
      </p:sp>
      <p:pic>
        <p:nvPicPr>
          <p:cNvPr id="3074" name="Picture 2"/>
          <p:cNvPicPr>
            <a:picLocks noChangeAspect="1" noChangeArrowheads="1"/>
          </p:cNvPicPr>
          <p:nvPr/>
        </p:nvPicPr>
        <p:blipFill>
          <a:blip r:embed="rId3" cstate="print"/>
          <a:srcRect/>
          <a:stretch>
            <a:fillRect/>
          </a:stretch>
        </p:blipFill>
        <p:spPr bwMode="auto">
          <a:xfrm>
            <a:off x="1115616" y="2636912"/>
            <a:ext cx="7128792" cy="4464496"/>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1117</Words>
  <Application>Microsoft Office PowerPoint</Application>
  <PresentationFormat>On-screen Show (4:3)</PresentationFormat>
  <Paragraphs>225</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Sruth Leictreachas </vt:lpstr>
      <vt:lpstr>Ach cad é???</vt:lpstr>
      <vt:lpstr>Ach cad é….(an Eolaíocht!)</vt:lpstr>
      <vt:lpstr>PowerPoint Presentation</vt:lpstr>
      <vt:lpstr>Turg: Cén ábhair a ligeann leictreachas tríd??</vt:lpstr>
      <vt:lpstr>Ceisteanna…..</vt:lpstr>
      <vt:lpstr>Sruth leictreach = Sreabhadh luchta (flow of charges) </vt:lpstr>
      <vt:lpstr>Turg: Idirdhealú idir seoltóirí &amp; inslitheoirí</vt:lpstr>
      <vt:lpstr>Ciocaid leictreachas</vt:lpstr>
      <vt:lpstr>         Sruth, Voltas, Friotaíocht</vt:lpstr>
      <vt:lpstr>PowerPoint Presentation</vt:lpstr>
      <vt:lpstr>SIOMBAL LEICTREACHAS</vt:lpstr>
      <vt:lpstr>PowerPoint Presentation</vt:lpstr>
      <vt:lpstr>PowerPoint Presentation</vt:lpstr>
      <vt:lpstr>Ainmnigh na SIOMBAILÍ....</vt:lpstr>
      <vt:lpstr>Ciorcad leictreachas:</vt:lpstr>
      <vt:lpstr>Turg: Friotaíocht I Corna (coil) a mheas</vt:lpstr>
      <vt:lpstr>Turg (b)Tomas ar- Voltas &amp; Sruth i Ciorcad (an gaol eatarthu &amp; an friotaíocht a ríomh) </vt:lpstr>
      <vt:lpstr>PowerPoint Presentation</vt:lpstr>
      <vt:lpstr>Modh: </vt:lpstr>
      <vt:lpstr>Graf do Voltas vs. Sruth</vt:lpstr>
      <vt:lpstr>Conclúd: </vt:lpstr>
      <vt:lpstr>Gaol idir voltas/sruth agus friotaíocht </vt:lpstr>
      <vt:lpstr>QQQQ….Ceisteanna: </vt:lpstr>
      <vt:lpstr>Treocheangail (Parallel circuits) nó  Sraith cheangail (Series)  </vt:lpstr>
      <vt:lpstr>  2.Treocheangail:    </vt:lpstr>
      <vt:lpstr> Éifeachtaí Srutha Leictreach    </vt:lpstr>
      <vt:lpstr>PowerPoint Presentation</vt:lpstr>
      <vt:lpstr>PowerPoint Presentation</vt:lpstr>
      <vt:lpstr>  Sruth Díreach (SD) vs.                                       Sruth Ailtéarnach (SA)  </vt:lpstr>
      <vt:lpstr>Achoimre....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Sruth Leictreachas</dc:title>
  <dc:creator>eoin</dc:creator>
  <cp:lastModifiedBy>Administrator</cp:lastModifiedBy>
  <cp:revision>233</cp:revision>
  <dcterms:created xsi:type="dcterms:W3CDTF">2010-10-02T15:58:42Z</dcterms:created>
  <dcterms:modified xsi:type="dcterms:W3CDTF">2015-01-27T10:26:07Z</dcterms:modified>
</cp:coreProperties>
</file>