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D60093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437C8-8555-4D64-B485-1E9BDD766595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9A108-663A-40E4-B85A-680741055BA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9653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11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12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A108-663A-40E4-B85A-680741055BA1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8A098-72AE-444C-9BAD-1083362DDE08}" type="datetimeFigureOut">
              <a:rPr lang="en-IE" smtClean="0"/>
              <a:pPr/>
              <a:t>22/05/2014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1E90B-4D06-49D9-852A-3E202C6F8406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-171400"/>
            <a:ext cx="7772400" cy="3816424"/>
          </a:xfrm>
        </p:spPr>
        <p:txBody>
          <a:bodyPr>
            <a:normAutofit/>
          </a:bodyPr>
          <a:lstStyle/>
          <a:p>
            <a:r>
              <a:rPr lang="en-GB" sz="6600" b="1" dirty="0" err="1">
                <a:solidFill>
                  <a:srgbClr val="FF0000"/>
                </a:solidFill>
              </a:rPr>
              <a:t>Leictreachas</a:t>
            </a:r>
            <a:r>
              <a:rPr lang="en-GB" sz="6600" b="1" dirty="0">
                <a:solidFill>
                  <a:srgbClr val="FF0000"/>
                </a:solidFill>
              </a:rPr>
              <a:t> </a:t>
            </a:r>
            <a:r>
              <a:rPr lang="en-GB" sz="6600" b="1" dirty="0" err="1">
                <a:solidFill>
                  <a:srgbClr val="FF0000"/>
                </a:solidFill>
              </a:rPr>
              <a:t>sa</a:t>
            </a:r>
            <a:r>
              <a:rPr lang="en-GB" sz="6600" b="1" dirty="0">
                <a:solidFill>
                  <a:srgbClr val="FF0000"/>
                </a:solidFill>
              </a:rPr>
              <a:t> teach </a:t>
            </a:r>
            <a:r>
              <a:rPr lang="en-GB" sz="6600" b="1" dirty="0" smtClean="0">
                <a:solidFill>
                  <a:srgbClr val="FF0000"/>
                </a:solidFill>
              </a:rPr>
              <a:t>&amp; </a:t>
            </a:r>
            <a:r>
              <a:rPr lang="en-GB" sz="6600" b="1" dirty="0" err="1">
                <a:solidFill>
                  <a:srgbClr val="FF0000"/>
                </a:solidFill>
              </a:rPr>
              <a:t>Leictreonaic</a:t>
            </a:r>
            <a:endParaRPr lang="en-IE" sz="66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3314" name="Picture 2" descr="http://t3.gstatic.com/images?q=tbn:ANd9GcSWSoP3uS7Pwg_dDWx9MwN5fqPmD35ybYK2EJdxfjy9lB4_RQg&amp;t=1&amp;h=167&amp;w=223&amp;usg=__66MUdy7zeH0p8OaBQywMGRwFUKc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4176464" cy="3456384"/>
          </a:xfrm>
          <a:prstGeom prst="rect">
            <a:avLst/>
          </a:prstGeom>
          <a:noFill/>
        </p:spPr>
      </p:pic>
      <p:pic>
        <p:nvPicPr>
          <p:cNvPr id="5" name="Picture 2" descr="http://t0.gstatic.com/images?q=tbn:ANd9GcSlcpnLf-fvY0x6nVelfHqYFLGYCFEVbR45-lPpPx3490v_3qw&amp;t=1&amp;usg=__zSqqSSqiCRdKEo1NmzwpmQ4WEYY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852936"/>
            <a:ext cx="2808312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9837"/>
            <a:ext cx="5940152" cy="7344816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Anóid</a:t>
            </a:r>
            <a:r>
              <a:rPr lang="en-GB" b="1" dirty="0" smtClean="0"/>
              <a:t> (+) leis an </a:t>
            </a:r>
            <a:r>
              <a:rPr lang="en-GB" b="1" dirty="0" err="1" smtClean="0"/>
              <a:t>taobh</a:t>
            </a:r>
            <a:r>
              <a:rPr lang="en-GB" b="1" dirty="0" smtClean="0"/>
              <a:t> </a:t>
            </a:r>
            <a:r>
              <a:rPr lang="en-GB" b="1" dirty="0" err="1" smtClean="0"/>
              <a:t>deimhneach</a:t>
            </a:r>
            <a:r>
              <a:rPr lang="en-GB" b="1" dirty="0" smtClean="0"/>
              <a:t> (+) = </a:t>
            </a:r>
            <a:r>
              <a:rPr lang="en-GB" b="1" dirty="0" err="1" smtClean="0"/>
              <a:t>sreabhann</a:t>
            </a:r>
            <a:r>
              <a:rPr lang="en-GB" b="1" dirty="0" smtClean="0"/>
              <a:t> </a:t>
            </a:r>
            <a:r>
              <a:rPr lang="en-GB" b="1" dirty="0" err="1" smtClean="0"/>
              <a:t>sruth</a:t>
            </a:r>
            <a:r>
              <a:rPr lang="en-GB" b="1" dirty="0" smtClean="0"/>
              <a:t>.  (</a:t>
            </a:r>
            <a:r>
              <a:rPr lang="en-GB" b="1" dirty="0" err="1" smtClean="0">
                <a:solidFill>
                  <a:srgbClr val="FF0000"/>
                </a:solidFill>
              </a:rPr>
              <a:t>Seo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Túl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Laofacht</a:t>
            </a:r>
            <a:r>
              <a:rPr lang="en-GB" b="1" dirty="0">
                <a:solidFill>
                  <a:srgbClr val="FF0000"/>
                </a:solidFill>
              </a:rPr>
              <a:t>-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/>
              <a:t>            (Forward Biased)</a:t>
            </a:r>
            <a:endParaRPr lang="en-IE" dirty="0" smtClean="0"/>
          </a:p>
          <a:p>
            <a:pPr>
              <a:buNone/>
            </a:pPr>
            <a:r>
              <a:rPr lang="en-GB" b="1" dirty="0" smtClean="0"/>
              <a:t>  </a:t>
            </a:r>
            <a:endParaRPr lang="en-IE" dirty="0" smtClean="0"/>
          </a:p>
          <a:p>
            <a:r>
              <a:rPr lang="en-GB" b="1" dirty="0" err="1" smtClean="0"/>
              <a:t>Catóid</a:t>
            </a:r>
            <a:r>
              <a:rPr lang="en-GB" b="1" dirty="0" smtClean="0"/>
              <a:t> </a:t>
            </a:r>
            <a:r>
              <a:rPr lang="en-GB" b="1" dirty="0" err="1" smtClean="0"/>
              <a:t>deimhneach</a:t>
            </a:r>
            <a:r>
              <a:rPr lang="en-GB" b="1" dirty="0" smtClean="0"/>
              <a:t> &amp; </a:t>
            </a:r>
            <a:r>
              <a:rPr lang="en-GB" b="1" dirty="0" err="1" smtClean="0"/>
              <a:t>anóid</a:t>
            </a:r>
            <a:r>
              <a:rPr lang="en-GB" b="1" dirty="0" smtClean="0"/>
              <a:t> </a:t>
            </a:r>
            <a:r>
              <a:rPr lang="en-GB" b="1" dirty="0" err="1" smtClean="0"/>
              <a:t>diúltach</a:t>
            </a:r>
            <a:r>
              <a:rPr lang="en-GB" b="1" dirty="0" smtClean="0"/>
              <a:t>= </a:t>
            </a:r>
            <a:r>
              <a:rPr lang="en-GB" b="1" dirty="0" err="1" smtClean="0">
                <a:solidFill>
                  <a:srgbClr val="00B050"/>
                </a:solidFill>
              </a:rPr>
              <a:t>ní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err="1" smtClean="0">
                <a:solidFill>
                  <a:srgbClr val="00B050"/>
                </a:solidFill>
              </a:rPr>
              <a:t>shreabhann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/>
              <a:t>an </a:t>
            </a:r>
            <a:r>
              <a:rPr lang="en-GB" b="1" dirty="0" err="1" smtClean="0"/>
              <a:t>sruth</a:t>
            </a:r>
            <a:r>
              <a:rPr lang="en-GB" b="1" dirty="0" smtClean="0"/>
              <a:t>.  </a:t>
            </a:r>
            <a:r>
              <a:rPr lang="en-GB" b="1" dirty="0" smtClean="0">
                <a:solidFill>
                  <a:srgbClr val="FF0000"/>
                </a:solidFill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</a:rPr>
              <a:t>Cúl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Laofacht</a:t>
            </a:r>
            <a:r>
              <a:rPr lang="en-GB" b="1" dirty="0">
                <a:solidFill>
                  <a:srgbClr val="FF0000"/>
                </a:solidFill>
              </a:rPr>
              <a:t>)</a:t>
            </a:r>
            <a:endParaRPr lang="en-IE" dirty="0" smtClean="0"/>
          </a:p>
          <a:p>
            <a:endParaRPr lang="en-IE" dirty="0"/>
          </a:p>
        </p:txBody>
      </p:sp>
      <p:grpSp>
        <p:nvGrpSpPr>
          <p:cNvPr id="32773" name="Group 5"/>
          <p:cNvGrpSpPr>
            <a:grpSpLocks noChangeAspect="1"/>
          </p:cNvGrpSpPr>
          <p:nvPr/>
        </p:nvGrpSpPr>
        <p:grpSpPr bwMode="auto">
          <a:xfrm>
            <a:off x="5364211" y="581673"/>
            <a:ext cx="4032325" cy="3312691"/>
            <a:chOff x="3334" y="425"/>
            <a:chExt cx="2585" cy="1962"/>
          </a:xfrm>
        </p:grpSpPr>
        <p:sp>
          <p:nvSpPr>
            <p:cNvPr id="32772" name="AutoShape 4"/>
            <p:cNvSpPr>
              <a:spLocks noChangeAspect="1" noChangeArrowheads="1" noTextEdit="1"/>
            </p:cNvSpPr>
            <p:nvPr/>
          </p:nvSpPr>
          <p:spPr bwMode="auto">
            <a:xfrm>
              <a:off x="3334" y="425"/>
              <a:ext cx="2585" cy="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E"/>
            </a:p>
          </p:txBody>
        </p:sp>
        <p:pic>
          <p:nvPicPr>
            <p:cNvPr id="3277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34" y="425"/>
              <a:ext cx="2592" cy="1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0225" y="3861048"/>
            <a:ext cx="3786311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929664" y="3228172"/>
            <a:ext cx="50405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600" dirty="0"/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51352" y="476672"/>
            <a:ext cx="50405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600" dirty="0"/>
              <a:t>+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788024" y="4509120"/>
            <a:ext cx="1368152" cy="5760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ight Arrow 9"/>
          <p:cNvSpPr/>
          <p:nvPr/>
        </p:nvSpPr>
        <p:spPr>
          <a:xfrm>
            <a:off x="4788024" y="1852583"/>
            <a:ext cx="1368152" cy="57606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7251352" y="4149272"/>
            <a:ext cx="50405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600" dirty="0"/>
              <a:t>+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56176" y="5949280"/>
            <a:ext cx="504056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3600" dirty="0" smtClean="0"/>
              <a:t> -</a:t>
            </a:r>
            <a:endParaRPr lang="en-IE" sz="3600" dirty="0"/>
          </a:p>
        </p:txBody>
      </p:sp>
      <p:sp>
        <p:nvSpPr>
          <p:cNvPr id="6" name="Multiply 5"/>
          <p:cNvSpPr/>
          <p:nvPr/>
        </p:nvSpPr>
        <p:spPr>
          <a:xfrm>
            <a:off x="6182861" y="4581224"/>
            <a:ext cx="2869955" cy="180000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35280" cy="1354162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7030A0"/>
                </a:solidFill>
              </a:rPr>
              <a:t>Déóid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Astaithe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Solais</a:t>
            </a:r>
            <a:r>
              <a:rPr lang="en-GB" b="1" dirty="0" smtClean="0">
                <a:solidFill>
                  <a:srgbClr val="7030A0"/>
                </a:solidFill>
              </a:rPr>
              <a:t> (LED)</a:t>
            </a:r>
            <a:r>
              <a:rPr lang="en-IE" dirty="0" smtClean="0">
                <a:solidFill>
                  <a:srgbClr val="7030A0"/>
                </a:solidFill>
              </a:rPr>
              <a:t/>
            </a:r>
            <a:br>
              <a:rPr lang="en-IE" dirty="0" smtClean="0">
                <a:solidFill>
                  <a:srgbClr val="7030A0"/>
                </a:solidFill>
              </a:rPr>
            </a:br>
            <a:endParaRPr lang="en-IE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1245"/>
            <a:ext cx="8964488" cy="4569371"/>
          </a:xfrm>
        </p:spPr>
        <p:txBody>
          <a:bodyPr>
            <a:normAutofit fontScale="92500" lnSpcReduction="10000"/>
          </a:bodyPr>
          <a:lstStyle/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err="1" smtClean="0">
                <a:solidFill>
                  <a:srgbClr val="00B050"/>
                </a:solidFill>
              </a:rPr>
              <a:t>Déóid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speisialta</a:t>
            </a:r>
            <a:r>
              <a:rPr lang="en-GB" dirty="0" smtClean="0">
                <a:solidFill>
                  <a:srgbClr val="00B050"/>
                </a:solidFill>
              </a:rPr>
              <a:t> a </a:t>
            </a:r>
            <a:r>
              <a:rPr lang="en-GB" dirty="0" err="1" smtClean="0">
                <a:solidFill>
                  <a:srgbClr val="00B050"/>
                </a:solidFill>
              </a:rPr>
              <a:t>chuireann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amach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Solas</a:t>
            </a:r>
            <a:r>
              <a:rPr lang="en-GB" dirty="0" smtClean="0">
                <a:solidFill>
                  <a:srgbClr val="00B050"/>
                </a:solidFill>
              </a:rPr>
              <a:t>.</a:t>
            </a:r>
          </a:p>
          <a:p>
            <a:pPr marL="0" lvl="0" indent="0">
              <a:buNone/>
            </a:pP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úsáideann</a:t>
            </a:r>
            <a:r>
              <a:rPr lang="en-GB" dirty="0" smtClean="0"/>
              <a:t> said ach </a:t>
            </a:r>
            <a:r>
              <a:rPr lang="en-GB" dirty="0" err="1" smtClean="0"/>
              <a:t>sruth</a:t>
            </a:r>
            <a:r>
              <a:rPr lang="en-GB" dirty="0" smtClean="0"/>
              <a:t> </a:t>
            </a:r>
            <a:r>
              <a:rPr lang="en-GB" dirty="0" err="1" smtClean="0"/>
              <a:t>beag</a:t>
            </a:r>
            <a:r>
              <a:rPr lang="en-GB" dirty="0" smtClean="0"/>
              <a:t>.(</a:t>
            </a:r>
            <a:r>
              <a:rPr lang="en-GB" dirty="0" err="1" smtClean="0">
                <a:solidFill>
                  <a:srgbClr val="FF0000"/>
                </a:solidFill>
              </a:rPr>
              <a:t>friotóir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árd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teastáil</a:t>
            </a:r>
            <a:r>
              <a:rPr lang="en-GB" dirty="0" smtClean="0"/>
              <a:t> </a:t>
            </a:r>
            <a:r>
              <a:rPr lang="en-GB" dirty="0" err="1" smtClean="0"/>
              <a:t>ionas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bristear</a:t>
            </a:r>
            <a:r>
              <a:rPr lang="en-GB" dirty="0" smtClean="0"/>
              <a:t> </a:t>
            </a:r>
            <a:r>
              <a:rPr lang="en-GB" dirty="0" err="1" smtClean="0"/>
              <a:t>iad</a:t>
            </a:r>
            <a:r>
              <a:rPr lang="en-GB" dirty="0" smtClean="0"/>
              <a:t> leis an </a:t>
            </a:r>
            <a:r>
              <a:rPr lang="en-GB" dirty="0" err="1" smtClean="0"/>
              <a:t>sruth</a:t>
            </a:r>
            <a:r>
              <a:rPr lang="en-GB" dirty="0" smtClean="0"/>
              <a:t> 230v)</a:t>
            </a:r>
            <a:r>
              <a:rPr lang="en-GB" b="1" dirty="0" smtClean="0"/>
              <a:t> </a:t>
            </a:r>
            <a:endParaRPr lang="en-IE" b="1" dirty="0" smtClean="0"/>
          </a:p>
          <a:p>
            <a:pPr>
              <a:buNone/>
            </a:pPr>
            <a:r>
              <a:rPr lang="en-GB" b="1" u="sng" dirty="0" err="1" smtClean="0">
                <a:solidFill>
                  <a:srgbClr val="FF0000"/>
                </a:solidFill>
              </a:rPr>
              <a:t>Úsáideanna</a:t>
            </a:r>
            <a:r>
              <a:rPr lang="en-GB" b="1" u="sng" dirty="0" smtClean="0">
                <a:solidFill>
                  <a:srgbClr val="FF0000"/>
                </a:solidFill>
              </a:rPr>
              <a:t>:</a:t>
            </a:r>
            <a:endParaRPr lang="en-IE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 smtClean="0"/>
              <a:t>1- </a:t>
            </a:r>
            <a:r>
              <a:rPr lang="en-GB" dirty="0" err="1" smtClean="0">
                <a:solidFill>
                  <a:srgbClr val="D60093"/>
                </a:solidFill>
              </a:rPr>
              <a:t>Taispeántas</a:t>
            </a:r>
            <a:r>
              <a:rPr lang="en-GB" dirty="0" smtClean="0">
                <a:solidFill>
                  <a:srgbClr val="D60093"/>
                </a:solidFill>
              </a:rPr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fearas</a:t>
            </a:r>
            <a:r>
              <a:rPr lang="en-GB" dirty="0" smtClean="0"/>
              <a:t> </a:t>
            </a:r>
            <a:r>
              <a:rPr lang="en-GB" dirty="0" err="1" smtClean="0"/>
              <a:t>leictreonach</a:t>
            </a:r>
            <a:r>
              <a:rPr lang="en-GB" dirty="0" smtClean="0"/>
              <a:t> </a:t>
            </a:r>
            <a:r>
              <a:rPr lang="en-GB" dirty="0" err="1" smtClean="0"/>
              <a:t>m.s</a:t>
            </a:r>
            <a:r>
              <a:rPr lang="en-GB" dirty="0" smtClean="0"/>
              <a:t>. clog </a:t>
            </a:r>
            <a:r>
              <a:rPr lang="en-GB" dirty="0" err="1" smtClean="0"/>
              <a:t>leictreach</a:t>
            </a:r>
            <a:endParaRPr lang="en-IE" dirty="0" smtClean="0"/>
          </a:p>
          <a:p>
            <a:pPr>
              <a:buNone/>
            </a:pPr>
            <a:r>
              <a:rPr lang="en-GB" dirty="0" smtClean="0"/>
              <a:t>2- </a:t>
            </a:r>
            <a:r>
              <a:rPr lang="en-GB" dirty="0" err="1" smtClean="0"/>
              <a:t>léiriú</a:t>
            </a:r>
            <a:r>
              <a:rPr lang="en-GB" dirty="0" smtClean="0"/>
              <a:t> an </a:t>
            </a:r>
            <a:r>
              <a:rPr lang="en-GB" dirty="0" err="1" smtClean="0"/>
              <a:t>bhfuil</a:t>
            </a:r>
            <a:r>
              <a:rPr lang="en-GB" dirty="0" smtClean="0"/>
              <a:t> </a:t>
            </a:r>
            <a:r>
              <a:rPr lang="en-GB" dirty="0" err="1" smtClean="0"/>
              <a:t>gléas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D60093"/>
                </a:solidFill>
              </a:rPr>
              <a:t>siúl</a:t>
            </a:r>
            <a:r>
              <a:rPr lang="en-GB" dirty="0" smtClean="0">
                <a:solidFill>
                  <a:srgbClr val="D60093"/>
                </a:solidFill>
              </a:rPr>
              <a:t> </a:t>
            </a:r>
            <a:r>
              <a:rPr lang="en-GB" dirty="0" err="1" smtClean="0">
                <a:solidFill>
                  <a:srgbClr val="D60093"/>
                </a:solidFill>
              </a:rPr>
              <a:t>nó</a:t>
            </a:r>
            <a:r>
              <a:rPr lang="en-GB" dirty="0" smtClean="0">
                <a:solidFill>
                  <a:srgbClr val="D60093"/>
                </a:solidFill>
              </a:rPr>
              <a:t> </a:t>
            </a:r>
            <a:r>
              <a:rPr lang="en-GB" dirty="0" err="1" smtClean="0">
                <a:solidFill>
                  <a:srgbClr val="D60093"/>
                </a:solidFill>
              </a:rPr>
              <a:t>múchtha</a:t>
            </a:r>
            <a:endParaRPr lang="en-IE" dirty="0" smtClean="0">
              <a:solidFill>
                <a:srgbClr val="D60093"/>
              </a:solidFill>
            </a:endParaRPr>
          </a:p>
          <a:p>
            <a:pPr>
              <a:buNone/>
            </a:pPr>
            <a:endParaRPr lang="en-IE" dirty="0"/>
          </a:p>
        </p:txBody>
      </p:sp>
      <p:pic>
        <p:nvPicPr>
          <p:cNvPr id="33804" name="Picture 12" descr="http://www.otherpower.com/images/led_symbol.JPG"/>
          <p:cNvPicPr>
            <a:picLocks noChangeAspect="1" noChangeArrowheads="1"/>
          </p:cNvPicPr>
          <p:nvPr/>
        </p:nvPicPr>
        <p:blipFill>
          <a:blip r:embed="rId3" cstate="print"/>
          <a:srcRect l="11339" t="40208" r="11339"/>
          <a:stretch>
            <a:fillRect/>
          </a:stretch>
        </p:blipFill>
        <p:spPr bwMode="auto">
          <a:xfrm>
            <a:off x="467544" y="1376771"/>
            <a:ext cx="4032448" cy="1876209"/>
          </a:xfrm>
          <a:prstGeom prst="rect">
            <a:avLst/>
          </a:prstGeom>
          <a:noFill/>
        </p:spPr>
      </p:pic>
      <p:pic>
        <p:nvPicPr>
          <p:cNvPr id="33806" name="Picture 14" descr="http://www.227volts.com/wp-content/uploads/2008/09/big-alarm-clo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3402" y="1322765"/>
            <a:ext cx="3171086" cy="2322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DAS a </a:t>
            </a:r>
            <a:r>
              <a:rPr lang="en-GB" b="1" dirty="0" err="1" smtClean="0">
                <a:solidFill>
                  <a:srgbClr val="7030A0"/>
                </a:solidFill>
              </a:rPr>
              <a:t>úsáid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chun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treo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srutha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léiriú</a:t>
            </a:r>
            <a:r>
              <a:rPr lang="en-GB" b="1" dirty="0" smtClean="0">
                <a:solidFill>
                  <a:srgbClr val="7030A0"/>
                </a:solidFill>
              </a:rPr>
              <a:t>:</a:t>
            </a:r>
            <a:r>
              <a:rPr lang="en-IE" dirty="0" smtClean="0">
                <a:solidFill>
                  <a:srgbClr val="7030A0"/>
                </a:solidFill>
              </a:rPr>
              <a:t/>
            </a:r>
            <a:br>
              <a:rPr lang="en-IE" dirty="0" smtClean="0">
                <a:solidFill>
                  <a:srgbClr val="7030A0"/>
                </a:solidFill>
              </a:rPr>
            </a:br>
            <a:endParaRPr lang="en-IE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4857403"/>
          </a:xfrm>
        </p:spPr>
        <p:txBody>
          <a:bodyPr/>
          <a:lstStyle/>
          <a:p>
            <a:r>
              <a:rPr lang="en-GB" dirty="0" err="1" smtClean="0"/>
              <a:t>Lasann</a:t>
            </a:r>
            <a:r>
              <a:rPr lang="en-GB" dirty="0" smtClean="0"/>
              <a:t> an </a:t>
            </a:r>
            <a:r>
              <a:rPr lang="en-GB" dirty="0" smtClean="0">
                <a:solidFill>
                  <a:srgbClr val="FF0000"/>
                </a:solidFill>
              </a:rPr>
              <a:t>DAS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dearg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nuair</a:t>
            </a:r>
            <a:r>
              <a:rPr lang="en-GB" dirty="0" smtClean="0"/>
              <a:t> </a:t>
            </a:r>
            <a:r>
              <a:rPr lang="en-GB" dirty="0" err="1" smtClean="0"/>
              <a:t>atá</a:t>
            </a:r>
            <a:r>
              <a:rPr lang="en-GB" dirty="0" smtClean="0"/>
              <a:t> </a:t>
            </a:r>
            <a:r>
              <a:rPr lang="en-GB" dirty="0" err="1" smtClean="0"/>
              <a:t>tá</a:t>
            </a:r>
            <a:r>
              <a:rPr lang="en-GB" dirty="0" smtClean="0"/>
              <a:t> </a:t>
            </a:r>
            <a:r>
              <a:rPr lang="en-GB" b="1" dirty="0" smtClean="0"/>
              <a:t>A </a:t>
            </a:r>
            <a:r>
              <a:rPr lang="en-GB" b="1" dirty="0" err="1" smtClean="0"/>
              <a:t>deimhneamh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D60093"/>
                </a:solidFill>
              </a:rPr>
              <a:t>(+)</a:t>
            </a:r>
            <a:r>
              <a:rPr lang="en-GB" dirty="0" smtClean="0"/>
              <a:t> &amp; </a:t>
            </a:r>
            <a:r>
              <a:rPr lang="en-GB" b="1" dirty="0" smtClean="0"/>
              <a:t>B </a:t>
            </a:r>
            <a:r>
              <a:rPr lang="en-GB" b="1" dirty="0" err="1" smtClean="0"/>
              <a:t>diúltach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D60093"/>
                </a:solidFill>
              </a:rPr>
              <a:t>(-)</a:t>
            </a:r>
            <a:endParaRPr lang="en-IE" dirty="0" smtClean="0">
              <a:solidFill>
                <a:srgbClr val="D60093"/>
              </a:solidFill>
            </a:endParaRPr>
          </a:p>
          <a:p>
            <a:r>
              <a:rPr lang="en-GB" dirty="0" err="1" smtClean="0"/>
              <a:t>Lasann</a:t>
            </a:r>
            <a:r>
              <a:rPr lang="en-GB" dirty="0" smtClean="0"/>
              <a:t> an </a:t>
            </a:r>
            <a:r>
              <a:rPr lang="en-GB" dirty="0" smtClean="0">
                <a:solidFill>
                  <a:srgbClr val="00B050"/>
                </a:solidFill>
              </a:rPr>
              <a:t>DAS </a:t>
            </a:r>
            <a:r>
              <a:rPr lang="en-GB" b="1" dirty="0" err="1" smtClean="0">
                <a:solidFill>
                  <a:srgbClr val="00B050"/>
                </a:solidFill>
              </a:rPr>
              <a:t>glas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nuair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/>
              <a:t>atá</a:t>
            </a:r>
            <a:r>
              <a:rPr lang="en-GB" dirty="0" smtClean="0"/>
              <a:t> </a:t>
            </a:r>
            <a:r>
              <a:rPr lang="en-GB" b="1" dirty="0" smtClean="0"/>
              <a:t>A </a:t>
            </a:r>
            <a:r>
              <a:rPr lang="en-GB" b="1" dirty="0" err="1" smtClean="0"/>
              <a:t>diúltach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D60093"/>
                </a:solidFill>
              </a:rPr>
              <a:t>(-)</a:t>
            </a:r>
            <a:r>
              <a:rPr lang="en-GB" dirty="0" smtClean="0"/>
              <a:t> &amp; </a:t>
            </a:r>
            <a:r>
              <a:rPr lang="en-GB" b="1" dirty="0" smtClean="0"/>
              <a:t>B </a:t>
            </a:r>
            <a:r>
              <a:rPr lang="en-GB" b="1" dirty="0" err="1" smtClean="0"/>
              <a:t>deimhneach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D60093"/>
                </a:solidFill>
              </a:rPr>
              <a:t>(+)</a:t>
            </a:r>
            <a:endParaRPr lang="en-IE" dirty="0" smtClean="0">
              <a:solidFill>
                <a:srgbClr val="D60093"/>
              </a:solidFill>
            </a:endParaRPr>
          </a:p>
          <a:p>
            <a:endParaRPr lang="en-IE" dirty="0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401882"/>
            <a:ext cx="6120680" cy="3312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10338"/>
            <a:ext cx="2016224" cy="2554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54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>
                <a:solidFill>
                  <a:srgbClr val="7030A0"/>
                </a:solidFill>
              </a:rPr>
              <a:t>Friotóir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Solas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r>
              <a:rPr lang="en-GB" b="1" dirty="0" err="1" smtClean="0">
                <a:solidFill>
                  <a:srgbClr val="7030A0"/>
                </a:solidFill>
              </a:rPr>
              <a:t>Spléach</a:t>
            </a:r>
            <a:r>
              <a:rPr lang="en-GB" b="1" dirty="0" smtClean="0">
                <a:solidFill>
                  <a:srgbClr val="7030A0"/>
                </a:solidFill>
              </a:rPr>
              <a:t> </a:t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( FSS = Light Dependent Resistor LDR)</a:t>
            </a:r>
            <a:r>
              <a:rPr lang="en-IE" dirty="0" smtClean="0">
                <a:solidFill>
                  <a:srgbClr val="7030A0"/>
                </a:solidFill>
              </a:rPr>
              <a:t/>
            </a:r>
            <a:br>
              <a:rPr lang="en-IE" dirty="0" smtClean="0">
                <a:solidFill>
                  <a:srgbClr val="7030A0"/>
                </a:solidFill>
              </a:rPr>
            </a:br>
            <a:endParaRPr lang="en-IE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 lnSpcReduction="10000"/>
          </a:bodyPr>
          <a:lstStyle/>
          <a:p>
            <a:r>
              <a:rPr lang="en-GB" sz="3600" dirty="0" err="1" smtClean="0">
                <a:solidFill>
                  <a:srgbClr val="FF0000"/>
                </a:solidFill>
              </a:rPr>
              <a:t>Friotóir</a:t>
            </a:r>
            <a:r>
              <a:rPr lang="en-GB" sz="3600" dirty="0" smtClean="0">
                <a:solidFill>
                  <a:srgbClr val="FF0000"/>
                </a:solidFill>
              </a:rPr>
              <a:t> </a:t>
            </a:r>
            <a:r>
              <a:rPr lang="en-GB" sz="3600" dirty="0" err="1" smtClean="0">
                <a:solidFill>
                  <a:srgbClr val="FF0000"/>
                </a:solidFill>
              </a:rPr>
              <a:t>speisialta</a:t>
            </a:r>
            <a:r>
              <a:rPr lang="en-GB" sz="3600" dirty="0" smtClean="0"/>
              <a:t>. </a:t>
            </a:r>
            <a:r>
              <a:rPr lang="en-GB" sz="3600" dirty="0" err="1" smtClean="0"/>
              <a:t>Nuair</a:t>
            </a:r>
            <a:r>
              <a:rPr lang="en-GB" sz="3600" dirty="0" smtClean="0"/>
              <a:t> a </a:t>
            </a:r>
            <a:r>
              <a:rPr lang="en-GB" sz="3600" dirty="0" err="1" smtClean="0"/>
              <a:t>shoilsítear</a:t>
            </a:r>
            <a:r>
              <a:rPr lang="en-GB" sz="3600" dirty="0" smtClean="0"/>
              <a:t> </a:t>
            </a:r>
            <a:r>
              <a:rPr lang="en-GB" sz="3600" dirty="0" err="1" smtClean="0"/>
              <a:t>solas</a:t>
            </a:r>
            <a:r>
              <a:rPr lang="en-GB" sz="3600" dirty="0" smtClean="0"/>
              <a:t> </a:t>
            </a:r>
            <a:r>
              <a:rPr lang="en-GB" sz="3600" dirty="0" err="1" smtClean="0"/>
              <a:t>ar</a:t>
            </a:r>
            <a:r>
              <a:rPr lang="en-GB" sz="3600" dirty="0" smtClean="0"/>
              <a:t> </a:t>
            </a:r>
            <a:r>
              <a:rPr lang="en-GB" sz="3600" dirty="0" err="1" smtClean="0"/>
              <a:t>laghdaítear</a:t>
            </a:r>
            <a:r>
              <a:rPr lang="en-GB" sz="3600" dirty="0" smtClean="0"/>
              <a:t> an </a:t>
            </a:r>
            <a:r>
              <a:rPr lang="en-GB" sz="3600" dirty="0" err="1" smtClean="0"/>
              <a:t>fhriotaíocht</a:t>
            </a:r>
            <a:r>
              <a:rPr lang="en-GB" sz="3600" dirty="0" smtClean="0"/>
              <a:t> &amp; </a:t>
            </a:r>
            <a:r>
              <a:rPr lang="en-GB" sz="3600" dirty="0" err="1" smtClean="0"/>
              <a:t>ligtear</a:t>
            </a:r>
            <a:r>
              <a:rPr lang="en-GB" sz="3600" dirty="0" smtClean="0"/>
              <a:t> </a:t>
            </a:r>
            <a:r>
              <a:rPr lang="en-GB" sz="3600" dirty="0" err="1" smtClean="0"/>
              <a:t>sruth</a:t>
            </a:r>
            <a:r>
              <a:rPr lang="en-GB" sz="3600" dirty="0" smtClean="0"/>
              <a:t>  </a:t>
            </a:r>
            <a:r>
              <a:rPr lang="en-GB" sz="3600" dirty="0" err="1" smtClean="0"/>
              <a:t>níos</a:t>
            </a:r>
            <a:r>
              <a:rPr lang="en-GB" sz="3600" dirty="0" smtClean="0"/>
              <a:t> </a:t>
            </a:r>
            <a:r>
              <a:rPr lang="en-GB" sz="3600" dirty="0" err="1" smtClean="0"/>
              <a:t>mó</a:t>
            </a:r>
            <a:r>
              <a:rPr lang="en-GB" sz="3600" dirty="0" smtClean="0"/>
              <a:t> </a:t>
            </a:r>
            <a:r>
              <a:rPr lang="en-GB" sz="3600" dirty="0" err="1" smtClean="0"/>
              <a:t>tríd</a:t>
            </a:r>
            <a:r>
              <a:rPr lang="en-GB" sz="3600" dirty="0" smtClean="0"/>
              <a:t>.</a:t>
            </a:r>
            <a:endParaRPr lang="en-IE" sz="3600" dirty="0" smtClean="0"/>
          </a:p>
          <a:p>
            <a:pPr>
              <a:buNone/>
            </a:pPr>
            <a:endParaRPr lang="en-IE" sz="3600" dirty="0" smtClean="0"/>
          </a:p>
          <a:p>
            <a:pPr>
              <a:buNone/>
            </a:pPr>
            <a:r>
              <a:rPr lang="en-GB" sz="3600" b="1" dirty="0" err="1" smtClean="0">
                <a:solidFill>
                  <a:srgbClr val="FF0000"/>
                </a:solidFill>
              </a:rPr>
              <a:t>Úsáideanna</a:t>
            </a:r>
            <a:r>
              <a:rPr lang="en-GB" sz="3600" b="1" dirty="0" smtClean="0">
                <a:solidFill>
                  <a:srgbClr val="FF0000"/>
                </a:solidFill>
              </a:rPr>
              <a:t>:</a:t>
            </a:r>
            <a:endParaRPr lang="en-IE" sz="3600" dirty="0" smtClean="0">
              <a:solidFill>
                <a:srgbClr val="FF0000"/>
              </a:solidFill>
            </a:endParaRPr>
          </a:p>
          <a:p>
            <a:pPr lvl="0"/>
            <a:r>
              <a:rPr lang="en-GB" sz="3600" dirty="0" err="1" smtClean="0"/>
              <a:t>Soilsí</a:t>
            </a:r>
            <a:r>
              <a:rPr lang="en-GB" sz="3600" dirty="0" smtClean="0"/>
              <a:t> </a:t>
            </a:r>
            <a:r>
              <a:rPr lang="en-GB" sz="3600" dirty="0" err="1" smtClean="0"/>
              <a:t>sráide</a:t>
            </a:r>
            <a:endParaRPr lang="en-IE" sz="3600" dirty="0" smtClean="0"/>
          </a:p>
          <a:p>
            <a:pPr lvl="0"/>
            <a:r>
              <a:rPr lang="en-GB" sz="3600" dirty="0" err="1" smtClean="0"/>
              <a:t>Solasmhéadar</a:t>
            </a:r>
            <a:r>
              <a:rPr lang="en-GB" sz="3600" dirty="0" smtClean="0"/>
              <a:t> </a:t>
            </a:r>
            <a:r>
              <a:rPr lang="en-GB" sz="3600" dirty="0" err="1" smtClean="0"/>
              <a:t>i</a:t>
            </a:r>
            <a:r>
              <a:rPr lang="en-GB" sz="3600" dirty="0" smtClean="0"/>
              <a:t> </a:t>
            </a:r>
            <a:r>
              <a:rPr lang="en-GB" sz="3600" dirty="0" err="1" smtClean="0"/>
              <a:t>gceamara</a:t>
            </a:r>
            <a:endParaRPr lang="en-IE" sz="3600" dirty="0" smtClean="0"/>
          </a:p>
          <a:p>
            <a:pPr lvl="0"/>
            <a:r>
              <a:rPr lang="en-GB" sz="3600" dirty="0" err="1" smtClean="0"/>
              <a:t>Alairm</a:t>
            </a:r>
            <a:r>
              <a:rPr lang="en-GB" sz="3600" dirty="0" smtClean="0"/>
              <a:t> </a:t>
            </a:r>
            <a:r>
              <a:rPr lang="en-GB" sz="3600" dirty="0" err="1" smtClean="0"/>
              <a:t>buirgléar</a:t>
            </a:r>
            <a:endParaRPr lang="en-IE" sz="3600" dirty="0" smtClean="0"/>
          </a:p>
          <a:p>
            <a:endParaRPr lang="en-IE" dirty="0"/>
          </a:p>
        </p:txBody>
      </p:sp>
      <p:pic>
        <p:nvPicPr>
          <p:cNvPr id="39938" name="Picture 2" descr="http://www.bbc.co.uk/schools/gcsebitesize/science/images/ph_elect18_.gif"/>
          <p:cNvPicPr>
            <a:picLocks noChangeAspect="1" noChangeArrowheads="1"/>
          </p:cNvPicPr>
          <p:nvPr/>
        </p:nvPicPr>
        <p:blipFill rotWithShape="1">
          <a:blip r:embed="rId3" cstate="print"/>
          <a:srcRect l="-11508" r="27025" b="4178"/>
          <a:stretch/>
        </p:blipFill>
        <p:spPr bwMode="auto">
          <a:xfrm>
            <a:off x="2555776" y="2657553"/>
            <a:ext cx="3705000" cy="1656000"/>
          </a:xfrm>
          <a:prstGeom prst="rect">
            <a:avLst/>
          </a:prstGeom>
          <a:noFill/>
        </p:spPr>
      </p:pic>
      <p:pic>
        <p:nvPicPr>
          <p:cNvPr id="39939" name="Picture 3" descr="http://www.freefoto.com/images/21/39/21_39_51---Street-Light_web.jpg?&amp;k=Street+Lig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298851"/>
            <a:ext cx="2771720" cy="255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6643"/>
            <a:ext cx="828092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15616" y="1844824"/>
            <a:ext cx="1224136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3491880" y="4869160"/>
            <a:ext cx="2016224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77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84976" cy="108012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5400" b="1" dirty="0" err="1"/>
              <a:t>Príomhlíonra</a:t>
            </a:r>
            <a:r>
              <a:rPr lang="en-GB" sz="5400" b="1" dirty="0"/>
              <a:t> (mains </a:t>
            </a:r>
            <a:r>
              <a:rPr lang="en-GB" sz="5400" b="1" dirty="0" smtClean="0"/>
              <a:t>supply)</a:t>
            </a:r>
            <a:endParaRPr lang="en-IE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075240" cy="4824536"/>
          </a:xfrm>
        </p:spPr>
        <p:txBody>
          <a:bodyPr>
            <a:normAutofit/>
          </a:bodyPr>
          <a:lstStyle/>
          <a:p>
            <a:pPr lvl="0"/>
            <a:r>
              <a:rPr lang="en-GB" sz="4400" b="1" dirty="0" err="1"/>
              <a:t>Sruth</a:t>
            </a:r>
            <a:r>
              <a:rPr lang="en-GB" sz="4400" b="1" dirty="0"/>
              <a:t> </a:t>
            </a:r>
            <a:r>
              <a:rPr lang="en-GB" sz="4400" b="1" dirty="0" err="1" smtClean="0"/>
              <a:t>Ailtéarnach</a:t>
            </a:r>
            <a:r>
              <a:rPr lang="en-GB" sz="4400" b="1" dirty="0" smtClean="0"/>
              <a:t> (</a:t>
            </a:r>
            <a:r>
              <a:rPr lang="en-GB" sz="4400" b="1" dirty="0" smtClean="0">
                <a:solidFill>
                  <a:srgbClr val="FF0000"/>
                </a:solidFill>
              </a:rPr>
              <a:t>SA/AC</a:t>
            </a:r>
            <a:r>
              <a:rPr lang="en-GB" sz="4400" b="1" dirty="0" smtClean="0"/>
              <a:t>)</a:t>
            </a:r>
            <a:endParaRPr lang="en-IE" sz="4400" b="1" dirty="0"/>
          </a:p>
          <a:p>
            <a:pPr lvl="0"/>
            <a:r>
              <a:rPr lang="en-GB" sz="4400" b="1" dirty="0"/>
              <a:t>Voltas = </a:t>
            </a:r>
            <a:r>
              <a:rPr lang="en-GB" sz="4400" b="1" dirty="0">
                <a:solidFill>
                  <a:srgbClr val="FF0000"/>
                </a:solidFill>
              </a:rPr>
              <a:t>230V</a:t>
            </a:r>
            <a:endParaRPr lang="en-IE" sz="4400" b="1" dirty="0">
              <a:solidFill>
                <a:srgbClr val="FF0000"/>
              </a:solidFill>
            </a:endParaRPr>
          </a:p>
          <a:p>
            <a:pPr lvl="0"/>
            <a:r>
              <a:rPr lang="en-GB" sz="4800" b="1" dirty="0" err="1"/>
              <a:t>Trí</a:t>
            </a:r>
            <a:r>
              <a:rPr lang="en-GB" sz="4800" b="1" dirty="0"/>
              <a:t> </a:t>
            </a:r>
            <a:r>
              <a:rPr lang="en-GB" sz="4800" b="1" dirty="0" err="1"/>
              <a:t>shreang</a:t>
            </a:r>
            <a:endParaRPr lang="en-IE" sz="4800" b="1" dirty="0"/>
          </a:p>
          <a:p>
            <a:pPr lvl="1"/>
            <a:r>
              <a:rPr lang="en-GB" b="1" dirty="0" err="1" smtClean="0">
                <a:solidFill>
                  <a:schemeClr val="bg2">
                    <a:lumMod val="50000"/>
                  </a:schemeClr>
                </a:solidFill>
              </a:rPr>
              <a:t>Beo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(live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n-GB" dirty="0"/>
              <a:t>	</a:t>
            </a:r>
            <a:r>
              <a:rPr lang="en-GB" dirty="0" smtClean="0"/>
              <a:t>    </a:t>
            </a:r>
            <a:r>
              <a:rPr lang="en-GB" b="1" dirty="0" smtClean="0"/>
              <a:t>@ 230V</a:t>
            </a:r>
            <a:r>
              <a:rPr lang="en-GB" dirty="0" smtClean="0"/>
              <a:t> </a:t>
            </a:r>
            <a:r>
              <a:rPr lang="en-GB" dirty="0" err="1"/>
              <a:t>D</a:t>
            </a:r>
            <a:r>
              <a:rPr lang="en-GB" dirty="0" err="1" smtClean="0"/>
              <a:t>áinséireach</a:t>
            </a:r>
            <a:endParaRPr lang="en-IE" dirty="0"/>
          </a:p>
          <a:p>
            <a:pPr lvl="1"/>
            <a:r>
              <a:rPr lang="en-GB" b="1" dirty="0" err="1" smtClean="0">
                <a:solidFill>
                  <a:srgbClr val="0070C0"/>
                </a:solidFill>
              </a:rPr>
              <a:t>Neodrach</a:t>
            </a:r>
            <a:r>
              <a:rPr lang="en-GB" b="1" dirty="0" smtClean="0">
                <a:solidFill>
                  <a:srgbClr val="0070C0"/>
                </a:solidFill>
              </a:rPr>
              <a:t>(neutral)</a:t>
            </a:r>
            <a:r>
              <a:rPr lang="en-GB" dirty="0" smtClean="0"/>
              <a:t> @</a:t>
            </a:r>
            <a:r>
              <a:rPr lang="en-GB" b="1" dirty="0" smtClean="0"/>
              <a:t> 0V</a:t>
            </a:r>
            <a:endParaRPr lang="en-IE" b="1" dirty="0"/>
          </a:p>
          <a:p>
            <a:pPr lvl="1"/>
            <a:r>
              <a:rPr lang="en-GB" b="1" dirty="0" err="1">
                <a:solidFill>
                  <a:srgbClr val="00B050"/>
                </a:solidFill>
              </a:rPr>
              <a:t>Tal</a:t>
            </a:r>
            <a:r>
              <a:rPr lang="en-GB" dirty="0" err="1">
                <a:solidFill>
                  <a:srgbClr val="FFFF00"/>
                </a:solidFill>
              </a:rPr>
              <a:t>am</a:t>
            </a:r>
            <a:r>
              <a:rPr lang="en-GB" b="1" dirty="0" err="1">
                <a:solidFill>
                  <a:srgbClr val="00B050"/>
                </a:solidFill>
              </a:rPr>
              <a:t>h</a:t>
            </a:r>
            <a:r>
              <a:rPr lang="en-GB" b="1" dirty="0">
                <a:solidFill>
                  <a:srgbClr val="00B050"/>
                </a:solidFill>
              </a:rPr>
              <a:t>	(</a:t>
            </a:r>
            <a:r>
              <a:rPr lang="en-GB" b="1" dirty="0" smtClean="0">
                <a:solidFill>
                  <a:srgbClr val="00B050"/>
                </a:solidFill>
              </a:rPr>
              <a:t>ear</a:t>
            </a:r>
            <a:r>
              <a:rPr lang="en-GB" b="1" dirty="0" smtClean="0">
                <a:solidFill>
                  <a:srgbClr val="FFFF00"/>
                </a:solidFill>
              </a:rPr>
              <a:t>th</a:t>
            </a:r>
            <a:r>
              <a:rPr lang="en-GB" dirty="0" smtClean="0"/>
              <a:t>)</a:t>
            </a:r>
            <a:r>
              <a:rPr lang="en-GB" dirty="0"/>
              <a:t> </a:t>
            </a:r>
            <a:r>
              <a:rPr lang="en-GB" dirty="0" smtClean="0"/>
              <a:t> @</a:t>
            </a:r>
            <a:r>
              <a:rPr lang="en-GB" dirty="0" err="1" smtClean="0"/>
              <a:t>Ceangailte</a:t>
            </a:r>
            <a:r>
              <a:rPr lang="en-GB" dirty="0" smtClean="0"/>
              <a:t>  </a:t>
            </a:r>
            <a:r>
              <a:rPr lang="en-GB" dirty="0"/>
              <a:t>go </a:t>
            </a:r>
            <a:r>
              <a:rPr lang="en-GB" dirty="0" err="1"/>
              <a:t>plata</a:t>
            </a:r>
            <a:r>
              <a:rPr lang="en-GB" dirty="0"/>
              <a:t> </a:t>
            </a:r>
            <a:r>
              <a:rPr lang="en-GB" dirty="0" err="1"/>
              <a:t>miotail</a:t>
            </a:r>
            <a:r>
              <a:rPr lang="en-GB" dirty="0"/>
              <a:t> </a:t>
            </a:r>
            <a:r>
              <a:rPr lang="en-GB" dirty="0" smtClean="0"/>
              <a:t>	</a:t>
            </a:r>
            <a:r>
              <a:rPr lang="en-GB" b="1" dirty="0" smtClean="0"/>
              <a:t>(le </a:t>
            </a:r>
            <a:r>
              <a:rPr lang="en-GB" b="1" dirty="0" err="1" smtClean="0"/>
              <a:t>fúis</a:t>
            </a:r>
            <a:r>
              <a:rPr lang="en-GB" b="1" dirty="0" smtClean="0"/>
              <a:t>)</a:t>
            </a:r>
            <a:r>
              <a:rPr lang="en-GB" dirty="0" smtClean="0"/>
              <a:t>			</a:t>
            </a:r>
            <a:r>
              <a:rPr lang="en-GB" dirty="0" err="1" smtClean="0"/>
              <a:t>atá</a:t>
            </a:r>
            <a:r>
              <a:rPr lang="en-GB" dirty="0" smtClean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talamh</a:t>
            </a:r>
            <a:endParaRPr lang="en-IE" dirty="0"/>
          </a:p>
          <a:p>
            <a:pPr>
              <a:buNone/>
            </a:pPr>
            <a:endParaRPr lang="en-IE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 l="10800" r="13200"/>
          <a:stretch>
            <a:fillRect/>
          </a:stretch>
        </p:blipFill>
        <p:spPr bwMode="auto">
          <a:xfrm>
            <a:off x="6624228" y="1484784"/>
            <a:ext cx="251977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fmi.ie/wp-content/uploads/2012/01/Electric-Ireland-logo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25100"/>
            <a:ext cx="1944216" cy="112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43" y="404664"/>
            <a:ext cx="91440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err="1" smtClean="0"/>
              <a:t>Fiús</a:t>
            </a:r>
            <a:r>
              <a:rPr lang="en-GB" b="1" dirty="0" smtClean="0"/>
              <a:t> </a:t>
            </a:r>
            <a:r>
              <a:rPr lang="en-GB" sz="3100" b="1" dirty="0" err="1"/>
              <a:t>nó</a:t>
            </a:r>
            <a:r>
              <a:rPr lang="en-GB" b="1" dirty="0"/>
              <a:t> </a:t>
            </a:r>
            <a:r>
              <a:rPr lang="en-GB" b="1" dirty="0" err="1"/>
              <a:t>Scoradáin</a:t>
            </a:r>
            <a:r>
              <a:rPr lang="en-GB" b="1" dirty="0"/>
              <a:t> </a:t>
            </a:r>
            <a:r>
              <a:rPr lang="en-GB" b="1" dirty="0" err="1"/>
              <a:t>ciorcaid</a:t>
            </a:r>
            <a:r>
              <a:rPr lang="en-GB" b="1" dirty="0"/>
              <a:t> (Circuit breaker)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1416"/>
            <a:ext cx="5616624" cy="525658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= </a:t>
            </a:r>
            <a:r>
              <a:rPr lang="en-GB" u="sng" dirty="0" err="1" smtClean="0">
                <a:solidFill>
                  <a:srgbClr val="6666FF"/>
                </a:solidFill>
              </a:rPr>
              <a:t>Fearas</a:t>
            </a:r>
            <a:r>
              <a:rPr lang="en-GB" u="sng" dirty="0" smtClean="0">
                <a:solidFill>
                  <a:srgbClr val="6666FF"/>
                </a:solidFill>
              </a:rPr>
              <a:t> </a:t>
            </a:r>
            <a:r>
              <a:rPr lang="en-GB" u="sng" dirty="0">
                <a:solidFill>
                  <a:srgbClr val="6666FF"/>
                </a:solidFill>
              </a:rPr>
              <a:t>a </a:t>
            </a:r>
            <a:r>
              <a:rPr lang="en-GB" u="sng" dirty="0" err="1">
                <a:solidFill>
                  <a:srgbClr val="6666FF"/>
                </a:solidFill>
              </a:rPr>
              <a:t>mhúchann</a:t>
            </a:r>
            <a:r>
              <a:rPr lang="en-GB" u="sng" dirty="0">
                <a:solidFill>
                  <a:srgbClr val="6666FF"/>
                </a:solidFill>
              </a:rPr>
              <a:t> an </a:t>
            </a:r>
            <a:r>
              <a:rPr lang="en-GB" u="sng" dirty="0" err="1">
                <a:solidFill>
                  <a:srgbClr val="6666FF"/>
                </a:solidFill>
              </a:rPr>
              <a:t>sruth</a:t>
            </a:r>
            <a:r>
              <a:rPr lang="en-GB" u="sng" dirty="0">
                <a:solidFill>
                  <a:srgbClr val="6666FF"/>
                </a:solidFill>
              </a:rPr>
              <a:t> </a:t>
            </a:r>
            <a:r>
              <a:rPr lang="en-GB" u="sng" dirty="0" err="1">
                <a:solidFill>
                  <a:srgbClr val="6666FF"/>
                </a:solidFill>
              </a:rPr>
              <a:t>i</a:t>
            </a:r>
            <a:r>
              <a:rPr lang="en-GB" u="sng" dirty="0">
                <a:solidFill>
                  <a:srgbClr val="6666FF"/>
                </a:solidFill>
              </a:rPr>
              <a:t> </a:t>
            </a:r>
            <a:r>
              <a:rPr lang="en-GB" u="sng" dirty="0" err="1">
                <a:solidFill>
                  <a:srgbClr val="6666FF"/>
                </a:solidFill>
              </a:rPr>
              <a:t>gciorcaid</a:t>
            </a:r>
            <a:r>
              <a:rPr lang="en-GB" u="sng" dirty="0">
                <a:solidFill>
                  <a:srgbClr val="6666FF"/>
                </a:solidFill>
              </a:rPr>
              <a:t> </a:t>
            </a:r>
            <a:r>
              <a:rPr lang="en-GB" u="sng" dirty="0" err="1">
                <a:solidFill>
                  <a:srgbClr val="6666FF"/>
                </a:solidFill>
              </a:rPr>
              <a:t>má</a:t>
            </a:r>
            <a:r>
              <a:rPr lang="en-GB" u="sng" dirty="0">
                <a:solidFill>
                  <a:srgbClr val="6666FF"/>
                </a:solidFill>
              </a:rPr>
              <a:t> </a:t>
            </a:r>
            <a:r>
              <a:rPr lang="en-GB" u="sng" dirty="0" err="1">
                <a:solidFill>
                  <a:srgbClr val="6666FF"/>
                </a:solidFill>
              </a:rPr>
              <a:t>éiríonn</a:t>
            </a:r>
            <a:r>
              <a:rPr lang="en-GB" u="sng" dirty="0">
                <a:solidFill>
                  <a:srgbClr val="6666FF"/>
                </a:solidFill>
              </a:rPr>
              <a:t> </a:t>
            </a:r>
            <a:r>
              <a:rPr lang="en-GB" u="sng" dirty="0" err="1" smtClean="0">
                <a:solidFill>
                  <a:srgbClr val="6666FF"/>
                </a:solidFill>
              </a:rPr>
              <a:t>sé</a:t>
            </a:r>
            <a:r>
              <a:rPr lang="en-GB" u="sng" dirty="0" smtClean="0">
                <a:solidFill>
                  <a:srgbClr val="6666FF"/>
                </a:solidFill>
              </a:rPr>
              <a:t> </a:t>
            </a:r>
            <a:r>
              <a:rPr lang="en-GB" u="sng" dirty="0" err="1" smtClean="0">
                <a:solidFill>
                  <a:srgbClr val="6666FF"/>
                </a:solidFill>
              </a:rPr>
              <a:t>ró-mhór</a:t>
            </a:r>
            <a:r>
              <a:rPr lang="en-GB" u="sng" dirty="0" smtClean="0">
                <a:solidFill>
                  <a:srgbClr val="6666FF"/>
                </a:solidFill>
              </a:rPr>
              <a:t>.</a:t>
            </a:r>
          </a:p>
          <a:p>
            <a:pPr lvl="0">
              <a:buNone/>
            </a:pPr>
            <a:r>
              <a:rPr lang="en-GB" dirty="0" smtClean="0"/>
              <a:t>* </a:t>
            </a:r>
            <a:r>
              <a:rPr lang="en-GB" b="1" dirty="0" smtClean="0">
                <a:solidFill>
                  <a:srgbClr val="FF0000"/>
                </a:solidFill>
              </a:rPr>
              <a:t>FIÚS</a:t>
            </a:r>
            <a:r>
              <a:rPr lang="en-GB" b="1" dirty="0" smtClean="0"/>
              <a:t> </a:t>
            </a:r>
            <a:r>
              <a:rPr lang="en-GB" dirty="0" err="1"/>
              <a:t>ar</a:t>
            </a:r>
            <a:r>
              <a:rPr lang="en-GB" dirty="0"/>
              <a:t> an </a:t>
            </a:r>
            <a:r>
              <a:rPr lang="en-GB" b="1" dirty="0" err="1"/>
              <a:t>líne</a:t>
            </a:r>
            <a:r>
              <a:rPr lang="en-GB" b="1" dirty="0"/>
              <a:t> </a:t>
            </a:r>
            <a:r>
              <a:rPr lang="en-GB" b="1" dirty="0" err="1"/>
              <a:t>Beo</a:t>
            </a:r>
            <a:r>
              <a:rPr lang="en-GB" dirty="0"/>
              <a:t> </a:t>
            </a:r>
            <a:r>
              <a:rPr lang="en-GB" dirty="0" err="1"/>
              <a:t>ionas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mbeidh</a:t>
            </a:r>
            <a:r>
              <a:rPr lang="en-GB" dirty="0"/>
              <a:t> </a:t>
            </a:r>
            <a:r>
              <a:rPr lang="en-GB" dirty="0" err="1" smtClean="0"/>
              <a:t>teagmháil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6666FF"/>
                </a:solidFill>
              </a:rPr>
              <a:t>le </a:t>
            </a:r>
            <a:r>
              <a:rPr lang="en-GB" b="1" dirty="0" smtClean="0">
                <a:solidFill>
                  <a:srgbClr val="6666FF"/>
                </a:solidFill>
              </a:rPr>
              <a:t>230V</a:t>
            </a:r>
            <a:r>
              <a:rPr lang="en-GB" b="1" dirty="0"/>
              <a:t>.</a:t>
            </a:r>
            <a:endParaRPr lang="en-IE" b="1" dirty="0"/>
          </a:p>
          <a:p>
            <a:pPr lvl="0">
              <a:buNone/>
            </a:pPr>
            <a:r>
              <a:rPr lang="en-GB" dirty="0" smtClean="0"/>
              <a:t>* </a:t>
            </a:r>
            <a:r>
              <a:rPr lang="en-GB" dirty="0" err="1" smtClean="0"/>
              <a:t>Oibríonn</a:t>
            </a:r>
            <a:r>
              <a:rPr lang="en-GB" dirty="0" smtClean="0"/>
              <a:t> </a:t>
            </a:r>
            <a:r>
              <a:rPr lang="en-GB" b="1" dirty="0" err="1">
                <a:solidFill>
                  <a:srgbClr val="FF0000"/>
                </a:solidFill>
              </a:rPr>
              <a:t>scoradáin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ciorcaid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bhealach</a:t>
            </a:r>
            <a:r>
              <a:rPr lang="en-GB" dirty="0"/>
              <a:t> </a:t>
            </a:r>
            <a:r>
              <a:rPr lang="en-GB" dirty="0" err="1"/>
              <a:t>chéanna</a:t>
            </a:r>
            <a:r>
              <a:rPr lang="en-GB" dirty="0"/>
              <a:t> ach </a:t>
            </a:r>
            <a:r>
              <a:rPr lang="en-GB" dirty="0" err="1"/>
              <a:t>amháin</a:t>
            </a:r>
            <a:r>
              <a:rPr lang="en-GB" dirty="0"/>
              <a:t> </a:t>
            </a:r>
            <a:r>
              <a:rPr lang="en-GB" dirty="0" err="1"/>
              <a:t>gur</a:t>
            </a:r>
            <a:r>
              <a:rPr lang="en-GB" dirty="0"/>
              <a:t> </a:t>
            </a:r>
            <a:r>
              <a:rPr lang="en-GB" dirty="0" err="1"/>
              <a:t>féidir</a:t>
            </a:r>
            <a:r>
              <a:rPr lang="en-GB" dirty="0"/>
              <a:t> </a:t>
            </a:r>
            <a:r>
              <a:rPr lang="en-GB" dirty="0" err="1"/>
              <a:t>iad</a:t>
            </a:r>
            <a:r>
              <a:rPr lang="en-GB" dirty="0"/>
              <a:t> </a:t>
            </a:r>
            <a:r>
              <a:rPr lang="en-GB" b="1" dirty="0"/>
              <a:t>a </a:t>
            </a:r>
            <a:r>
              <a:rPr lang="en-GB" b="1" dirty="0" err="1"/>
              <a:t>ath</a:t>
            </a:r>
            <a:r>
              <a:rPr lang="en-GB" b="1" dirty="0"/>
              <a:t> </a:t>
            </a:r>
            <a:r>
              <a:rPr lang="en-GB" b="1" dirty="0" err="1"/>
              <a:t>úsáid</a:t>
            </a:r>
            <a:r>
              <a:rPr lang="en-GB" dirty="0"/>
              <a:t>. </a:t>
            </a:r>
            <a:endParaRPr lang="en-IE" dirty="0"/>
          </a:p>
          <a:p>
            <a:pPr>
              <a:buNone/>
            </a:pPr>
            <a:endParaRPr lang="en-IE" dirty="0"/>
          </a:p>
        </p:txBody>
      </p:sp>
      <p:pic>
        <p:nvPicPr>
          <p:cNvPr id="18434" name="Picture 2" descr="http://t0.gstatic.com/images?q=tbn:ANd9GcSlcpnLf-fvY0x6nVelfHqYFLGYCFEVbR45-lPpPx3490v_3qw&amp;t=1&amp;usg=__zSqqSSqiCRdKEo1NmzwpmQ4WEYY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027373"/>
            <a:ext cx="2808312" cy="3456384"/>
          </a:xfrm>
          <a:prstGeom prst="rect">
            <a:avLst/>
          </a:prstGeom>
          <a:noFill/>
        </p:spPr>
      </p:pic>
      <p:sp>
        <p:nvSpPr>
          <p:cNvPr id="5" name="Up Arrow 4"/>
          <p:cNvSpPr/>
          <p:nvPr/>
        </p:nvSpPr>
        <p:spPr>
          <a:xfrm>
            <a:off x="7950725" y="4149080"/>
            <a:ext cx="648072" cy="21602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9511" y="3720993"/>
            <a:ext cx="1440160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000" b="1" dirty="0" err="1" smtClean="0">
                <a:solidFill>
                  <a:srgbClr val="663300"/>
                </a:solidFill>
              </a:rPr>
              <a:t>Sreang</a:t>
            </a:r>
            <a:r>
              <a:rPr lang="en-IE" sz="2000" b="1" dirty="0" smtClean="0">
                <a:solidFill>
                  <a:srgbClr val="663300"/>
                </a:solidFill>
              </a:rPr>
              <a:t> </a:t>
            </a:r>
            <a:r>
              <a:rPr lang="en-IE" sz="2000" b="1" dirty="0" err="1" smtClean="0">
                <a:solidFill>
                  <a:srgbClr val="663300"/>
                </a:solidFill>
              </a:rPr>
              <a:t>Beo</a:t>
            </a:r>
            <a:endParaRPr lang="en-IE" sz="2000" b="1" dirty="0">
              <a:solidFill>
                <a:srgbClr val="6633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521502" y="4007087"/>
            <a:ext cx="247191" cy="22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2818656" cy="115212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err="1" smtClean="0"/>
              <a:t>Plocóidí</a:t>
            </a:r>
            <a:r>
              <a:rPr lang="en-IE" sz="6000" dirty="0"/>
              <a:t/>
            </a:r>
            <a:br>
              <a:rPr lang="en-IE" sz="6000" dirty="0"/>
            </a:br>
            <a:endParaRPr lang="en-IE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641379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Feidhm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dirty="0" err="1" smtClean="0"/>
              <a:t>Ceangail</a:t>
            </a:r>
            <a:r>
              <a:rPr lang="en-GB" dirty="0" smtClean="0"/>
              <a:t> </a:t>
            </a:r>
            <a:r>
              <a:rPr lang="en-GB" dirty="0" err="1" smtClean="0"/>
              <a:t>idir</a:t>
            </a:r>
            <a:r>
              <a:rPr lang="en-GB" dirty="0" smtClean="0"/>
              <a:t> an </a:t>
            </a:r>
            <a:r>
              <a:rPr lang="en-GB" dirty="0" err="1" smtClean="0"/>
              <a:t>treallamh</a:t>
            </a:r>
            <a:r>
              <a:rPr lang="en-GB" dirty="0" smtClean="0"/>
              <a:t> </a:t>
            </a:r>
            <a:r>
              <a:rPr lang="en-GB" dirty="0" err="1" smtClean="0"/>
              <a:t>leictrónach</a:t>
            </a:r>
            <a:r>
              <a:rPr lang="en-GB" dirty="0" smtClean="0"/>
              <a:t> &amp;  </a:t>
            </a:r>
            <a:r>
              <a:rPr lang="en-GB" dirty="0"/>
              <a:t> </a:t>
            </a:r>
            <a:r>
              <a:rPr lang="en-GB" dirty="0" smtClean="0"/>
              <a:t>an </a:t>
            </a:r>
            <a:r>
              <a:rPr lang="en-GB" dirty="0" err="1" smtClean="0"/>
              <a:t>bpríomhlíonra</a:t>
            </a:r>
            <a:r>
              <a:rPr lang="en-GB" dirty="0" smtClean="0"/>
              <a:t>. </a:t>
            </a:r>
          </a:p>
          <a:p>
            <a:pPr lvl="0"/>
            <a:r>
              <a:rPr lang="en-GB" dirty="0"/>
              <a:t>3</a:t>
            </a:r>
            <a:r>
              <a:rPr lang="en-GB" dirty="0" smtClean="0"/>
              <a:t> </a:t>
            </a:r>
            <a:r>
              <a:rPr lang="en-GB" dirty="0" err="1"/>
              <a:t>theirmineal</a:t>
            </a:r>
            <a:r>
              <a:rPr lang="en-GB" dirty="0"/>
              <a:t> </a:t>
            </a:r>
            <a:r>
              <a:rPr lang="en-GB" dirty="0" err="1"/>
              <a:t>ann</a:t>
            </a:r>
            <a:r>
              <a:rPr lang="en-GB" dirty="0"/>
              <a:t>: </a:t>
            </a:r>
            <a:r>
              <a:rPr lang="en-GB" b="1" dirty="0" err="1">
                <a:solidFill>
                  <a:srgbClr val="663300"/>
                </a:solidFill>
              </a:rPr>
              <a:t>Beo</a:t>
            </a:r>
            <a:r>
              <a:rPr lang="en-GB" b="1" dirty="0"/>
              <a:t>, </a:t>
            </a:r>
            <a:r>
              <a:rPr lang="en-GB" b="1" dirty="0" err="1">
                <a:solidFill>
                  <a:srgbClr val="0070C0"/>
                </a:solidFill>
              </a:rPr>
              <a:t>Neodrach</a:t>
            </a:r>
            <a:r>
              <a:rPr lang="en-GB" b="1" dirty="0"/>
              <a:t> </a:t>
            </a:r>
            <a:r>
              <a:rPr lang="en-GB" b="1" dirty="0" smtClean="0"/>
              <a:t>&amp; </a:t>
            </a:r>
            <a:r>
              <a:rPr lang="en-GB" b="1" dirty="0" err="1">
                <a:solidFill>
                  <a:srgbClr val="00B050"/>
                </a:solidFill>
              </a:rPr>
              <a:t>Talmhú</a:t>
            </a:r>
            <a:r>
              <a:rPr lang="en-GB" b="1" dirty="0" smtClean="0">
                <a:solidFill>
                  <a:srgbClr val="00B050"/>
                </a:solidFill>
              </a:rPr>
              <a:t>.</a:t>
            </a:r>
          </a:p>
          <a:p>
            <a:pPr lvl="0"/>
            <a:endParaRPr lang="en-IE" b="1" dirty="0"/>
          </a:p>
          <a:p>
            <a:endParaRPr lang="en-IE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890" y="3068960"/>
            <a:ext cx="686656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92696" y="188640"/>
            <a:ext cx="8229600" cy="1143000"/>
          </a:xfrm>
        </p:spPr>
        <p:txBody>
          <a:bodyPr>
            <a:noAutofit/>
          </a:bodyPr>
          <a:lstStyle/>
          <a:p>
            <a:r>
              <a:rPr lang="en-IE" sz="8000" b="1" dirty="0" smtClean="0"/>
              <a:t>An </a:t>
            </a:r>
            <a:r>
              <a:rPr lang="en-IE" sz="8000" b="1" dirty="0" err="1" smtClean="0"/>
              <a:t>Plocóid</a:t>
            </a:r>
            <a:endParaRPr lang="en-IE" sz="8000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84783"/>
            <a:ext cx="6624736" cy="486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283968" y="1250757"/>
            <a:ext cx="1779031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800" b="1" dirty="0" smtClean="0"/>
              <a:t>/TALMHÚ- </a:t>
            </a:r>
          </a:p>
          <a:p>
            <a:r>
              <a:rPr lang="en-IE" sz="2800" b="1" dirty="0" err="1" smtClean="0">
                <a:solidFill>
                  <a:srgbClr val="FFC000"/>
                </a:solidFill>
              </a:rPr>
              <a:t>buí</a:t>
            </a:r>
            <a:r>
              <a:rPr lang="en-IE" sz="2800" b="1" dirty="0" smtClean="0"/>
              <a:t>/</a:t>
            </a:r>
            <a:r>
              <a:rPr lang="en-IE" sz="2800" b="1" dirty="0" err="1" smtClean="0">
                <a:solidFill>
                  <a:srgbClr val="00B050"/>
                </a:solidFill>
              </a:rPr>
              <a:t>Glas</a:t>
            </a:r>
            <a:endParaRPr lang="en-IE" sz="28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67944" y="4464114"/>
            <a:ext cx="1995055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800" b="1" dirty="0" smtClean="0"/>
              <a:t>/BEO- </a:t>
            </a:r>
            <a:r>
              <a:rPr lang="en-IE" sz="2800" b="1" dirty="0" err="1" smtClean="0">
                <a:solidFill>
                  <a:srgbClr val="663300"/>
                </a:solidFill>
              </a:rPr>
              <a:t>donn</a:t>
            </a:r>
            <a:r>
              <a:rPr lang="en-IE" sz="2800" b="1" dirty="0" smtClean="0"/>
              <a:t> </a:t>
            </a:r>
          </a:p>
          <a:p>
            <a:r>
              <a:rPr lang="en-IE" sz="2800" b="1" dirty="0" smtClean="0"/>
              <a:t>&amp; le FÚIS</a:t>
            </a:r>
            <a:endParaRPr lang="en-IE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9512" y="5472226"/>
            <a:ext cx="2088232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800" b="1" dirty="0" smtClean="0"/>
              <a:t>NEODRACH- </a:t>
            </a:r>
          </a:p>
          <a:p>
            <a:r>
              <a:rPr lang="en-IE" sz="2800" b="1" dirty="0" err="1" smtClean="0">
                <a:solidFill>
                  <a:srgbClr val="0070C0"/>
                </a:solidFill>
              </a:rPr>
              <a:t>gorm</a:t>
            </a:r>
            <a:endParaRPr lang="en-IE" sz="2800" b="1" dirty="0">
              <a:solidFill>
                <a:srgbClr val="0070C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8241247">
            <a:off x="734430" y="4752395"/>
            <a:ext cx="1534520" cy="2664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Right Arrow 4"/>
          <p:cNvSpPr/>
          <p:nvPr/>
        </p:nvSpPr>
        <p:spPr>
          <a:xfrm rot="2808744">
            <a:off x="3878620" y="4070463"/>
            <a:ext cx="985024" cy="21895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ight Arrow 5"/>
          <p:cNvSpPr/>
          <p:nvPr/>
        </p:nvSpPr>
        <p:spPr>
          <a:xfrm rot="9006277">
            <a:off x="3342172" y="2327875"/>
            <a:ext cx="1224136" cy="26038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15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9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911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0" tmFilter="0, 0; 0.125,0.2665; 0.25,0.4; 0.375,0.465; 0.5,0.5;  0.625,0.535; 0.75,0.6; 0.875,0.7335; 1,1">
                                          <p:stCondLst>
                                            <p:cond delay="33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0" tmFilter="0, 0; 0.125,0.2665; 0.25,0.4; 0.375,0.465; 0.5,0.5;  0.625,0.535; 0.75,0.6; 0.875,0.7335; 1,1">
                                          <p:stCondLst>
                                            <p:cond delay="662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20" tmFilter="0, 0; 0.125,0.2665; 0.25,0.4; 0.375,0.465; 0.5,0.5;  0.625,0.535; 0.75,0.6; 0.875,0.7335; 1,1">
                                          <p:stCondLst>
                                            <p:cond delay="828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130">
                                          <p:stCondLst>
                                            <p:cond delay="32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830" decel="50000">
                                          <p:stCondLst>
                                            <p:cond delay="338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130">
                                          <p:stCondLst>
                                            <p:cond delay="656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830" decel="50000">
                                          <p:stCondLst>
                                            <p:cond delay="669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0">
                                          <p:stCondLst>
                                            <p:cond delay="82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830" decel="50000">
                                          <p:stCondLst>
                                            <p:cond delay="834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0">
                                          <p:stCondLst>
                                            <p:cond delay="904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830" decel="50000">
                                          <p:stCondLst>
                                            <p:cond delay="91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4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70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901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901" tmFilter="0, 0; 0.125,0.2665; 0.25,0.4; 0.375,0.465; 0.5,0.5;  0.625,0.535; 0.75,0.6; 0.875,0.7335; 1,1">
                                          <p:stCondLst>
                                            <p:cond delay="390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950" tmFilter="0, 0; 0.125,0.2665; 0.25,0.4; 0.375,0.465; 0.5,0.5;  0.625,0.535; 0.75,0.6; 0.875,0.7335; 1,1">
                                          <p:stCondLst>
                                            <p:cond delay="777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64" tmFilter="0, 0; 0.125,0.2665; 0.25,0.4; 0.375,0.465; 0.5,0.5;  0.625,0.535; 0.75,0.6; 0.875,0.7335; 1,1">
                                          <p:stCondLst>
                                            <p:cond delay="972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153">
                                          <p:stCondLst>
                                            <p:cond delay="381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975" decel="50000">
                                          <p:stCondLst>
                                            <p:cond delay="397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53">
                                          <p:stCondLst>
                                            <p:cond delay="77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975" decel="50000">
                                          <p:stCondLst>
                                            <p:cond delay="786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53">
                                          <p:stCondLst>
                                            <p:cond delay="964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975" decel="50000">
                                          <p:stCondLst>
                                            <p:cond delay="97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53">
                                          <p:stCondLst>
                                            <p:cond delay="106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975" decel="50000">
                                          <p:stCondLst>
                                            <p:cond delay="1077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9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32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24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73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735" tmFilter="0, 0; 0.125,0.2665; 0.25,0.4; 0.375,0.465; 0.5,0.5;  0.625,0.535; 0.75,0.6; 0.875,0.7335; 1,1">
                                          <p:stCondLst>
                                            <p:cond delay="373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67" tmFilter="0, 0; 0.125,0.2665; 0.25,0.4; 0.375,0.465; 0.5,0.5;  0.625,0.535; 0.75,0.6; 0.875,0.7335; 1,1">
                                          <p:stCondLst>
                                            <p:cond delay="744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923" tmFilter="0, 0; 0.125,0.2665; 0.25,0.4; 0.375,0.465; 0.5,0.5;  0.625,0.535; 0.75,0.6; 0.875,0.7335; 1,1">
                                          <p:stCondLst>
                                            <p:cond delay="931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146">
                                          <p:stCondLst>
                                            <p:cond delay="3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934" decel="50000">
                                          <p:stCondLst>
                                            <p:cond delay="380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146">
                                          <p:stCondLst>
                                            <p:cond delay="738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934" decel="50000">
                                          <p:stCondLst>
                                            <p:cond delay="752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46">
                                          <p:stCondLst>
                                            <p:cond delay="923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934" decel="50000">
                                          <p:stCondLst>
                                            <p:cond delay="938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46">
                                          <p:stCondLst>
                                            <p:cond delay="101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934" decel="50000">
                                          <p:stCondLst>
                                            <p:cond delay="1031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1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8000" b="1" dirty="0" smtClean="0"/>
              <a:t>Costas </a:t>
            </a:r>
            <a:r>
              <a:rPr lang="en-GB" sz="8000" b="1" dirty="0" err="1"/>
              <a:t>leictreachais</a:t>
            </a:r>
            <a:r>
              <a:rPr lang="en-IE" dirty="0"/>
              <a:t/>
            </a:r>
            <a:br>
              <a:rPr lang="en-IE" dirty="0"/>
            </a:br>
            <a:r>
              <a:rPr lang="en-GB" dirty="0"/>
              <a:t> 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9073008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500" b="1" dirty="0" err="1" smtClean="0">
                <a:solidFill>
                  <a:srgbClr val="FF0000"/>
                </a:solidFill>
              </a:rPr>
              <a:t>Fuinneamh</a:t>
            </a:r>
            <a:r>
              <a:rPr lang="en-GB" sz="3500" b="1" dirty="0" smtClean="0">
                <a:solidFill>
                  <a:srgbClr val="FF0000"/>
                </a:solidFill>
              </a:rPr>
              <a:t>:  </a:t>
            </a:r>
            <a:r>
              <a:rPr lang="en-GB" sz="3500" b="1" dirty="0" err="1" smtClean="0"/>
              <a:t>Cumas</a:t>
            </a:r>
            <a:r>
              <a:rPr lang="en-GB" sz="3500" b="1" dirty="0" smtClean="0"/>
              <a:t> </a:t>
            </a:r>
            <a:r>
              <a:rPr lang="en-GB" sz="3500" b="1" dirty="0" err="1"/>
              <a:t>obair</a:t>
            </a:r>
            <a:r>
              <a:rPr lang="en-GB" sz="3500" b="1" dirty="0"/>
              <a:t> a </a:t>
            </a:r>
            <a:r>
              <a:rPr lang="en-GB" sz="3500" b="1" dirty="0" err="1" smtClean="0"/>
              <a:t>dhéanamh</a:t>
            </a:r>
            <a:r>
              <a:rPr lang="en-GB" sz="3500" b="1" dirty="0" smtClean="0"/>
              <a:t>.</a:t>
            </a:r>
            <a:r>
              <a:rPr lang="en-GB" sz="3500" b="1" dirty="0"/>
              <a:t>				</a:t>
            </a:r>
            <a:r>
              <a:rPr lang="en-GB" sz="3500" b="1" dirty="0" smtClean="0"/>
              <a:t>     </a:t>
            </a:r>
            <a:r>
              <a:rPr lang="en-GB" sz="3500" b="1" dirty="0" err="1" smtClean="0"/>
              <a:t>Aonad</a:t>
            </a:r>
            <a:r>
              <a:rPr lang="en-GB" sz="3500" b="1" dirty="0"/>
              <a:t>: </a:t>
            </a:r>
            <a:r>
              <a:rPr lang="en-GB" sz="3500" b="1" dirty="0" err="1">
                <a:solidFill>
                  <a:srgbClr val="D60093"/>
                </a:solidFill>
              </a:rPr>
              <a:t>Giúil</a:t>
            </a:r>
            <a:endParaRPr lang="en-IE" sz="3500" b="1" dirty="0">
              <a:solidFill>
                <a:srgbClr val="D60093"/>
              </a:solidFill>
            </a:endParaRPr>
          </a:p>
          <a:p>
            <a:pPr>
              <a:buNone/>
            </a:pPr>
            <a:r>
              <a:rPr lang="en-GB" sz="3500" b="1" dirty="0" err="1">
                <a:solidFill>
                  <a:srgbClr val="FF0000"/>
                </a:solidFill>
              </a:rPr>
              <a:t>Cumacht</a:t>
            </a:r>
            <a:r>
              <a:rPr lang="en-GB" sz="3500" b="1" dirty="0">
                <a:solidFill>
                  <a:srgbClr val="FF0000"/>
                </a:solidFill>
              </a:rPr>
              <a:t> (Power) </a:t>
            </a:r>
            <a:r>
              <a:rPr lang="en-GB" sz="3500" b="1" dirty="0"/>
              <a:t>: </a:t>
            </a:r>
            <a:r>
              <a:rPr lang="en-GB" sz="3500" b="1" dirty="0" smtClean="0"/>
              <a:t>An </a:t>
            </a:r>
            <a:r>
              <a:rPr lang="en-GB" sz="3500" b="1" dirty="0" err="1"/>
              <a:t>méid</a:t>
            </a:r>
            <a:r>
              <a:rPr lang="en-GB" sz="3500" b="1" dirty="0"/>
              <a:t> </a:t>
            </a:r>
            <a:r>
              <a:rPr lang="en-GB" sz="3500" b="1" dirty="0" err="1"/>
              <a:t>fuinnimh</a:t>
            </a:r>
            <a:r>
              <a:rPr lang="en-GB" sz="3500" b="1" dirty="0"/>
              <a:t> a </a:t>
            </a:r>
            <a:r>
              <a:rPr lang="en-GB" sz="3500" b="1" dirty="0" smtClean="0"/>
              <a:t>n-</a:t>
            </a:r>
            <a:r>
              <a:rPr lang="en-GB" sz="3500" b="1" dirty="0" err="1" smtClean="0"/>
              <a:t>athraítear</a:t>
            </a:r>
            <a:r>
              <a:rPr lang="en-GB" sz="3500" b="1" dirty="0" smtClean="0"/>
              <a:t> </a:t>
            </a:r>
            <a:r>
              <a:rPr lang="en-GB" sz="3500" b="1" dirty="0"/>
              <a:t>ó </a:t>
            </a:r>
            <a:r>
              <a:rPr lang="en-GB" sz="3500" b="1" dirty="0" err="1"/>
              <a:t>fhoirm</a:t>
            </a:r>
            <a:r>
              <a:rPr lang="en-GB" sz="3500" b="1" dirty="0"/>
              <a:t> </a:t>
            </a:r>
            <a:r>
              <a:rPr lang="en-GB" sz="3500" b="1" dirty="0" err="1"/>
              <a:t>amháin</a:t>
            </a:r>
            <a:r>
              <a:rPr lang="en-GB" sz="3500" b="1" dirty="0"/>
              <a:t> go </a:t>
            </a:r>
            <a:r>
              <a:rPr lang="en-GB" sz="3500" b="1" dirty="0" err="1"/>
              <a:t>foirm</a:t>
            </a:r>
            <a:r>
              <a:rPr lang="en-GB" sz="3500" b="1" dirty="0"/>
              <a:t> </a:t>
            </a:r>
            <a:r>
              <a:rPr lang="en-GB" sz="3500" b="1" dirty="0" err="1"/>
              <a:t>eile</a:t>
            </a:r>
            <a:r>
              <a:rPr lang="en-GB" sz="3500" b="1" dirty="0"/>
              <a:t> </a:t>
            </a:r>
            <a:r>
              <a:rPr lang="en-GB" sz="3500" b="1" dirty="0" err="1" smtClean="0"/>
              <a:t>i</a:t>
            </a:r>
            <a:r>
              <a:rPr lang="en-GB" sz="3500" b="1" dirty="0" smtClean="0"/>
              <a:t> </a:t>
            </a:r>
            <a:r>
              <a:rPr lang="en-GB" sz="3500" b="1" dirty="0" err="1" smtClean="0"/>
              <a:t>soicind</a:t>
            </a:r>
            <a:r>
              <a:rPr lang="en-GB" sz="3500" b="1" dirty="0" smtClean="0"/>
              <a:t>.</a:t>
            </a:r>
            <a:endParaRPr lang="en-IE" sz="3500" b="1" dirty="0"/>
          </a:p>
          <a:p>
            <a:pPr>
              <a:buNone/>
            </a:pPr>
            <a:r>
              <a:rPr lang="en-GB" sz="3500" b="1" dirty="0"/>
              <a:t>	 </a:t>
            </a:r>
            <a:r>
              <a:rPr lang="en-GB" sz="3500" b="1" dirty="0" smtClean="0"/>
              <a:t>         </a:t>
            </a:r>
            <a:r>
              <a:rPr lang="en-GB" sz="3500" b="1" dirty="0" err="1" smtClean="0"/>
              <a:t>Aonad</a:t>
            </a:r>
            <a:r>
              <a:rPr lang="en-GB" sz="3500" b="1" dirty="0"/>
              <a:t>: </a:t>
            </a:r>
            <a:r>
              <a:rPr lang="en-GB" sz="3500" b="1" dirty="0" err="1">
                <a:solidFill>
                  <a:srgbClr val="D60093"/>
                </a:solidFill>
              </a:rPr>
              <a:t>Vata</a:t>
            </a:r>
            <a:r>
              <a:rPr lang="en-GB" sz="3500" b="1" dirty="0">
                <a:solidFill>
                  <a:srgbClr val="D60093"/>
                </a:solidFill>
              </a:rPr>
              <a:t> (</a:t>
            </a:r>
            <a:r>
              <a:rPr lang="en-GB" sz="3500" b="1" dirty="0" smtClean="0">
                <a:solidFill>
                  <a:srgbClr val="D60093"/>
                </a:solidFill>
              </a:rPr>
              <a:t>W)</a:t>
            </a:r>
            <a:endParaRPr lang="en-GB" sz="3500" b="1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GB" sz="3500" b="1" dirty="0" err="1" smtClean="0">
                <a:solidFill>
                  <a:srgbClr val="FF0000"/>
                </a:solidFill>
              </a:rPr>
              <a:t>Cileavatuair</a:t>
            </a:r>
            <a:r>
              <a:rPr lang="en-GB" sz="3500" b="1" dirty="0" smtClean="0">
                <a:solidFill>
                  <a:srgbClr val="FF0000"/>
                </a:solidFill>
              </a:rPr>
              <a:t> </a:t>
            </a:r>
            <a:r>
              <a:rPr lang="fr-FR" sz="4400" b="1" dirty="0" smtClean="0"/>
              <a:t>= </a:t>
            </a:r>
            <a:r>
              <a:rPr lang="fr-FR" sz="4400" b="1" dirty="0" err="1" smtClean="0"/>
              <a:t>cileavat</a:t>
            </a:r>
            <a:r>
              <a:rPr lang="fr-FR" sz="4400" b="1" dirty="0" smtClean="0"/>
              <a:t> </a:t>
            </a:r>
            <a:r>
              <a:rPr lang="fr-FR" sz="4400" b="1" dirty="0"/>
              <a:t>X </a:t>
            </a:r>
            <a:r>
              <a:rPr lang="fr-FR" sz="4400" b="1" dirty="0" err="1"/>
              <a:t>uair</a:t>
            </a:r>
            <a:r>
              <a:rPr lang="fr-FR" sz="4400" b="1" dirty="0"/>
              <a:t> </a:t>
            </a:r>
            <a:r>
              <a:rPr lang="fr-FR" sz="4400" b="1" dirty="0" smtClean="0"/>
              <a:t>           	  </a:t>
            </a:r>
            <a:r>
              <a:rPr lang="fr-FR" sz="4400" dirty="0" err="1" smtClean="0"/>
              <a:t>Aonad</a:t>
            </a:r>
            <a:r>
              <a:rPr lang="fr-FR" sz="4400" b="1" dirty="0" smtClean="0"/>
              <a:t>:  </a:t>
            </a:r>
            <a:r>
              <a:rPr lang="fr-FR" sz="4400" b="1" dirty="0" err="1" smtClean="0">
                <a:solidFill>
                  <a:srgbClr val="D60093"/>
                </a:solidFill>
              </a:rPr>
              <a:t>kWU</a:t>
            </a:r>
            <a:endParaRPr lang="en-IE" sz="4400" dirty="0">
              <a:solidFill>
                <a:srgbClr val="D60093"/>
              </a:solidFill>
            </a:endParaRPr>
          </a:p>
          <a:p>
            <a:pPr>
              <a:buNone/>
            </a:pPr>
            <a:endParaRPr lang="en-IE" sz="4400" dirty="0"/>
          </a:p>
          <a:p>
            <a:pPr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1026" name="Picture 2" descr="http://www.fmi.ie/wp-content/uploads/2012/01/Electric-Ireland-logo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229200"/>
            <a:ext cx="2555776" cy="148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0072" y="3645024"/>
            <a:ext cx="2880320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u="sng" dirty="0" err="1">
                <a:solidFill>
                  <a:srgbClr val="00B050"/>
                </a:solidFill>
              </a:rPr>
              <a:t>Foirmle</a:t>
            </a:r>
            <a:r>
              <a:rPr lang="en-GB" sz="3200" b="1" u="sng" dirty="0">
                <a:solidFill>
                  <a:srgbClr val="00B050"/>
                </a:solidFill>
              </a:rPr>
              <a:t>= </a:t>
            </a:r>
            <a:r>
              <a:rPr lang="en-GB" sz="3200" b="1" u="sng" dirty="0" err="1">
                <a:solidFill>
                  <a:srgbClr val="00B050"/>
                </a:solidFill>
              </a:rPr>
              <a:t>obair</a:t>
            </a:r>
            <a:r>
              <a:rPr lang="en-GB" sz="3200" b="1" u="sng" dirty="0">
                <a:solidFill>
                  <a:srgbClr val="00B050"/>
                </a:solidFill>
              </a:rPr>
              <a:t>(J</a:t>
            </a:r>
            <a:r>
              <a:rPr lang="en-GB" sz="3200" b="1" u="sng" dirty="0" smtClean="0">
                <a:solidFill>
                  <a:srgbClr val="00B050"/>
                </a:solidFill>
              </a:rPr>
              <a:t>) ÷ </a:t>
            </a:r>
            <a:r>
              <a:rPr lang="en-GB" sz="3200" b="1" u="sng" dirty="0">
                <a:solidFill>
                  <a:srgbClr val="00B050"/>
                </a:solidFill>
              </a:rPr>
              <a:t>am(S)</a:t>
            </a:r>
            <a:endParaRPr lang="en-I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40768" y="0"/>
            <a:ext cx="8229600" cy="994122"/>
          </a:xfrm>
        </p:spPr>
        <p:txBody>
          <a:bodyPr/>
          <a:lstStyle/>
          <a:p>
            <a:r>
              <a:rPr lang="en-IE" b="1" dirty="0" err="1" smtClean="0">
                <a:solidFill>
                  <a:srgbClr val="FF0000"/>
                </a:solidFill>
              </a:rPr>
              <a:t>Ceisteanna</a:t>
            </a:r>
            <a:r>
              <a:rPr lang="en-IE" b="1" dirty="0" smtClean="0">
                <a:solidFill>
                  <a:srgbClr val="FF0000"/>
                </a:solidFill>
              </a:rPr>
              <a:t>: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688632"/>
          </a:xfrm>
        </p:spPr>
        <p:txBody>
          <a:bodyPr>
            <a:normAutofit fontScale="92500" lnSpcReduction="20000"/>
          </a:bodyPr>
          <a:lstStyle/>
          <a:p>
            <a:r>
              <a:rPr lang="en-IE" sz="4000" dirty="0" err="1" smtClean="0"/>
              <a:t>Deantar</a:t>
            </a:r>
            <a:r>
              <a:rPr lang="en-IE" sz="4000" dirty="0" smtClean="0"/>
              <a:t> </a:t>
            </a:r>
            <a:r>
              <a:rPr lang="en-IE" sz="4000" b="1" dirty="0" smtClean="0"/>
              <a:t>15 J </a:t>
            </a:r>
            <a:r>
              <a:rPr lang="en-IE" sz="4000" dirty="0" err="1" smtClean="0"/>
              <a:t>obair</a:t>
            </a:r>
            <a:r>
              <a:rPr lang="en-IE" sz="4000" dirty="0" smtClean="0"/>
              <a:t> le </a:t>
            </a:r>
            <a:r>
              <a:rPr lang="en-IE" sz="4000" dirty="0" err="1" smtClean="0"/>
              <a:t>linn</a:t>
            </a:r>
            <a:r>
              <a:rPr lang="en-IE" sz="4000" dirty="0" smtClean="0"/>
              <a:t> </a:t>
            </a:r>
            <a:r>
              <a:rPr lang="en-IE" sz="4000" b="1" dirty="0" smtClean="0"/>
              <a:t>4 </a:t>
            </a:r>
            <a:r>
              <a:rPr lang="en-IE" sz="4000" b="1" dirty="0" err="1" smtClean="0"/>
              <a:t>nóim</a:t>
            </a:r>
            <a:r>
              <a:rPr lang="en-IE" sz="4000" dirty="0" smtClean="0"/>
              <a:t>. </a:t>
            </a:r>
            <a:r>
              <a:rPr lang="en-IE" sz="4000" dirty="0" err="1" smtClean="0"/>
              <a:t>Cé</a:t>
            </a:r>
            <a:r>
              <a:rPr lang="en-IE" sz="4000" dirty="0" smtClean="0"/>
              <a:t> </a:t>
            </a:r>
            <a:r>
              <a:rPr lang="en-IE" sz="4000" dirty="0" err="1" smtClean="0">
                <a:solidFill>
                  <a:srgbClr val="D60093"/>
                </a:solidFill>
              </a:rPr>
              <a:t>méid</a:t>
            </a:r>
            <a:r>
              <a:rPr lang="en-IE" sz="4000" dirty="0" smtClean="0">
                <a:solidFill>
                  <a:srgbClr val="D60093"/>
                </a:solidFill>
              </a:rPr>
              <a:t> </a:t>
            </a:r>
            <a:r>
              <a:rPr lang="en-IE" sz="4000" dirty="0" err="1" smtClean="0">
                <a:solidFill>
                  <a:srgbClr val="D60093"/>
                </a:solidFill>
              </a:rPr>
              <a:t>cumhacht</a:t>
            </a:r>
            <a:r>
              <a:rPr lang="en-IE" sz="4000" dirty="0" smtClean="0">
                <a:solidFill>
                  <a:srgbClr val="D60093"/>
                </a:solidFill>
              </a:rPr>
              <a:t> </a:t>
            </a:r>
            <a:r>
              <a:rPr lang="en-IE" sz="4000" dirty="0" smtClean="0"/>
              <a:t>a </a:t>
            </a:r>
            <a:r>
              <a:rPr lang="en-IE" sz="4000" dirty="0" err="1" smtClean="0"/>
              <a:t>raibh</a:t>
            </a:r>
            <a:r>
              <a:rPr lang="en-IE" sz="4000" dirty="0" smtClean="0"/>
              <a:t> </a:t>
            </a:r>
            <a:r>
              <a:rPr lang="en-IE" sz="4000" dirty="0" err="1" smtClean="0"/>
              <a:t>ann</a:t>
            </a:r>
            <a:r>
              <a:rPr lang="en-IE" sz="4000" dirty="0" smtClean="0"/>
              <a:t>?</a:t>
            </a:r>
          </a:p>
          <a:p>
            <a:pPr marL="0" indent="0">
              <a:buNone/>
            </a:pPr>
            <a:endParaRPr lang="en-IE" sz="4000" dirty="0" smtClean="0"/>
          </a:p>
          <a:p>
            <a:pPr marL="0" indent="0">
              <a:buNone/>
            </a:pPr>
            <a:endParaRPr lang="en-IE" sz="4000" dirty="0" smtClean="0"/>
          </a:p>
          <a:p>
            <a:r>
              <a:rPr lang="en-IE" sz="4000" dirty="0" err="1" smtClean="0"/>
              <a:t>Deanann</a:t>
            </a:r>
            <a:r>
              <a:rPr lang="en-IE" sz="4000" dirty="0" smtClean="0"/>
              <a:t> </a:t>
            </a:r>
            <a:r>
              <a:rPr lang="en-IE" sz="4000" dirty="0" err="1" smtClean="0"/>
              <a:t>Séan</a:t>
            </a:r>
            <a:r>
              <a:rPr lang="en-IE" sz="4000" dirty="0" smtClean="0"/>
              <a:t> </a:t>
            </a:r>
            <a:r>
              <a:rPr lang="en-IE" sz="4000" b="1" dirty="0" smtClean="0"/>
              <a:t>190 J </a:t>
            </a:r>
            <a:r>
              <a:rPr lang="en-IE" sz="4000" b="1" dirty="0" err="1" smtClean="0"/>
              <a:t>i</a:t>
            </a:r>
            <a:r>
              <a:rPr lang="en-IE" sz="4000" b="1" dirty="0" smtClean="0"/>
              <a:t> 7.5 </a:t>
            </a:r>
            <a:r>
              <a:rPr lang="en-IE" sz="4000" b="1" dirty="0" err="1" smtClean="0"/>
              <a:t>nóimead</a:t>
            </a:r>
            <a:r>
              <a:rPr lang="en-IE" sz="4000" dirty="0" smtClean="0"/>
              <a:t>. </a:t>
            </a:r>
            <a:r>
              <a:rPr lang="en-IE" sz="4000" dirty="0" err="1" smtClean="0"/>
              <a:t>Cé</a:t>
            </a:r>
            <a:r>
              <a:rPr lang="en-IE" sz="4000" dirty="0" smtClean="0"/>
              <a:t> </a:t>
            </a:r>
            <a:r>
              <a:rPr lang="en-IE" sz="4000" dirty="0" err="1" smtClean="0"/>
              <a:t>méid</a:t>
            </a:r>
            <a:r>
              <a:rPr lang="en-IE" sz="4000" dirty="0" smtClean="0"/>
              <a:t> </a:t>
            </a:r>
            <a:r>
              <a:rPr lang="en-IE" sz="4000" dirty="0" err="1" smtClean="0"/>
              <a:t>c</a:t>
            </a:r>
            <a:r>
              <a:rPr lang="en-IE" sz="4000" dirty="0" err="1" smtClean="0">
                <a:solidFill>
                  <a:srgbClr val="D60093"/>
                </a:solidFill>
              </a:rPr>
              <a:t>umhacht</a:t>
            </a:r>
            <a:r>
              <a:rPr lang="en-IE" sz="4000" dirty="0" smtClean="0"/>
              <a:t> a </a:t>
            </a:r>
            <a:r>
              <a:rPr lang="en-IE" sz="4000" dirty="0" err="1" smtClean="0"/>
              <a:t>táirgaíonn</a:t>
            </a:r>
            <a:r>
              <a:rPr lang="en-IE" sz="4000" dirty="0" smtClean="0"/>
              <a:t> </a:t>
            </a:r>
            <a:r>
              <a:rPr lang="en-IE" sz="4000" dirty="0" err="1" smtClean="0"/>
              <a:t>sé</a:t>
            </a:r>
            <a:r>
              <a:rPr lang="en-IE" sz="4000" dirty="0" smtClean="0"/>
              <a:t>?</a:t>
            </a:r>
          </a:p>
          <a:p>
            <a:endParaRPr lang="en-IE" sz="4000" dirty="0"/>
          </a:p>
          <a:p>
            <a:endParaRPr lang="en-IE" sz="4000" dirty="0" smtClean="0"/>
          </a:p>
          <a:p>
            <a:r>
              <a:rPr lang="en-IE" sz="4000" dirty="0" smtClean="0"/>
              <a:t> </a:t>
            </a:r>
            <a:r>
              <a:rPr lang="en-IE" sz="4000" dirty="0" err="1" smtClean="0"/>
              <a:t>Usaideann</a:t>
            </a:r>
            <a:r>
              <a:rPr lang="en-IE" sz="4000" dirty="0" smtClean="0"/>
              <a:t> a </a:t>
            </a:r>
            <a:r>
              <a:rPr lang="en-IE" sz="4000" dirty="0" err="1" smtClean="0"/>
              <a:t>teilifís</a:t>
            </a:r>
            <a:r>
              <a:rPr lang="en-IE" sz="4000" dirty="0" smtClean="0"/>
              <a:t> </a:t>
            </a:r>
            <a:r>
              <a:rPr lang="en-IE" sz="4000" b="1" dirty="0" smtClean="0"/>
              <a:t>25kW</a:t>
            </a:r>
            <a:r>
              <a:rPr lang="en-IE" sz="4000" dirty="0" smtClean="0"/>
              <a:t> le </a:t>
            </a:r>
            <a:r>
              <a:rPr lang="en-IE" sz="4000" dirty="0" err="1" smtClean="0"/>
              <a:t>linn</a:t>
            </a:r>
            <a:r>
              <a:rPr lang="en-IE" sz="4000" dirty="0" smtClean="0"/>
              <a:t> </a:t>
            </a:r>
            <a:r>
              <a:rPr lang="en-IE" sz="4000" b="1" dirty="0" smtClean="0"/>
              <a:t>4 </a:t>
            </a:r>
            <a:r>
              <a:rPr lang="en-IE" sz="4000" b="1" dirty="0" err="1" smtClean="0"/>
              <a:t>uair</a:t>
            </a:r>
            <a:r>
              <a:rPr lang="en-IE" sz="4000" dirty="0" smtClean="0"/>
              <a:t> a </a:t>
            </a:r>
            <a:r>
              <a:rPr lang="en-IE" sz="4000" dirty="0" err="1" smtClean="0"/>
              <a:t>chloig</a:t>
            </a:r>
            <a:r>
              <a:rPr lang="en-IE" sz="4000" dirty="0" smtClean="0"/>
              <a:t>. </a:t>
            </a:r>
            <a:r>
              <a:rPr lang="en-IE" sz="4000" dirty="0" err="1" smtClean="0"/>
              <a:t>Faigh</a:t>
            </a:r>
            <a:r>
              <a:rPr lang="en-IE" sz="4000" dirty="0" smtClean="0"/>
              <a:t> </a:t>
            </a:r>
            <a:r>
              <a:rPr lang="en-IE" sz="4000" dirty="0" err="1" smtClean="0"/>
              <a:t>líon</a:t>
            </a:r>
            <a:r>
              <a:rPr lang="en-IE" sz="4000" dirty="0" smtClean="0"/>
              <a:t> </a:t>
            </a:r>
            <a:r>
              <a:rPr lang="en-IE" sz="4000" dirty="0" err="1" smtClean="0">
                <a:solidFill>
                  <a:srgbClr val="D60093"/>
                </a:solidFill>
              </a:rPr>
              <a:t>cileavatuair</a:t>
            </a:r>
            <a:r>
              <a:rPr lang="en-IE" sz="4000" dirty="0" smtClean="0"/>
              <a:t>?</a:t>
            </a:r>
          </a:p>
          <a:p>
            <a:pPr marL="0" indent="0">
              <a:buNone/>
            </a:pPr>
            <a:endParaRPr lang="en-IE" sz="4000" dirty="0"/>
          </a:p>
          <a:p>
            <a:endParaRPr lang="en-IE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072179"/>
            <a:ext cx="482453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800" b="1" dirty="0" err="1" smtClean="0"/>
              <a:t>Foirmle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cumhacht</a:t>
            </a:r>
            <a:r>
              <a:rPr lang="en-IE" sz="2800" b="1" dirty="0" smtClean="0"/>
              <a:t>=  </a:t>
            </a:r>
            <a:r>
              <a:rPr lang="en-IE" sz="2800" b="1" dirty="0" err="1" smtClean="0"/>
              <a:t>obair</a:t>
            </a:r>
            <a:r>
              <a:rPr lang="en-IE" sz="2800" b="1" dirty="0" smtClean="0"/>
              <a:t> </a:t>
            </a:r>
            <a:r>
              <a:rPr lang="en-IE" sz="2800" b="1" dirty="0" smtClean="0">
                <a:latin typeface="Calibri"/>
              </a:rPr>
              <a:t>÷ A</a:t>
            </a:r>
            <a:r>
              <a:rPr lang="en-IE" sz="2800" b="1" dirty="0" smtClean="0"/>
              <a:t>m</a:t>
            </a:r>
            <a:r>
              <a:rPr lang="en-IE" dirty="0" smtClean="0"/>
              <a:t>                                   </a:t>
            </a:r>
            <a:endParaRPr lang="en-IE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1918290"/>
            <a:ext cx="3168352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dirty="0" err="1" smtClean="0">
                <a:solidFill>
                  <a:srgbClr val="FF0000"/>
                </a:solidFill>
              </a:rPr>
              <a:t>Freagra</a:t>
            </a:r>
            <a:r>
              <a:rPr lang="en-IE" sz="2400" dirty="0" smtClean="0">
                <a:solidFill>
                  <a:srgbClr val="FF0000"/>
                </a:solidFill>
              </a:rPr>
              <a:t>:  15 </a:t>
            </a:r>
            <a:r>
              <a:rPr lang="en-IE" sz="2400" dirty="0" smtClean="0">
                <a:solidFill>
                  <a:srgbClr val="FF0000"/>
                </a:solidFill>
                <a:latin typeface="Calibri"/>
              </a:rPr>
              <a:t>÷ </a:t>
            </a:r>
            <a:r>
              <a:rPr lang="en-IE" sz="2400" dirty="0" smtClean="0">
                <a:solidFill>
                  <a:srgbClr val="FF0000"/>
                </a:solidFill>
              </a:rPr>
              <a:t>240=  0.0625 W </a:t>
            </a:r>
            <a:endParaRPr lang="en-IE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20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7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6700" b="1" dirty="0" err="1" smtClean="0">
                <a:solidFill>
                  <a:srgbClr val="FFFF00"/>
                </a:solidFill>
              </a:rPr>
              <a:t>Leictreonaic</a:t>
            </a:r>
            <a:r>
              <a:rPr lang="en-GB" sz="6700" b="1" dirty="0" smtClean="0">
                <a:solidFill>
                  <a:srgbClr val="FFFF00"/>
                </a:solidFill>
              </a:rPr>
              <a:t>-electronics</a:t>
            </a:r>
            <a:r>
              <a:rPr lang="en-IE" dirty="0">
                <a:solidFill>
                  <a:srgbClr val="FFFF00"/>
                </a:solidFill>
              </a:rPr>
              <a:t/>
            </a:r>
            <a:br>
              <a:rPr lang="en-IE" dirty="0">
                <a:solidFill>
                  <a:srgbClr val="FFFF00"/>
                </a:solidFill>
              </a:rPr>
            </a:br>
            <a:endParaRPr lang="en-IE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4000" b="1" u="sng" dirty="0" err="1">
                <a:solidFill>
                  <a:srgbClr val="6666FF"/>
                </a:solidFill>
              </a:rPr>
              <a:t>Déóid</a:t>
            </a:r>
            <a:r>
              <a:rPr lang="en-GB" sz="4000" b="1" u="sng" dirty="0">
                <a:solidFill>
                  <a:srgbClr val="6666FF"/>
                </a:solidFill>
              </a:rPr>
              <a:t>: </a:t>
            </a:r>
            <a:r>
              <a:rPr lang="en-GB" sz="4500" b="1" u="sng" dirty="0" err="1">
                <a:solidFill>
                  <a:srgbClr val="FF0000"/>
                </a:solidFill>
              </a:rPr>
              <a:t>Gléas</a:t>
            </a:r>
            <a:r>
              <a:rPr lang="en-GB" sz="4500" b="1" u="sng" dirty="0">
                <a:solidFill>
                  <a:srgbClr val="FF0000"/>
                </a:solidFill>
              </a:rPr>
              <a:t> </a:t>
            </a:r>
            <a:r>
              <a:rPr lang="en-GB" sz="4500" b="1" u="sng" dirty="0" err="1" smtClean="0">
                <a:solidFill>
                  <a:srgbClr val="FF0000"/>
                </a:solidFill>
              </a:rPr>
              <a:t>sa</a:t>
            </a:r>
            <a:r>
              <a:rPr lang="en-GB" sz="4500" b="1" u="sng" dirty="0" smtClean="0">
                <a:solidFill>
                  <a:srgbClr val="FF0000"/>
                </a:solidFill>
              </a:rPr>
              <a:t> </a:t>
            </a:r>
            <a:r>
              <a:rPr lang="en-GB" sz="4500" b="1" u="sng" dirty="0" err="1" smtClean="0">
                <a:solidFill>
                  <a:srgbClr val="FF0000"/>
                </a:solidFill>
              </a:rPr>
              <a:t>ciorcad</a:t>
            </a:r>
            <a:r>
              <a:rPr lang="en-GB" sz="4500" b="1" u="sng" dirty="0" smtClean="0">
                <a:solidFill>
                  <a:srgbClr val="FF0000"/>
                </a:solidFill>
              </a:rPr>
              <a:t> a </a:t>
            </a:r>
            <a:r>
              <a:rPr lang="en-GB" sz="4500" b="1" u="sng" dirty="0" err="1">
                <a:solidFill>
                  <a:srgbClr val="FF0000"/>
                </a:solidFill>
              </a:rPr>
              <a:t>ligeann</a:t>
            </a:r>
            <a:r>
              <a:rPr lang="en-GB" sz="4500" b="1" u="sng" dirty="0">
                <a:solidFill>
                  <a:srgbClr val="FF0000"/>
                </a:solidFill>
              </a:rPr>
              <a:t> </a:t>
            </a:r>
            <a:r>
              <a:rPr lang="en-GB" sz="4500" b="1" u="sng" dirty="0" err="1">
                <a:solidFill>
                  <a:srgbClr val="FF0000"/>
                </a:solidFill>
              </a:rPr>
              <a:t>sruth</a:t>
            </a:r>
            <a:r>
              <a:rPr lang="en-GB" sz="4500" b="1" u="sng" dirty="0">
                <a:solidFill>
                  <a:srgbClr val="FF0000"/>
                </a:solidFill>
              </a:rPr>
              <a:t> </a:t>
            </a:r>
            <a:r>
              <a:rPr lang="en-GB" sz="4500" b="1" u="sng" dirty="0" err="1">
                <a:solidFill>
                  <a:srgbClr val="FF0000"/>
                </a:solidFill>
              </a:rPr>
              <a:t>tríd</a:t>
            </a:r>
            <a:r>
              <a:rPr lang="en-GB" sz="4500" b="1" u="sng" dirty="0">
                <a:solidFill>
                  <a:srgbClr val="FF0000"/>
                </a:solidFill>
              </a:rPr>
              <a:t> </a:t>
            </a:r>
            <a:r>
              <a:rPr lang="en-GB" sz="4500" b="1" u="sng" dirty="0" err="1">
                <a:solidFill>
                  <a:srgbClr val="FF0000"/>
                </a:solidFill>
              </a:rPr>
              <a:t>i</a:t>
            </a:r>
            <a:r>
              <a:rPr lang="en-GB" sz="4500" b="1" u="sng" dirty="0">
                <a:solidFill>
                  <a:srgbClr val="FF0000"/>
                </a:solidFill>
              </a:rPr>
              <a:t> </a:t>
            </a:r>
            <a:r>
              <a:rPr lang="en-GB" sz="4500" b="1" u="sng" dirty="0" err="1">
                <a:solidFill>
                  <a:srgbClr val="FF0000"/>
                </a:solidFill>
              </a:rPr>
              <a:t>dtreo</a:t>
            </a:r>
            <a:r>
              <a:rPr lang="en-GB" sz="4500" b="1" u="sng" dirty="0">
                <a:solidFill>
                  <a:srgbClr val="FF0000"/>
                </a:solidFill>
              </a:rPr>
              <a:t> </a:t>
            </a:r>
            <a:r>
              <a:rPr lang="en-GB" sz="4500" b="1" u="sng" dirty="0" err="1" smtClean="0">
                <a:solidFill>
                  <a:srgbClr val="FF0000"/>
                </a:solidFill>
              </a:rPr>
              <a:t>amháin</a:t>
            </a:r>
            <a:endParaRPr lang="en-GB" sz="45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sz="45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4000" b="1" u="sng" dirty="0" smtClean="0"/>
              <a:t>(</a:t>
            </a:r>
            <a:r>
              <a:rPr lang="en-GB" sz="4000" b="1" u="sng" dirty="0" err="1" smtClean="0"/>
              <a:t>bíonn</a:t>
            </a:r>
            <a:r>
              <a:rPr lang="en-GB" sz="4000" b="1" u="sng" dirty="0" smtClean="0"/>
              <a:t> </a:t>
            </a:r>
            <a:r>
              <a:rPr lang="en-GB" sz="4000" b="1" u="sng" dirty="0" err="1" smtClean="0"/>
              <a:t>taobh</a:t>
            </a:r>
            <a:r>
              <a:rPr lang="en-GB" sz="4000" b="1" u="sng" dirty="0" smtClean="0"/>
              <a:t> + </a:t>
            </a:r>
          </a:p>
          <a:p>
            <a:pPr>
              <a:buNone/>
            </a:pPr>
            <a:r>
              <a:rPr lang="en-GB" sz="4000" b="1" u="sng" dirty="0" err="1"/>
              <a:t>a</a:t>
            </a:r>
            <a:r>
              <a:rPr lang="en-GB" sz="4000" b="1" u="sng" dirty="0" err="1" smtClean="0"/>
              <a:t>gus</a:t>
            </a:r>
            <a:r>
              <a:rPr lang="en-GB" sz="4000" b="1" u="sng" dirty="0" smtClean="0"/>
              <a:t> – </a:t>
            </a:r>
            <a:r>
              <a:rPr lang="en-GB" sz="4000" b="1" u="sng" dirty="0" err="1" smtClean="0"/>
              <a:t>ag</a:t>
            </a:r>
            <a:r>
              <a:rPr lang="en-GB" sz="4000" b="1" u="sng" dirty="0" smtClean="0"/>
              <a:t> </a:t>
            </a:r>
            <a:r>
              <a:rPr lang="en-GB" sz="4000" b="1" u="sng" dirty="0" err="1" smtClean="0"/>
              <a:t>gach</a:t>
            </a:r>
            <a:r>
              <a:rPr lang="en-GB" sz="4000" b="1" u="sng" dirty="0" smtClean="0"/>
              <a:t> </a:t>
            </a:r>
          </a:p>
          <a:p>
            <a:pPr>
              <a:buNone/>
            </a:pPr>
            <a:r>
              <a:rPr lang="en-GB" sz="4000" b="1" u="sng" dirty="0" err="1" smtClean="0"/>
              <a:t>déóid</a:t>
            </a:r>
            <a:r>
              <a:rPr lang="en-GB" sz="4000" b="1" u="sng" dirty="0" smtClean="0"/>
              <a:t>) </a:t>
            </a:r>
            <a:endParaRPr lang="en-IE" sz="4000" u="sng" dirty="0"/>
          </a:p>
          <a:p>
            <a:pPr>
              <a:buNone/>
            </a:pPr>
            <a:r>
              <a:rPr lang="en-GB" sz="4600" b="1" dirty="0" smtClean="0">
                <a:solidFill>
                  <a:srgbClr val="FF0000"/>
                </a:solidFill>
              </a:rPr>
              <a:t>CATHÓID</a:t>
            </a:r>
            <a:r>
              <a:rPr lang="en-GB" sz="4600" dirty="0" smtClean="0">
                <a:solidFill>
                  <a:srgbClr val="FF0000"/>
                </a:solidFill>
              </a:rPr>
              <a:t>= </a:t>
            </a:r>
            <a:r>
              <a:rPr lang="en-GB" sz="4600" dirty="0" smtClean="0"/>
              <a:t>an </a:t>
            </a:r>
            <a:r>
              <a:rPr lang="en-GB" sz="4600" dirty="0" err="1" smtClean="0"/>
              <a:t>taobh</a:t>
            </a:r>
            <a:r>
              <a:rPr lang="en-GB" sz="4600" dirty="0" smtClean="0"/>
              <a:t> </a:t>
            </a:r>
            <a:r>
              <a:rPr lang="en-GB" sz="4600" dirty="0" err="1" smtClean="0"/>
              <a:t>diúltach</a:t>
            </a:r>
            <a:r>
              <a:rPr lang="en-GB" sz="4600" dirty="0" smtClean="0"/>
              <a:t> (-) </a:t>
            </a:r>
          </a:p>
          <a:p>
            <a:pPr>
              <a:buNone/>
            </a:pPr>
            <a:r>
              <a:rPr lang="en-GB" sz="4600" b="1" dirty="0" smtClean="0">
                <a:solidFill>
                  <a:srgbClr val="FF0000"/>
                </a:solidFill>
              </a:rPr>
              <a:t>ANÓID= </a:t>
            </a:r>
            <a:r>
              <a:rPr lang="en-GB" sz="4600" dirty="0" smtClean="0"/>
              <a:t>an </a:t>
            </a:r>
            <a:r>
              <a:rPr lang="en-GB" sz="4600" dirty="0" err="1" smtClean="0"/>
              <a:t>taobh</a:t>
            </a:r>
            <a:r>
              <a:rPr lang="en-GB" sz="4600" dirty="0" smtClean="0"/>
              <a:t> </a:t>
            </a:r>
            <a:r>
              <a:rPr lang="en-GB" sz="4600" dirty="0" err="1" smtClean="0"/>
              <a:t>dearfach</a:t>
            </a:r>
            <a:r>
              <a:rPr lang="en-GB" sz="4600" dirty="0" smtClean="0"/>
              <a:t> (+) </a:t>
            </a:r>
            <a:r>
              <a:rPr lang="en-GB" sz="4600" dirty="0"/>
              <a:t> </a:t>
            </a:r>
            <a:endParaRPr lang="en-IE" sz="4600" dirty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1541" t="12003" r="3853" b="43552"/>
          <a:stretch/>
        </p:blipFill>
        <p:spPr bwMode="auto">
          <a:xfrm>
            <a:off x="3707904" y="2772753"/>
            <a:ext cx="511724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940152" y="2541920"/>
            <a:ext cx="2304256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E" sz="2400" b="1" dirty="0" err="1" smtClean="0"/>
              <a:t>Siombal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Déóid</a:t>
            </a:r>
            <a:endParaRPr lang="en-I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i="1" dirty="0" err="1" smtClean="0">
                <a:solidFill>
                  <a:srgbClr val="FF0000"/>
                </a:solidFill>
              </a:rPr>
              <a:t>Déóid</a:t>
            </a:r>
            <a:r>
              <a:rPr lang="en-IE" b="1" i="1" dirty="0" smtClean="0">
                <a:solidFill>
                  <a:srgbClr val="FF0000"/>
                </a:solidFill>
              </a:rPr>
              <a:t>- </a:t>
            </a:r>
            <a:r>
              <a:rPr lang="en-IE" b="1" i="1" dirty="0" err="1" smtClean="0">
                <a:solidFill>
                  <a:srgbClr val="FF0000"/>
                </a:solidFill>
              </a:rPr>
              <a:t>leictrónaigh</a:t>
            </a:r>
            <a:r>
              <a:rPr lang="en-IE" b="1" i="1" dirty="0" smtClean="0">
                <a:solidFill>
                  <a:srgbClr val="FF0000"/>
                </a:solidFill>
              </a:rPr>
              <a:t> </a:t>
            </a:r>
            <a:r>
              <a:rPr lang="en-IE" b="1" i="1" dirty="0" err="1" smtClean="0">
                <a:solidFill>
                  <a:srgbClr val="FF0000"/>
                </a:solidFill>
              </a:rPr>
              <a:t>sa</a:t>
            </a:r>
            <a:r>
              <a:rPr lang="en-IE" b="1" i="1" dirty="0" smtClean="0">
                <a:solidFill>
                  <a:srgbClr val="FF0000"/>
                </a:solidFill>
              </a:rPr>
              <a:t> </a:t>
            </a:r>
            <a:r>
              <a:rPr lang="en-IE" b="1" i="1" dirty="0" err="1" smtClean="0">
                <a:solidFill>
                  <a:srgbClr val="FF0000"/>
                </a:solidFill>
              </a:rPr>
              <a:t>bhaile</a:t>
            </a:r>
            <a:r>
              <a:rPr lang="en-IE" dirty="0" smtClean="0"/>
              <a:t>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5688632" cy="46413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4000" b="1" u="sng" dirty="0" smtClean="0"/>
              <a:t>ÚSÁIDEANNA</a:t>
            </a:r>
            <a:r>
              <a:rPr lang="en-GB" sz="4000" u="sng" dirty="0" smtClean="0"/>
              <a:t>:  </a:t>
            </a:r>
          </a:p>
          <a:p>
            <a:pPr>
              <a:buNone/>
            </a:pPr>
            <a:r>
              <a:rPr lang="en-GB" sz="4000" dirty="0" smtClean="0"/>
              <a:t>1. </a:t>
            </a:r>
            <a:r>
              <a:rPr lang="en-GB" sz="4000" b="1" dirty="0" err="1" smtClean="0">
                <a:solidFill>
                  <a:srgbClr val="0070C0"/>
                </a:solidFill>
              </a:rPr>
              <a:t>Sruth</a:t>
            </a:r>
            <a:r>
              <a:rPr lang="en-GB" sz="4000" dirty="0" smtClean="0">
                <a:solidFill>
                  <a:srgbClr val="0070C0"/>
                </a:solidFill>
              </a:rPr>
              <a:t> </a:t>
            </a:r>
            <a:r>
              <a:rPr lang="en-GB" sz="4000" b="1" dirty="0" err="1" smtClean="0">
                <a:solidFill>
                  <a:srgbClr val="0070C0"/>
                </a:solidFill>
              </a:rPr>
              <a:t>Ailtéarnach</a:t>
            </a:r>
            <a:r>
              <a:rPr lang="en-GB" sz="4000" b="1" dirty="0" smtClean="0">
                <a:solidFill>
                  <a:srgbClr val="0070C0"/>
                </a:solidFill>
              </a:rPr>
              <a:t>(SA</a:t>
            </a:r>
            <a:r>
              <a:rPr lang="en-GB" sz="4000" b="1" dirty="0" smtClean="0"/>
              <a:t>)</a:t>
            </a:r>
            <a:r>
              <a:rPr lang="en-GB" sz="4000" dirty="0" smtClean="0"/>
              <a:t> </a:t>
            </a:r>
            <a:r>
              <a:rPr lang="en-GB" sz="4000" dirty="0" err="1" smtClean="0"/>
              <a:t>ón</a:t>
            </a:r>
            <a:r>
              <a:rPr lang="en-GB" sz="4000" dirty="0" smtClean="0"/>
              <a:t> Electric Ireland </a:t>
            </a:r>
            <a:r>
              <a:rPr lang="en-GB" sz="4000" dirty="0" smtClean="0"/>
              <a:t>a </a:t>
            </a:r>
            <a:r>
              <a:rPr lang="en-GB" sz="4000" dirty="0" err="1" smtClean="0"/>
              <a:t>athrú</a:t>
            </a:r>
            <a:r>
              <a:rPr lang="en-GB" sz="4000" dirty="0" smtClean="0"/>
              <a:t> </a:t>
            </a:r>
            <a:r>
              <a:rPr lang="en-GB" sz="4000" dirty="0" smtClean="0"/>
              <a:t>go </a:t>
            </a:r>
            <a:r>
              <a:rPr lang="en-GB" sz="4000" b="1" dirty="0" err="1" smtClean="0">
                <a:solidFill>
                  <a:srgbClr val="7030A0"/>
                </a:solidFill>
              </a:rPr>
              <a:t>Sruth</a:t>
            </a:r>
            <a:r>
              <a:rPr lang="en-GB" sz="4000" dirty="0" smtClean="0">
                <a:solidFill>
                  <a:srgbClr val="7030A0"/>
                </a:solidFill>
              </a:rPr>
              <a:t> </a:t>
            </a:r>
            <a:r>
              <a:rPr lang="en-GB" sz="4000" b="1" dirty="0" err="1" smtClean="0">
                <a:solidFill>
                  <a:srgbClr val="7030A0"/>
                </a:solidFill>
              </a:rPr>
              <a:t>Díreach</a:t>
            </a:r>
            <a:r>
              <a:rPr lang="en-GB" sz="4000" b="1" dirty="0" smtClean="0">
                <a:solidFill>
                  <a:srgbClr val="7030A0"/>
                </a:solidFill>
              </a:rPr>
              <a:t> (SD) </a:t>
            </a:r>
            <a:r>
              <a:rPr lang="en-GB" sz="4000" dirty="0" err="1" smtClean="0"/>
              <a:t>i</a:t>
            </a:r>
            <a:r>
              <a:rPr lang="en-GB" sz="4000" dirty="0" smtClean="0"/>
              <a:t> </a:t>
            </a:r>
            <a:r>
              <a:rPr lang="en-GB" sz="4000" dirty="0" err="1" smtClean="0"/>
              <a:t>dteilifís</a:t>
            </a:r>
            <a:r>
              <a:rPr lang="en-GB" sz="4000" dirty="0" smtClean="0"/>
              <a:t>, </a:t>
            </a:r>
            <a:r>
              <a:rPr lang="en-GB" sz="4000" dirty="0" err="1" smtClean="0"/>
              <a:t>ríomhaire</a:t>
            </a:r>
            <a:r>
              <a:rPr lang="en-GB" sz="4000" dirty="0" smtClean="0"/>
              <a:t> +</a:t>
            </a:r>
            <a:r>
              <a:rPr lang="en-GB" sz="4000" dirty="0" err="1" smtClean="0"/>
              <a:t>srl</a:t>
            </a:r>
            <a:endParaRPr lang="en-IE" sz="4000" dirty="0" smtClean="0"/>
          </a:p>
          <a:p>
            <a:pPr>
              <a:buNone/>
            </a:pPr>
            <a:r>
              <a:rPr lang="en-GB" sz="4000" dirty="0" smtClean="0"/>
              <a:t>2. </a:t>
            </a:r>
            <a:r>
              <a:rPr lang="en-GB" sz="4000" dirty="0" err="1" smtClean="0"/>
              <a:t>Gléas</a:t>
            </a:r>
            <a:r>
              <a:rPr lang="en-GB" sz="4000" dirty="0" smtClean="0"/>
              <a:t> a </a:t>
            </a:r>
            <a:r>
              <a:rPr lang="en-GB" sz="4000" dirty="0" err="1" smtClean="0"/>
              <a:t>chosaint</a:t>
            </a:r>
            <a:r>
              <a:rPr lang="en-GB" sz="4000" dirty="0" smtClean="0"/>
              <a:t> ó </a:t>
            </a:r>
            <a:r>
              <a:rPr lang="en-GB" sz="4000" dirty="0" err="1" smtClean="0"/>
              <a:t>sruth</a:t>
            </a:r>
            <a:r>
              <a:rPr lang="en-GB" sz="4000" dirty="0" smtClean="0"/>
              <a:t> </a:t>
            </a:r>
            <a:r>
              <a:rPr lang="en-GB" sz="4000" dirty="0" err="1" smtClean="0"/>
              <a:t>sreabadh</a:t>
            </a:r>
            <a:r>
              <a:rPr lang="en-GB" sz="4000" dirty="0" smtClean="0"/>
              <a:t>(flow) </a:t>
            </a:r>
            <a:r>
              <a:rPr lang="en-GB" sz="4000" dirty="0" err="1" smtClean="0"/>
              <a:t>sa</a:t>
            </a:r>
            <a:r>
              <a:rPr lang="en-GB" sz="4000" dirty="0" smtClean="0"/>
              <a:t> </a:t>
            </a:r>
            <a:r>
              <a:rPr lang="en-GB" sz="4000" dirty="0" err="1" smtClean="0"/>
              <a:t>treo</a:t>
            </a:r>
            <a:r>
              <a:rPr lang="en-GB" sz="4000" dirty="0" smtClean="0"/>
              <a:t> </a:t>
            </a:r>
            <a:r>
              <a:rPr lang="en-GB" sz="4000" dirty="0" err="1" smtClean="0"/>
              <a:t>mícheart</a:t>
            </a:r>
            <a:r>
              <a:rPr lang="en-GB" sz="4000" dirty="0" smtClean="0"/>
              <a:t>.</a:t>
            </a:r>
            <a:endParaRPr lang="en-IE" sz="4000" dirty="0" smtClean="0"/>
          </a:p>
          <a:p>
            <a:pPr>
              <a:buNone/>
            </a:pPr>
            <a:endParaRPr lang="en-IE" dirty="0"/>
          </a:p>
        </p:txBody>
      </p:sp>
      <p:pic>
        <p:nvPicPr>
          <p:cNvPr id="3074" name="Picture 2" descr="http://4.bp.blogspot.com/_iQK27ubISZc/TOaYPg3QO-I/AAAAAAAAAlE/7GLig_p18hk/s1600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04864"/>
            <a:ext cx="245002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411</Words>
  <Application>Microsoft Office PowerPoint</Application>
  <PresentationFormat>On-screen Show (4:3)</PresentationFormat>
  <Paragraphs>93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Leictreachas sa teach &amp; Leictreonaic</vt:lpstr>
      <vt:lpstr>Príomhlíonra (mains supply)</vt:lpstr>
      <vt:lpstr> Fiús nó Scoradáin ciorcaid (Circuit breaker) </vt:lpstr>
      <vt:lpstr> Plocóidí </vt:lpstr>
      <vt:lpstr>An Plocóid</vt:lpstr>
      <vt:lpstr> Costas leictreachais   </vt:lpstr>
      <vt:lpstr>Ceisteanna:</vt:lpstr>
      <vt:lpstr> Leictreonaic-electronics </vt:lpstr>
      <vt:lpstr>Déóid- leictrónaigh sa bhaile.</vt:lpstr>
      <vt:lpstr>PowerPoint Presentation</vt:lpstr>
      <vt:lpstr>Déóid Astaithe Solais (LED) </vt:lpstr>
      <vt:lpstr>DAS a úsáid chun treo srutha léiriú: </vt:lpstr>
      <vt:lpstr>Friotóir Solas Spléach  ( FSS = Light Dependent Resistor LDR) 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Leictreachas sa teach agus Leictreonaic</dc:title>
  <dc:creator>eoin</dc:creator>
  <cp:lastModifiedBy>Administrator</cp:lastModifiedBy>
  <cp:revision>106</cp:revision>
  <dcterms:created xsi:type="dcterms:W3CDTF">2010-10-12T19:02:03Z</dcterms:created>
  <dcterms:modified xsi:type="dcterms:W3CDTF">2014-05-22T14:04:05Z</dcterms:modified>
</cp:coreProperties>
</file>