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6" r:id="rId2"/>
    <p:sldId id="275" r:id="rId3"/>
    <p:sldId id="257" r:id="rId4"/>
    <p:sldId id="256" r:id="rId5"/>
    <p:sldId id="258" r:id="rId6"/>
    <p:sldId id="279" r:id="rId7"/>
    <p:sldId id="260" r:id="rId8"/>
    <p:sldId id="262" r:id="rId9"/>
    <p:sldId id="278" r:id="rId10"/>
    <p:sldId id="259" r:id="rId11"/>
    <p:sldId id="277" r:id="rId12"/>
    <p:sldId id="264" r:id="rId13"/>
    <p:sldId id="263" r:id="rId14"/>
    <p:sldId id="265" r:id="rId15"/>
    <p:sldId id="280" r:id="rId16"/>
    <p:sldId id="269" r:id="rId17"/>
    <p:sldId id="266" r:id="rId18"/>
    <p:sldId id="267" r:id="rId19"/>
    <p:sldId id="268" r:id="rId20"/>
    <p:sldId id="271" r:id="rId21"/>
    <p:sldId id="283" r:id="rId22"/>
    <p:sldId id="282" r:id="rId23"/>
    <p:sldId id="284" r:id="rId24"/>
    <p:sldId id="272" r:id="rId25"/>
    <p:sldId id="286" r:id="rId26"/>
    <p:sldId id="273" r:id="rId27"/>
    <p:sldId id="274" r:id="rId28"/>
    <p:sldId id="281"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5FCB8-03FD-464C-9DC1-A0613C0E39DB}" type="datetimeFigureOut">
              <a:rPr lang="en-US" smtClean="0"/>
              <a:pPr/>
              <a:t>1/12/2015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8E18C-A5CB-4025-A365-A6E4CCBDAD2C}" type="slidenum">
              <a:rPr lang="en-IE" smtClean="0"/>
              <a:pPr/>
              <a:t>‹#›</a:t>
            </a:fld>
            <a:endParaRPr lang="en-IE"/>
          </a:p>
        </p:txBody>
      </p:sp>
    </p:spTree>
    <p:extLst>
      <p:ext uri="{BB962C8B-B14F-4D97-AF65-F5344CB8AC3E}">
        <p14:creationId xmlns:p14="http://schemas.microsoft.com/office/powerpoint/2010/main" val="355865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3</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16</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17</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18</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19</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20</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24</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26</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A58E18C-A5CB-4025-A365-A6E4CCBDAD2C}" type="slidenum">
              <a:rPr lang="en-IE" smtClean="0"/>
              <a:pPr/>
              <a:t>27</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4</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5</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7</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8</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10</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12</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err="1" smtClean="0"/>
              <a:t>Obair</a:t>
            </a:r>
            <a:r>
              <a:rPr lang="en-IE" dirty="0" smtClean="0"/>
              <a:t> </a:t>
            </a:r>
            <a:r>
              <a:rPr lang="en-IE" dirty="0" err="1" smtClean="0"/>
              <a:t>sa</a:t>
            </a:r>
            <a:r>
              <a:rPr lang="en-IE" dirty="0" smtClean="0"/>
              <a:t> rang</a:t>
            </a:r>
            <a:endParaRPr lang="en-IE" dirty="0"/>
          </a:p>
        </p:txBody>
      </p:sp>
      <p:sp>
        <p:nvSpPr>
          <p:cNvPr id="4" name="Slide Number Placeholder 3"/>
          <p:cNvSpPr>
            <a:spLocks noGrp="1"/>
          </p:cNvSpPr>
          <p:nvPr>
            <p:ph type="sldNum" sz="quarter" idx="10"/>
          </p:nvPr>
        </p:nvSpPr>
        <p:spPr/>
        <p:txBody>
          <a:bodyPr/>
          <a:lstStyle/>
          <a:p>
            <a:fld id="{5A58E18C-A5CB-4025-A365-A6E4CCBDAD2C}" type="slidenum">
              <a:rPr lang="en-IE" smtClean="0"/>
              <a:pPr/>
              <a:t>13</a:t>
            </a:fld>
            <a:endParaRPr lang="en-I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A58E18C-A5CB-4025-A365-A6E4CCBDAD2C}" type="slidenum">
              <a:rPr lang="en-IE" smtClean="0"/>
              <a:pPr/>
              <a:t>14</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A26D126-8DA0-481B-A2D1-157135794CF1}" type="datetimeFigureOut">
              <a:rPr lang="en-US" smtClean="0"/>
              <a:pPr/>
              <a:t>1/12/2015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A26D126-8DA0-481B-A2D1-157135794CF1}" type="datetimeFigureOut">
              <a:rPr lang="en-US" smtClean="0"/>
              <a:pPr/>
              <a:t>1/12/2015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A26D126-8DA0-481B-A2D1-157135794CF1}" type="datetimeFigureOut">
              <a:rPr lang="en-US" smtClean="0"/>
              <a:pPr/>
              <a:t>1/12/2015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A26D126-8DA0-481B-A2D1-157135794CF1}" type="datetimeFigureOut">
              <a:rPr lang="en-US" smtClean="0"/>
              <a:pPr/>
              <a:t>1/12/2015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6D126-8DA0-481B-A2D1-157135794CF1}" type="datetimeFigureOut">
              <a:rPr lang="en-US" smtClean="0"/>
              <a:pPr/>
              <a:t>1/12/2015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A26D126-8DA0-481B-A2D1-157135794CF1}" type="datetimeFigureOut">
              <a:rPr lang="en-US" smtClean="0"/>
              <a:pPr/>
              <a:t>1/12/2015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8A26D126-8DA0-481B-A2D1-157135794CF1}" type="datetimeFigureOut">
              <a:rPr lang="en-US" smtClean="0"/>
              <a:pPr/>
              <a:t>1/12/2015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8A26D126-8DA0-481B-A2D1-157135794CF1}" type="datetimeFigureOut">
              <a:rPr lang="en-US" smtClean="0"/>
              <a:pPr/>
              <a:t>1/12/2015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6D126-8DA0-481B-A2D1-157135794CF1}" type="datetimeFigureOut">
              <a:rPr lang="en-US" smtClean="0"/>
              <a:pPr/>
              <a:t>1/12/2015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6D126-8DA0-481B-A2D1-157135794CF1}" type="datetimeFigureOut">
              <a:rPr lang="en-US" smtClean="0"/>
              <a:pPr/>
              <a:t>1/12/2015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6D126-8DA0-481B-A2D1-157135794CF1}" type="datetimeFigureOut">
              <a:rPr lang="en-US" smtClean="0"/>
              <a:pPr/>
              <a:t>1/12/2015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3582ED7-6B6C-469E-AFEC-3FCD0F692275}"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6D126-8DA0-481B-A2D1-157135794CF1}" type="datetimeFigureOut">
              <a:rPr lang="en-US" smtClean="0"/>
              <a:pPr/>
              <a:t>1/12/2015</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82ED7-6B6C-469E-AFEC-3FCD0F692275}"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ie/imgres?imgurl=http://www.wanabelong.com/wp-content/uploads/2009/04/pregnancy.jpg&amp;imgrefurl=http://www.wanabelong.com/pregnancy-is-real-emergence-for-stretch-marks/&amp;usg=__2fDuJV50JqXVYeeCx-0FqYXMpHQ=&amp;h=506&amp;w=337&amp;sz=43&amp;hl=en&amp;start=3&amp;um=1&amp;tbnid=iaSG1rg5kOomoM:&amp;tbnh=131&amp;tbnw=87&amp;prev=/images?q=stretching+forces&amp;hl=en&amp;rlz=1T4DACA_enCA310CA310&amp;um=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images.google.ie/imgres?imgurl=http://upload.wikimedia.org/wikipedia/commons/2/2a/Ressort_de_compression.jpg&amp;imgrefurl=http://learn.uci.edu/oo/getOCWPage.php?course=OC0811004&amp;lesson=006&amp;topic=008&amp;page=13&amp;usg=__Os86VWFTjyCymPlrloX07m5M0v8=&amp;h=365&amp;w=638&amp;sz=91&amp;hl=en&amp;start=36&amp;um=1&amp;tbnid=cYop97agUXS-qM:&amp;tbnh=78&amp;tbnw=137&amp;prev=/images?q=stretching+forces&amp;ndsp=18&amp;hl=en&amp;rlz=1T4DACA_enCA310CA310&amp;sa=N&amp;start=18&amp;um=1" TargetMode="Externa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cmDLoMdjSnA"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http://www.trackexports.net/pcat-gifs/products-small/spring-balance.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http://content.answers.com/main/content/wp/en/f/f6/Skaters_showing_newtons_third_law.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SegMt7sa42E&amp;index=12&amp;list=PL6rkTpJCao_Q0-n0hTVGAOLUHIbdioq7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642194"/>
          </a:xfrm>
        </p:spPr>
        <p:txBody>
          <a:bodyPr>
            <a:noAutofit/>
          </a:bodyPr>
          <a:lstStyle/>
          <a:p>
            <a:r>
              <a:rPr lang="en-IE" sz="8800" b="1" dirty="0" err="1" smtClean="0">
                <a:solidFill>
                  <a:srgbClr val="7030A0"/>
                </a:solidFill>
              </a:rPr>
              <a:t>Fórsaí</a:t>
            </a:r>
            <a:r>
              <a:rPr lang="en-IE" sz="8800" b="1" dirty="0" smtClean="0">
                <a:solidFill>
                  <a:srgbClr val="7030A0"/>
                </a:solidFill>
              </a:rPr>
              <a:t> &amp; </a:t>
            </a:r>
            <a:r>
              <a:rPr lang="en-IE" sz="8800" b="1" dirty="0" err="1" smtClean="0">
                <a:solidFill>
                  <a:srgbClr val="7030A0"/>
                </a:solidFill>
              </a:rPr>
              <a:t>Obair</a:t>
            </a:r>
            <a:endParaRPr lang="en-IE" sz="8800" b="1" dirty="0">
              <a:solidFill>
                <a:srgbClr val="7030A0"/>
              </a:solidFill>
            </a:endParaRPr>
          </a:p>
        </p:txBody>
      </p:sp>
      <p:sp>
        <p:nvSpPr>
          <p:cNvPr id="3" name="Content Placeholder 2"/>
          <p:cNvSpPr>
            <a:spLocks noGrp="1"/>
          </p:cNvSpPr>
          <p:nvPr>
            <p:ph idx="1"/>
          </p:nvPr>
        </p:nvSpPr>
        <p:spPr>
          <a:xfrm>
            <a:off x="467544" y="2060848"/>
            <a:ext cx="8229600" cy="4209331"/>
          </a:xfrm>
        </p:spPr>
        <p:txBody>
          <a:bodyPr/>
          <a:lstStyle/>
          <a:p>
            <a:pPr marL="0" indent="0" algn="ctr">
              <a:buNone/>
            </a:pPr>
            <a:r>
              <a:rPr lang="en-IE" b="1" u="sng" dirty="0" smtClean="0">
                <a:solidFill>
                  <a:srgbClr val="FF0000"/>
                </a:solidFill>
              </a:rPr>
              <a:t>Le </a:t>
            </a:r>
            <a:r>
              <a:rPr lang="en-IE" b="1" u="sng" dirty="0" err="1" smtClean="0">
                <a:solidFill>
                  <a:srgbClr val="FF0000"/>
                </a:solidFill>
              </a:rPr>
              <a:t>foghlaim</a:t>
            </a:r>
            <a:r>
              <a:rPr lang="en-IE" b="1" u="sng" dirty="0" smtClean="0">
                <a:solidFill>
                  <a:srgbClr val="FF0000"/>
                </a:solidFill>
              </a:rPr>
              <a:t>:</a:t>
            </a:r>
          </a:p>
          <a:p>
            <a:r>
              <a:rPr lang="en-IE" dirty="0" smtClean="0"/>
              <a:t>Cad is </a:t>
            </a:r>
            <a:r>
              <a:rPr lang="en-IE" dirty="0" err="1" smtClean="0"/>
              <a:t>brí</a:t>
            </a:r>
            <a:r>
              <a:rPr lang="en-IE" dirty="0" smtClean="0"/>
              <a:t> le </a:t>
            </a:r>
            <a:r>
              <a:rPr lang="en-IE" dirty="0" err="1" smtClean="0"/>
              <a:t>fórsa</a:t>
            </a:r>
            <a:r>
              <a:rPr lang="en-IE" dirty="0" smtClean="0"/>
              <a:t>?</a:t>
            </a:r>
          </a:p>
          <a:p>
            <a:r>
              <a:rPr lang="en-IE" dirty="0" err="1" smtClean="0"/>
              <a:t>Conas</a:t>
            </a:r>
            <a:r>
              <a:rPr lang="en-IE" dirty="0" smtClean="0"/>
              <a:t> a </a:t>
            </a:r>
            <a:r>
              <a:rPr lang="en-IE" dirty="0" err="1" smtClean="0"/>
              <a:t>dtéann</a:t>
            </a:r>
            <a:r>
              <a:rPr lang="en-IE" dirty="0" smtClean="0"/>
              <a:t> </a:t>
            </a:r>
            <a:r>
              <a:rPr lang="en-IE" dirty="0" err="1" smtClean="0"/>
              <a:t>siad</a:t>
            </a:r>
            <a:r>
              <a:rPr lang="en-IE" dirty="0" smtClean="0"/>
              <a:t> i </a:t>
            </a:r>
            <a:r>
              <a:rPr lang="en-IE" dirty="0" err="1" smtClean="0"/>
              <a:t>bhfeidhm</a:t>
            </a:r>
            <a:r>
              <a:rPr lang="en-IE" dirty="0" smtClean="0"/>
              <a:t> </a:t>
            </a:r>
            <a:r>
              <a:rPr lang="en-IE" dirty="0" err="1" smtClean="0"/>
              <a:t>orainn</a:t>
            </a:r>
            <a:r>
              <a:rPr lang="en-IE" dirty="0" smtClean="0"/>
              <a:t>?</a:t>
            </a:r>
          </a:p>
          <a:p>
            <a:r>
              <a:rPr lang="en-IE" dirty="0" smtClean="0"/>
              <a:t>3 </a:t>
            </a:r>
            <a:r>
              <a:rPr lang="en-IE" dirty="0" err="1" smtClean="0"/>
              <a:t>Samplaí</a:t>
            </a:r>
            <a:r>
              <a:rPr lang="en-IE" dirty="0" smtClean="0"/>
              <a:t> do </a:t>
            </a:r>
            <a:r>
              <a:rPr lang="en-IE" dirty="0" err="1" smtClean="0"/>
              <a:t>forsaí</a:t>
            </a:r>
            <a:endParaRPr lang="en-IE" dirty="0" smtClean="0"/>
          </a:p>
          <a:p>
            <a:r>
              <a:rPr lang="en-IE" dirty="0" err="1" smtClean="0"/>
              <a:t>Conas</a:t>
            </a:r>
            <a:r>
              <a:rPr lang="en-IE" dirty="0" smtClean="0"/>
              <a:t> </a:t>
            </a:r>
            <a:r>
              <a:rPr lang="en-IE" dirty="0" err="1" smtClean="0"/>
              <a:t>iad</a:t>
            </a:r>
            <a:r>
              <a:rPr lang="en-IE" dirty="0" smtClean="0"/>
              <a:t> a </a:t>
            </a:r>
            <a:r>
              <a:rPr lang="en-IE" dirty="0" err="1" smtClean="0"/>
              <a:t>thomhas</a:t>
            </a:r>
            <a:r>
              <a:rPr lang="en-IE" dirty="0" smtClean="0"/>
              <a:t>..</a:t>
            </a:r>
          </a:p>
          <a:p>
            <a:r>
              <a:rPr lang="en-IE" dirty="0" err="1" smtClean="0"/>
              <a:t>Buntáistí</a:t>
            </a:r>
            <a:r>
              <a:rPr lang="en-IE" dirty="0" smtClean="0"/>
              <a:t>/</a:t>
            </a:r>
            <a:r>
              <a:rPr lang="en-IE" dirty="0" err="1" smtClean="0"/>
              <a:t>míbhuntáistí</a:t>
            </a:r>
            <a:r>
              <a:rPr lang="en-IE" dirty="0" smtClean="0"/>
              <a:t> a </a:t>
            </a:r>
            <a:r>
              <a:rPr lang="en-IE" dirty="0" err="1" smtClean="0"/>
              <a:t>bhaineann</a:t>
            </a:r>
            <a:r>
              <a:rPr lang="en-IE" dirty="0" smtClean="0"/>
              <a:t> </a:t>
            </a:r>
            <a:r>
              <a:rPr lang="en-IE" dirty="0" err="1" smtClean="0"/>
              <a:t>leo</a:t>
            </a:r>
            <a:endParaRPr lang="en-IE" dirty="0" smtClean="0"/>
          </a:p>
          <a:p>
            <a:endParaRPr lang="en-IE" dirty="0"/>
          </a:p>
        </p:txBody>
      </p:sp>
    </p:spTree>
    <p:extLst>
      <p:ext uri="{BB962C8B-B14F-4D97-AF65-F5344CB8AC3E}">
        <p14:creationId xmlns:p14="http://schemas.microsoft.com/office/powerpoint/2010/main" val="399259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43504" cy="1556792"/>
          </a:xfrm>
        </p:spPr>
        <p:txBody>
          <a:bodyPr>
            <a:normAutofit/>
          </a:bodyPr>
          <a:lstStyle/>
          <a:p>
            <a:r>
              <a:rPr lang="en-IE" b="1" dirty="0" err="1" smtClean="0">
                <a:latin typeface="Berlin Sans FB Demi" pitchFamily="34" charset="0"/>
              </a:rPr>
              <a:t>Domhantarraingt</a:t>
            </a:r>
            <a:endParaRPr lang="en-IE" b="1" dirty="0">
              <a:latin typeface="Berlin Sans FB Demi" pitchFamily="34" charset="0"/>
            </a:endParaRPr>
          </a:p>
        </p:txBody>
      </p:sp>
      <p:sp>
        <p:nvSpPr>
          <p:cNvPr id="6" name="TextBox 5"/>
          <p:cNvSpPr txBox="1"/>
          <p:nvPr/>
        </p:nvSpPr>
        <p:spPr>
          <a:xfrm>
            <a:off x="4427984" y="5877272"/>
            <a:ext cx="5256584" cy="800219"/>
          </a:xfrm>
          <a:prstGeom prst="rect">
            <a:avLst/>
          </a:prstGeom>
          <a:noFill/>
        </p:spPr>
        <p:txBody>
          <a:bodyPr wrap="square" rtlCol="0">
            <a:spAutoFit/>
          </a:bodyPr>
          <a:lstStyle/>
          <a:p>
            <a:r>
              <a:rPr lang="en-IE" sz="2800" b="1" dirty="0" smtClean="0">
                <a:solidFill>
                  <a:srgbClr val="FF0000"/>
                </a:solidFill>
              </a:rPr>
              <a:t>‘zero gravity’ i </a:t>
            </a:r>
            <a:r>
              <a:rPr lang="en-IE" sz="2800" b="1" dirty="0" err="1" smtClean="0">
                <a:solidFill>
                  <a:srgbClr val="FF0000"/>
                </a:solidFill>
              </a:rPr>
              <a:t>spás</a:t>
            </a:r>
            <a:r>
              <a:rPr lang="en-IE" sz="2800" b="1" dirty="0" smtClean="0">
                <a:solidFill>
                  <a:srgbClr val="FF0000"/>
                </a:solidFill>
              </a:rPr>
              <a:t>- </a:t>
            </a:r>
            <a:r>
              <a:rPr lang="en-IE" sz="2800" b="1" dirty="0" err="1" smtClean="0">
                <a:solidFill>
                  <a:srgbClr val="FF0000"/>
                </a:solidFill>
              </a:rPr>
              <a:t>cén</a:t>
            </a:r>
            <a:r>
              <a:rPr lang="en-IE" sz="2800" b="1" dirty="0" smtClean="0">
                <a:solidFill>
                  <a:srgbClr val="FF0000"/>
                </a:solidFill>
              </a:rPr>
              <a:t> </a:t>
            </a:r>
            <a:r>
              <a:rPr lang="en-IE" sz="2800" b="1" dirty="0" err="1" smtClean="0">
                <a:solidFill>
                  <a:srgbClr val="FF0000"/>
                </a:solidFill>
              </a:rPr>
              <a:t>fath</a:t>
            </a:r>
            <a:r>
              <a:rPr lang="en-IE" sz="2800" b="1" dirty="0" smtClean="0">
                <a:solidFill>
                  <a:srgbClr val="FF0000"/>
                </a:solidFill>
              </a:rPr>
              <a:t>?</a:t>
            </a:r>
            <a:endParaRPr lang="en-IE" b="1" dirty="0">
              <a:solidFill>
                <a:srgbClr val="FF0000"/>
              </a:solidFill>
            </a:endParaRPr>
          </a:p>
          <a:p>
            <a:endParaRPr lang="en-IE" dirty="0"/>
          </a:p>
        </p:txBody>
      </p:sp>
      <p:pic>
        <p:nvPicPr>
          <p:cNvPr id="6146" name="Picture 2" descr="http://www.spacetourismnow.com/images/zero-grav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4664"/>
            <a:ext cx="3816424" cy="52966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95536" y="1340767"/>
            <a:ext cx="4608512" cy="5184577"/>
          </a:xfrm>
        </p:spPr>
        <p:txBody>
          <a:bodyPr>
            <a:normAutofit fontScale="85000" lnSpcReduction="10000"/>
          </a:bodyPr>
          <a:lstStyle/>
          <a:p>
            <a:pPr marL="0" indent="0">
              <a:buNone/>
            </a:pPr>
            <a:r>
              <a:rPr lang="en-IE" dirty="0" smtClean="0"/>
              <a:t>Cad é? ____________________________________________________________________________________________________</a:t>
            </a:r>
          </a:p>
          <a:p>
            <a:pPr marL="0" indent="0">
              <a:buNone/>
            </a:pPr>
            <a:r>
              <a:rPr lang="en-IE" dirty="0" smtClean="0"/>
              <a:t>‘The </a:t>
            </a:r>
            <a:r>
              <a:rPr lang="en-IE" dirty="0"/>
              <a:t>gravitational force between the Earth and the molecules of gas in the atmosphere is strong enough to hold the atmosphere close to our surface. Smaller planets, that have less mass, may not be able to hold an atmosphere</a:t>
            </a:r>
            <a:r>
              <a:rPr lang="en-IE" dirty="0" smtClean="0"/>
              <a:t>.’</a:t>
            </a:r>
            <a:r>
              <a:rPr lang="en-IE" dirty="0"/>
              <a:t> </a:t>
            </a:r>
            <a:endParaRPr lang="en-IE" dirty="0" smtClean="0"/>
          </a:p>
          <a:p>
            <a:endParaRPr lang="en-I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y</a:t>
            </a:r>
            <a:endParaRPr lang="en-IE" dirty="0"/>
          </a:p>
        </p:txBody>
      </p:sp>
      <p:sp>
        <p:nvSpPr>
          <p:cNvPr id="3" name="Content Placeholder 2"/>
          <p:cNvSpPr>
            <a:spLocks noGrp="1"/>
          </p:cNvSpPr>
          <p:nvPr>
            <p:ph idx="1"/>
          </p:nvPr>
        </p:nvSpPr>
        <p:spPr/>
        <p:txBody>
          <a:bodyPr/>
          <a:lstStyle/>
          <a:p>
            <a:endParaRPr lang="en-IE"/>
          </a:p>
        </p:txBody>
      </p:sp>
      <p:pic>
        <p:nvPicPr>
          <p:cNvPr id="3074" name="Picture 2" descr="http://onlinephys.com/weightfrictions_files/mass_and_weigh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8835"/>
            <a:ext cx="6912768" cy="569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021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48680"/>
            <a:ext cx="7786710" cy="6669360"/>
          </a:xfrm>
        </p:spPr>
        <p:txBody>
          <a:bodyPr>
            <a:normAutofit fontScale="47500" lnSpcReduction="20000"/>
          </a:bodyPr>
          <a:lstStyle/>
          <a:p>
            <a:pPr marL="0" indent="0">
              <a:buNone/>
            </a:pPr>
            <a:r>
              <a:rPr lang="en-GB" sz="7600" b="1" i="1" u="sng" dirty="0" err="1" smtClean="0"/>
              <a:t>Meáchain</a:t>
            </a:r>
            <a:r>
              <a:rPr lang="en-GB" sz="7600" b="1" i="1" u="sng" dirty="0" smtClean="0"/>
              <a:t> i </a:t>
            </a:r>
            <a:r>
              <a:rPr lang="en-GB" sz="7600" b="1" i="1" u="sng" dirty="0" err="1" smtClean="0"/>
              <a:t>gcomparáid</a:t>
            </a:r>
            <a:r>
              <a:rPr lang="en-GB" sz="7600" b="1" i="1" u="sng" dirty="0" smtClean="0"/>
              <a:t> le </a:t>
            </a:r>
            <a:r>
              <a:rPr lang="en-GB" sz="7600" b="1" i="1" u="sng" dirty="0" err="1"/>
              <a:t>M</a:t>
            </a:r>
            <a:r>
              <a:rPr lang="en-GB" sz="7600" b="1" i="1" u="sng" dirty="0" err="1" smtClean="0"/>
              <a:t>ais</a:t>
            </a:r>
            <a:endParaRPr lang="en-IE" sz="7600" b="1" i="1" u="sng" dirty="0" smtClean="0"/>
          </a:p>
          <a:p>
            <a:pPr>
              <a:buNone/>
            </a:pPr>
            <a:r>
              <a:rPr lang="en-GB" sz="5100" b="1" u="sng" dirty="0" err="1" smtClean="0">
                <a:solidFill>
                  <a:srgbClr val="FF0000"/>
                </a:solidFill>
              </a:rPr>
              <a:t>Trealamh</a:t>
            </a:r>
            <a:endParaRPr lang="en-IE" sz="5100" u="sng" dirty="0" smtClean="0">
              <a:solidFill>
                <a:srgbClr val="FF0000"/>
              </a:solidFill>
            </a:endParaRPr>
          </a:p>
          <a:p>
            <a:pPr marL="0" indent="0">
              <a:buNone/>
            </a:pPr>
            <a:r>
              <a:rPr lang="en-GB" sz="5100" dirty="0" err="1" smtClean="0"/>
              <a:t>Meá</a:t>
            </a:r>
            <a:r>
              <a:rPr lang="en-GB" sz="5100" dirty="0" smtClean="0"/>
              <a:t> </a:t>
            </a:r>
            <a:r>
              <a:rPr lang="en-GB" sz="5100" dirty="0" err="1" smtClean="0"/>
              <a:t>leictrónach</a:t>
            </a:r>
            <a:r>
              <a:rPr lang="en-GB" sz="5100" dirty="0" smtClean="0"/>
              <a:t>, </a:t>
            </a:r>
            <a:r>
              <a:rPr lang="en-GB" sz="5100" dirty="0" err="1" smtClean="0"/>
              <a:t>nNiutan-méadar,úll</a:t>
            </a:r>
            <a:r>
              <a:rPr lang="en-GB" sz="5100" dirty="0" smtClean="0"/>
              <a:t>, </a:t>
            </a:r>
            <a:r>
              <a:rPr lang="en-GB" sz="5100" dirty="0" err="1" smtClean="0"/>
              <a:t>peann</a:t>
            </a:r>
            <a:r>
              <a:rPr lang="en-GB" sz="5100" dirty="0" smtClean="0"/>
              <a:t>, </a:t>
            </a:r>
            <a:r>
              <a:rPr lang="en-GB" sz="5100" dirty="0" err="1" smtClean="0"/>
              <a:t>bróg</a:t>
            </a:r>
            <a:r>
              <a:rPr lang="en-GB" sz="5100" dirty="0"/>
              <a:t> </a:t>
            </a:r>
            <a:r>
              <a:rPr lang="en-GB" sz="5100" dirty="0" err="1" smtClean="0"/>
              <a:t>srl</a:t>
            </a:r>
            <a:r>
              <a:rPr lang="en-GB" sz="5100" dirty="0" smtClean="0"/>
              <a:t>.</a:t>
            </a:r>
            <a:r>
              <a:rPr lang="en-IE" sz="5100" dirty="0" smtClean="0"/>
              <a:t> </a:t>
            </a:r>
          </a:p>
          <a:p>
            <a:pPr>
              <a:buNone/>
            </a:pPr>
            <a:r>
              <a:rPr lang="en-GB" sz="5100" dirty="0" smtClean="0"/>
              <a:t> </a:t>
            </a:r>
            <a:endParaRPr lang="en-IE" sz="5100" dirty="0" smtClean="0"/>
          </a:p>
          <a:p>
            <a:pPr>
              <a:buNone/>
            </a:pPr>
            <a:r>
              <a:rPr lang="en-GB" sz="5100" b="1" u="sng" dirty="0" err="1" smtClean="0">
                <a:solidFill>
                  <a:srgbClr val="FF0000"/>
                </a:solidFill>
              </a:rPr>
              <a:t>Modh</a:t>
            </a:r>
            <a:endParaRPr lang="en-GB" sz="5100" b="1" u="sng" dirty="0">
              <a:solidFill>
                <a:srgbClr val="FF0000"/>
              </a:solidFill>
            </a:endParaRPr>
          </a:p>
          <a:p>
            <a:pPr>
              <a:buNone/>
            </a:pPr>
            <a:r>
              <a:rPr lang="en-GB" sz="5100" dirty="0" smtClean="0"/>
              <a:t>  </a:t>
            </a:r>
            <a:r>
              <a:rPr lang="en-GB" sz="5100" dirty="0" err="1" smtClean="0"/>
              <a:t>Cuir</a:t>
            </a:r>
            <a:r>
              <a:rPr lang="en-GB" sz="5100" dirty="0" smtClean="0"/>
              <a:t> an </a:t>
            </a:r>
            <a:r>
              <a:rPr lang="en-GB" sz="5100" dirty="0" err="1" smtClean="0"/>
              <a:t>chead</a:t>
            </a:r>
            <a:r>
              <a:rPr lang="en-GB" sz="5100" dirty="0" smtClean="0"/>
              <a:t> </a:t>
            </a:r>
            <a:r>
              <a:rPr lang="en-GB" sz="5100" dirty="0" err="1" smtClean="0"/>
              <a:t>corp</a:t>
            </a:r>
            <a:r>
              <a:rPr lang="en-GB" sz="5100" dirty="0" smtClean="0"/>
              <a:t> </a:t>
            </a:r>
            <a:r>
              <a:rPr lang="en-GB" sz="5100" dirty="0" err="1" smtClean="0"/>
              <a:t>ar</a:t>
            </a:r>
            <a:r>
              <a:rPr lang="en-GB" sz="5100" dirty="0" smtClean="0"/>
              <a:t> </a:t>
            </a:r>
            <a:r>
              <a:rPr lang="en-GB" sz="5100" b="1" dirty="0" err="1" smtClean="0">
                <a:solidFill>
                  <a:srgbClr val="CC0066"/>
                </a:solidFill>
              </a:rPr>
              <a:t>Meá</a:t>
            </a:r>
            <a:r>
              <a:rPr lang="en-GB" sz="5100" b="1" dirty="0" smtClean="0">
                <a:solidFill>
                  <a:srgbClr val="CC0066"/>
                </a:solidFill>
              </a:rPr>
              <a:t> </a:t>
            </a:r>
            <a:r>
              <a:rPr lang="en-GB" sz="5100" dirty="0" err="1" smtClean="0"/>
              <a:t>chun</a:t>
            </a:r>
            <a:r>
              <a:rPr lang="en-GB" sz="5100" dirty="0" smtClean="0"/>
              <a:t> an </a:t>
            </a:r>
            <a:r>
              <a:rPr lang="en-GB" sz="5100" b="1" dirty="0" err="1" smtClean="0"/>
              <a:t>mhais</a:t>
            </a:r>
            <a:r>
              <a:rPr lang="en-GB" sz="5100" dirty="0" smtClean="0"/>
              <a:t> a </a:t>
            </a:r>
            <a:r>
              <a:rPr lang="en-GB" sz="5100" dirty="0" err="1" smtClean="0"/>
              <a:t>fháil</a:t>
            </a:r>
            <a:r>
              <a:rPr lang="en-GB" sz="5100" dirty="0" smtClean="0"/>
              <a:t>. </a:t>
            </a:r>
            <a:endParaRPr lang="en-IE" sz="5100" dirty="0" smtClean="0"/>
          </a:p>
          <a:p>
            <a:pPr marL="0" indent="0">
              <a:buNone/>
            </a:pPr>
            <a:r>
              <a:rPr lang="en-GB" sz="5100" dirty="0"/>
              <a:t> </a:t>
            </a:r>
            <a:r>
              <a:rPr lang="en-GB" sz="5100" dirty="0" smtClean="0"/>
              <a:t> </a:t>
            </a:r>
            <a:r>
              <a:rPr lang="en-GB" sz="5100" dirty="0" err="1" smtClean="0"/>
              <a:t>Croch</a:t>
            </a:r>
            <a:r>
              <a:rPr lang="en-GB" sz="5100" dirty="0" smtClean="0"/>
              <a:t> </a:t>
            </a:r>
            <a:r>
              <a:rPr lang="en-GB" sz="5100" dirty="0" err="1" smtClean="0"/>
              <a:t>ar</a:t>
            </a:r>
            <a:r>
              <a:rPr lang="en-GB" sz="5100" dirty="0" smtClean="0"/>
              <a:t> an </a:t>
            </a:r>
            <a:r>
              <a:rPr lang="en-GB" sz="5100" dirty="0" err="1" smtClean="0">
                <a:solidFill>
                  <a:srgbClr val="CC0066"/>
                </a:solidFill>
              </a:rPr>
              <a:t>Niútan-méadar</a:t>
            </a:r>
            <a:r>
              <a:rPr lang="en-GB" sz="5100" dirty="0" smtClean="0"/>
              <a:t> </a:t>
            </a:r>
            <a:r>
              <a:rPr lang="en-GB" sz="5100" dirty="0" err="1" smtClean="0"/>
              <a:t>chun</a:t>
            </a:r>
            <a:r>
              <a:rPr lang="en-GB" sz="5100" dirty="0" smtClean="0"/>
              <a:t> an </a:t>
            </a:r>
            <a:r>
              <a:rPr lang="en-GB" sz="5100" b="1" dirty="0" err="1" smtClean="0"/>
              <a:t>meáchán</a:t>
            </a:r>
            <a:r>
              <a:rPr lang="en-GB" sz="5100" dirty="0" smtClean="0"/>
              <a:t> a </a:t>
            </a:r>
            <a:r>
              <a:rPr lang="en-GB" sz="5100" dirty="0" err="1" smtClean="0"/>
              <a:t>fháil</a:t>
            </a:r>
            <a:endParaRPr lang="en-IE" sz="5100" dirty="0" smtClean="0"/>
          </a:p>
          <a:p>
            <a:pPr marL="0" indent="0">
              <a:buNone/>
            </a:pPr>
            <a:r>
              <a:rPr lang="en-GB" sz="5100" dirty="0" smtClean="0"/>
              <a:t> </a:t>
            </a:r>
            <a:endParaRPr lang="en-IE" sz="5100" dirty="0" smtClean="0"/>
          </a:p>
          <a:p>
            <a:pPr>
              <a:buNone/>
            </a:pPr>
            <a:r>
              <a:rPr lang="en-GB" sz="5100" b="1" u="sng" dirty="0" err="1" smtClean="0">
                <a:solidFill>
                  <a:srgbClr val="FF0000"/>
                </a:solidFill>
              </a:rPr>
              <a:t>Torthaí</a:t>
            </a:r>
            <a:r>
              <a:rPr lang="en-GB" sz="5100" b="1" u="sng" dirty="0" smtClean="0">
                <a:solidFill>
                  <a:srgbClr val="FF0000"/>
                </a:solidFill>
              </a:rPr>
              <a:t>:</a:t>
            </a:r>
            <a:endParaRPr lang="en-IE" sz="5100" u="sng" dirty="0" smtClean="0">
              <a:solidFill>
                <a:srgbClr val="FF0000"/>
              </a:solidFill>
            </a:endParaRPr>
          </a:p>
          <a:p>
            <a:r>
              <a:rPr lang="en-GB" sz="5100" dirty="0" smtClean="0"/>
              <a:t> </a:t>
            </a:r>
            <a:r>
              <a:rPr lang="en-GB" sz="5100" b="1" u="sng" dirty="0" smtClean="0"/>
              <a:t>Corp</a:t>
            </a:r>
            <a:r>
              <a:rPr lang="en-IE" sz="5100" u="sng" dirty="0" smtClean="0"/>
              <a:t>  </a:t>
            </a:r>
            <a:r>
              <a:rPr lang="en-IE" sz="5100" dirty="0" smtClean="0"/>
              <a:t>            </a:t>
            </a:r>
            <a:r>
              <a:rPr lang="en-GB" sz="5100" b="1" u="sng" dirty="0" err="1" smtClean="0"/>
              <a:t>Mais</a:t>
            </a:r>
            <a:r>
              <a:rPr lang="en-GB" sz="5100" b="1" u="sng" dirty="0" smtClean="0"/>
              <a:t> (Kg</a:t>
            </a:r>
            <a:r>
              <a:rPr lang="en-GB" sz="5100" b="1" dirty="0" smtClean="0"/>
              <a:t>)</a:t>
            </a:r>
            <a:r>
              <a:rPr lang="en-IE" sz="5100" dirty="0" smtClean="0"/>
              <a:t>          </a:t>
            </a:r>
            <a:r>
              <a:rPr lang="en-GB" sz="5100" b="1" u="sng" dirty="0" err="1" smtClean="0"/>
              <a:t>Meáchán</a:t>
            </a:r>
            <a:r>
              <a:rPr lang="en-GB" sz="5100" b="1" u="sng" dirty="0" smtClean="0"/>
              <a:t> (</a:t>
            </a:r>
            <a:r>
              <a:rPr lang="en-GB" sz="5100" b="1" u="sng" dirty="0" err="1" smtClean="0"/>
              <a:t>Niútain</a:t>
            </a:r>
            <a:r>
              <a:rPr lang="en-GB" sz="5100" b="1" u="sng" dirty="0" smtClean="0"/>
              <a:t>)</a:t>
            </a:r>
            <a:endParaRPr lang="en-IE" sz="5100" u="sng" dirty="0" smtClean="0"/>
          </a:p>
          <a:p>
            <a:pPr>
              <a:buNone/>
            </a:pPr>
            <a:r>
              <a:rPr lang="en-GB" sz="5100" b="1" dirty="0" smtClean="0"/>
              <a:t>1:     </a:t>
            </a:r>
            <a:r>
              <a:rPr lang="en-GB" sz="5100" b="1" dirty="0" err="1" smtClean="0"/>
              <a:t>Úll</a:t>
            </a:r>
            <a:r>
              <a:rPr lang="en-GB" sz="5100" b="1" dirty="0" smtClean="0"/>
              <a:t>                _____kg            ______N</a:t>
            </a:r>
          </a:p>
          <a:p>
            <a:pPr>
              <a:buNone/>
            </a:pPr>
            <a:r>
              <a:rPr lang="en-GB" sz="5100" b="1" u="sng" dirty="0" err="1" smtClean="0">
                <a:solidFill>
                  <a:srgbClr val="FF0000"/>
                </a:solidFill>
              </a:rPr>
              <a:t>Conclúid</a:t>
            </a:r>
            <a:r>
              <a:rPr lang="en-GB" sz="5100" b="1" u="sng" dirty="0" smtClean="0">
                <a:solidFill>
                  <a:srgbClr val="FF0000"/>
                </a:solidFill>
              </a:rPr>
              <a:t>: </a:t>
            </a:r>
            <a:endParaRPr lang="en-IE" sz="5100" b="1" u="sng" dirty="0" smtClean="0">
              <a:solidFill>
                <a:srgbClr val="FF0000"/>
              </a:solidFill>
            </a:endParaRPr>
          </a:p>
          <a:p>
            <a:r>
              <a:rPr lang="en-GB" sz="7600" b="1" dirty="0" err="1" smtClean="0">
                <a:solidFill>
                  <a:srgbClr val="0070C0"/>
                </a:solidFill>
              </a:rPr>
              <a:t>Bíonn</a:t>
            </a:r>
            <a:r>
              <a:rPr lang="en-GB" sz="7600" b="1" dirty="0" smtClean="0">
                <a:solidFill>
                  <a:srgbClr val="0070C0"/>
                </a:solidFill>
              </a:rPr>
              <a:t> an </a:t>
            </a:r>
            <a:r>
              <a:rPr lang="en-GB" sz="7600" b="1" dirty="0" err="1" smtClean="0">
                <a:solidFill>
                  <a:srgbClr val="0070C0"/>
                </a:solidFill>
              </a:rPr>
              <a:t>meáchán</a:t>
            </a:r>
            <a:r>
              <a:rPr lang="en-GB" sz="7600" b="1" dirty="0" smtClean="0">
                <a:solidFill>
                  <a:srgbClr val="0070C0"/>
                </a:solidFill>
              </a:rPr>
              <a:t> i </a:t>
            </a:r>
            <a:r>
              <a:rPr lang="en-GB" sz="7600" b="1" dirty="0" err="1" smtClean="0">
                <a:solidFill>
                  <a:srgbClr val="0070C0"/>
                </a:solidFill>
              </a:rPr>
              <a:t>gcónaí</a:t>
            </a:r>
            <a:r>
              <a:rPr lang="en-GB" sz="7600" b="1" dirty="0" smtClean="0">
                <a:solidFill>
                  <a:srgbClr val="0070C0"/>
                </a:solidFill>
              </a:rPr>
              <a:t> _____ </a:t>
            </a:r>
            <a:r>
              <a:rPr lang="en-GB" sz="7600" b="1" dirty="0" err="1" smtClean="0">
                <a:solidFill>
                  <a:srgbClr val="0070C0"/>
                </a:solidFill>
              </a:rPr>
              <a:t>uair</a:t>
            </a:r>
            <a:r>
              <a:rPr lang="en-GB" sz="7600" b="1" dirty="0" smtClean="0">
                <a:solidFill>
                  <a:srgbClr val="0070C0"/>
                </a:solidFill>
              </a:rPr>
              <a:t> </a:t>
            </a:r>
            <a:r>
              <a:rPr lang="en-GB" sz="7600" b="1" dirty="0" err="1" smtClean="0">
                <a:solidFill>
                  <a:srgbClr val="0070C0"/>
                </a:solidFill>
              </a:rPr>
              <a:t>níos</a:t>
            </a:r>
            <a:r>
              <a:rPr lang="en-GB" sz="7600" b="1" dirty="0" smtClean="0">
                <a:solidFill>
                  <a:srgbClr val="0070C0"/>
                </a:solidFill>
              </a:rPr>
              <a:t> </a:t>
            </a:r>
            <a:r>
              <a:rPr lang="en-GB" sz="7600" b="1" dirty="0" err="1" smtClean="0">
                <a:solidFill>
                  <a:srgbClr val="0070C0"/>
                </a:solidFill>
              </a:rPr>
              <a:t>mó</a:t>
            </a:r>
            <a:r>
              <a:rPr lang="en-GB" sz="7600" b="1" dirty="0" smtClean="0">
                <a:solidFill>
                  <a:srgbClr val="0070C0"/>
                </a:solidFill>
              </a:rPr>
              <a:t> </a:t>
            </a:r>
            <a:r>
              <a:rPr lang="en-GB" sz="7600" b="1" dirty="0" err="1" smtClean="0">
                <a:solidFill>
                  <a:srgbClr val="0070C0"/>
                </a:solidFill>
              </a:rPr>
              <a:t>ná</a:t>
            </a:r>
            <a:r>
              <a:rPr lang="en-GB" sz="7600" b="1" dirty="0" smtClean="0">
                <a:solidFill>
                  <a:srgbClr val="0070C0"/>
                </a:solidFill>
              </a:rPr>
              <a:t> an </a:t>
            </a:r>
            <a:r>
              <a:rPr lang="en-GB" sz="7600" b="1" dirty="0" err="1" smtClean="0">
                <a:solidFill>
                  <a:srgbClr val="0070C0"/>
                </a:solidFill>
              </a:rPr>
              <a:t>mhais</a:t>
            </a:r>
            <a:r>
              <a:rPr lang="en-GB" sz="7600" b="1" dirty="0" smtClean="0">
                <a:solidFill>
                  <a:srgbClr val="0070C0"/>
                </a:solidFill>
              </a:rPr>
              <a:t>.</a:t>
            </a:r>
            <a:endParaRPr lang="en-IE" sz="7600" dirty="0">
              <a:solidFill>
                <a:srgbClr val="0070C0"/>
              </a:solidFill>
            </a:endParaRPr>
          </a:p>
        </p:txBody>
      </p:sp>
      <p:pic>
        <p:nvPicPr>
          <p:cNvPr id="2050" name="Picture 2"/>
          <p:cNvPicPr>
            <a:picLocks noChangeAspect="1" noChangeArrowheads="1"/>
          </p:cNvPicPr>
          <p:nvPr/>
        </p:nvPicPr>
        <p:blipFill>
          <a:blip r:embed="rId3"/>
          <a:srcRect/>
          <a:stretch>
            <a:fillRect/>
          </a:stretch>
        </p:blipFill>
        <p:spPr bwMode="auto">
          <a:xfrm>
            <a:off x="7177616" y="53957"/>
            <a:ext cx="1869392" cy="3157636"/>
          </a:xfrm>
          <a:prstGeom prst="rect">
            <a:avLst/>
          </a:prstGeom>
          <a:noFill/>
          <a:ln w="9525">
            <a:noFill/>
            <a:miter lim="800000"/>
            <a:headEnd/>
            <a:tailEnd/>
          </a:ln>
        </p:spPr>
      </p:pic>
      <p:pic>
        <p:nvPicPr>
          <p:cNvPr id="1026" name="Picture 2" descr="http://ak.scr.imgfarm.com/holi/md/resolutions_apple_notext.jpg"/>
          <p:cNvPicPr>
            <a:picLocks noChangeAspect="1" noChangeArrowheads="1"/>
          </p:cNvPicPr>
          <p:nvPr/>
        </p:nvPicPr>
        <p:blipFill rotWithShape="1">
          <a:blip r:embed="rId4">
            <a:extLst>
              <a:ext uri="{28A0092B-C50C-407E-A947-70E740481C1C}">
                <a14:useLocalDpi xmlns:a14="http://schemas.microsoft.com/office/drawing/2010/main" val="0"/>
              </a:ext>
            </a:extLst>
          </a:blip>
          <a:srcRect l="-14835" t="5223" r="20330" b="-3731"/>
          <a:stretch/>
        </p:blipFill>
        <p:spPr bwMode="auto">
          <a:xfrm>
            <a:off x="6012000" y="3384000"/>
            <a:ext cx="3096000" cy="2205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80920" cy="1210146"/>
          </a:xfrm>
        </p:spPr>
        <p:txBody>
          <a:bodyPr/>
          <a:lstStyle/>
          <a:p>
            <a:r>
              <a:rPr lang="en-IE" sz="2000" b="1" dirty="0" err="1" smtClean="0"/>
              <a:t>Obair</a:t>
            </a:r>
            <a:r>
              <a:rPr lang="en-IE" sz="2000" b="1" dirty="0" smtClean="0"/>
              <a:t> </a:t>
            </a:r>
            <a:r>
              <a:rPr lang="en-IE" sz="2000" b="1" dirty="0" err="1" smtClean="0"/>
              <a:t>Ranga</a:t>
            </a:r>
            <a:r>
              <a:rPr lang="en-IE" sz="2000" b="1" dirty="0" smtClean="0"/>
              <a:t>    </a:t>
            </a:r>
            <a:r>
              <a:rPr lang="en-IE" sz="6000" b="1" dirty="0" err="1" smtClean="0">
                <a:solidFill>
                  <a:srgbClr val="FF0000"/>
                </a:solidFill>
              </a:rPr>
              <a:t>Meáchán</a:t>
            </a:r>
            <a:r>
              <a:rPr lang="en-IE" sz="6000" b="1" dirty="0" smtClean="0">
                <a:solidFill>
                  <a:srgbClr val="FF0000"/>
                </a:solidFill>
              </a:rPr>
              <a:t> vs. </a:t>
            </a:r>
            <a:r>
              <a:rPr lang="en-IE" sz="6000" b="1" dirty="0" err="1" smtClean="0">
                <a:solidFill>
                  <a:srgbClr val="FF0000"/>
                </a:solidFill>
              </a:rPr>
              <a:t>Mais</a:t>
            </a:r>
            <a:endParaRPr lang="en-IE" sz="6000" b="1" dirty="0">
              <a:solidFill>
                <a:srgbClr val="FF0000"/>
              </a:solidFill>
            </a:endParaRPr>
          </a:p>
        </p:txBody>
      </p:sp>
      <p:cxnSp>
        <p:nvCxnSpPr>
          <p:cNvPr id="5" name="Straight Connector 4"/>
          <p:cNvCxnSpPr/>
          <p:nvPr/>
        </p:nvCxnSpPr>
        <p:spPr>
          <a:xfrm rot="5400000">
            <a:off x="2214546" y="3929066"/>
            <a:ext cx="342902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4536281" y="3893347"/>
            <a:ext cx="3714776" cy="714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853733050"/>
              </p:ext>
            </p:extLst>
          </p:nvPr>
        </p:nvGraphicFramePr>
        <p:xfrm>
          <a:off x="683568" y="1556792"/>
          <a:ext cx="8136903" cy="4464714"/>
        </p:xfrm>
        <a:graphic>
          <a:graphicData uri="http://schemas.openxmlformats.org/drawingml/2006/table">
            <a:tbl>
              <a:tblPr firstRow="1" bandRow="1">
                <a:tableStyleId>{5C22544A-7EE6-4342-B048-85BDC9FD1C3A}</a:tableStyleId>
              </a:tblPr>
              <a:tblGrid>
                <a:gridCol w="2712301"/>
                <a:gridCol w="2712301"/>
                <a:gridCol w="2712301"/>
              </a:tblGrid>
              <a:tr h="944661">
                <a:tc>
                  <a:txBody>
                    <a:bodyPr/>
                    <a:lstStyle/>
                    <a:p>
                      <a:endParaRPr lang="en-IE" dirty="0"/>
                    </a:p>
                  </a:txBody>
                  <a:tcPr/>
                </a:tc>
                <a:tc>
                  <a:txBody>
                    <a:bodyPr/>
                    <a:lstStyle/>
                    <a:p>
                      <a:r>
                        <a:rPr lang="en-IE" sz="4800" dirty="0" smtClean="0"/>
                        <a:t>MAIS</a:t>
                      </a:r>
                      <a:endParaRPr lang="en-IE" sz="4800" dirty="0"/>
                    </a:p>
                  </a:txBody>
                  <a:tcPr/>
                </a:tc>
                <a:tc>
                  <a:txBody>
                    <a:bodyPr/>
                    <a:lstStyle/>
                    <a:p>
                      <a:r>
                        <a:rPr lang="en-IE" sz="4400" dirty="0" smtClean="0"/>
                        <a:t>MÉACHAN</a:t>
                      </a:r>
                      <a:endParaRPr lang="en-IE" sz="4400" dirty="0"/>
                    </a:p>
                  </a:txBody>
                  <a:tcPr/>
                </a:tc>
              </a:tr>
              <a:tr h="944661">
                <a:tc>
                  <a:txBody>
                    <a:bodyPr/>
                    <a:lstStyle/>
                    <a:p>
                      <a:r>
                        <a:rPr lang="en-IE" sz="3200" b="1" dirty="0" smtClean="0"/>
                        <a:t>MINIÚ:</a:t>
                      </a:r>
                      <a:endParaRPr lang="en-IE" sz="3200" b="1" dirty="0"/>
                    </a:p>
                  </a:txBody>
                  <a:tcPr/>
                </a:tc>
                <a:tc>
                  <a:txBody>
                    <a:bodyPr/>
                    <a:lstStyle/>
                    <a:p>
                      <a:endParaRPr lang="en-IE"/>
                    </a:p>
                  </a:txBody>
                  <a:tcPr/>
                </a:tc>
                <a:tc>
                  <a:txBody>
                    <a:bodyPr/>
                    <a:lstStyle/>
                    <a:p>
                      <a:endParaRPr lang="en-IE"/>
                    </a:p>
                  </a:txBody>
                  <a:tcPr/>
                </a:tc>
              </a:tr>
              <a:tr h="944661">
                <a:tc>
                  <a:txBody>
                    <a:bodyPr/>
                    <a:lstStyle/>
                    <a:p>
                      <a:r>
                        <a:rPr lang="en-IE" sz="2800" b="1" dirty="0" smtClean="0"/>
                        <a:t>AONAD TOMHAS:</a:t>
                      </a:r>
                      <a:endParaRPr lang="en-IE" sz="2800" b="1" dirty="0"/>
                    </a:p>
                  </a:txBody>
                  <a:tcPr/>
                </a:tc>
                <a:tc>
                  <a:txBody>
                    <a:bodyPr/>
                    <a:lstStyle/>
                    <a:p>
                      <a:endParaRPr lang="en-IE"/>
                    </a:p>
                  </a:txBody>
                  <a:tcPr/>
                </a:tc>
                <a:tc>
                  <a:txBody>
                    <a:bodyPr/>
                    <a:lstStyle/>
                    <a:p>
                      <a:endParaRPr lang="en-IE"/>
                    </a:p>
                  </a:txBody>
                  <a:tcPr/>
                </a:tc>
              </a:tr>
              <a:tr h="1630512">
                <a:tc>
                  <a:txBody>
                    <a:bodyPr/>
                    <a:lstStyle/>
                    <a:p>
                      <a:r>
                        <a:rPr lang="en-IE" sz="2800" b="1" dirty="0" err="1" smtClean="0"/>
                        <a:t>Bealadh</a:t>
                      </a:r>
                      <a:r>
                        <a:rPr lang="en-IE" sz="2800" b="1" baseline="0" dirty="0" smtClean="0"/>
                        <a:t> </a:t>
                      </a:r>
                      <a:r>
                        <a:rPr lang="en-IE" sz="2800" b="1" baseline="0" dirty="0" err="1" smtClean="0"/>
                        <a:t>tomhas</a:t>
                      </a:r>
                      <a:r>
                        <a:rPr lang="en-IE" sz="2800" b="1" baseline="0" dirty="0" smtClean="0"/>
                        <a:t>? </a:t>
                      </a:r>
                    </a:p>
                    <a:p>
                      <a:r>
                        <a:rPr lang="en-IE" sz="2800" b="1" baseline="0" dirty="0" err="1" smtClean="0"/>
                        <a:t>Treallamh</a:t>
                      </a:r>
                      <a:r>
                        <a:rPr lang="en-IE" sz="2800" b="1" baseline="0" dirty="0" smtClean="0"/>
                        <a:t>:</a:t>
                      </a:r>
                      <a:endParaRPr lang="en-IE" sz="2800" b="1" dirty="0"/>
                    </a:p>
                  </a:txBody>
                  <a:tcPr/>
                </a:tc>
                <a:tc>
                  <a:txBody>
                    <a:bodyPr/>
                    <a:lstStyle/>
                    <a:p>
                      <a:endParaRPr lang="en-IE"/>
                    </a:p>
                  </a:txBody>
                  <a:tcPr/>
                </a:tc>
                <a:tc>
                  <a:txBody>
                    <a:bodyPr/>
                    <a:lstStyle/>
                    <a:p>
                      <a:endParaRPr lang="en-IE"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ckey puck.jpg"/>
          <p:cNvPicPr>
            <a:picLocks noGrp="1" noChangeAspect="1"/>
          </p:cNvPicPr>
          <p:nvPr>
            <p:ph idx="1"/>
          </p:nvPr>
        </p:nvPicPr>
        <p:blipFill>
          <a:blip r:embed="rId3"/>
          <a:stretch>
            <a:fillRect/>
          </a:stretch>
        </p:blipFill>
        <p:spPr>
          <a:xfrm>
            <a:off x="5580112" y="1575370"/>
            <a:ext cx="3168352" cy="3917362"/>
          </a:xfrm>
        </p:spPr>
      </p:pic>
      <p:sp>
        <p:nvSpPr>
          <p:cNvPr id="6" name="Title 5"/>
          <p:cNvSpPr>
            <a:spLocks noGrp="1"/>
          </p:cNvSpPr>
          <p:nvPr>
            <p:ph type="title"/>
          </p:nvPr>
        </p:nvSpPr>
        <p:spPr>
          <a:xfrm>
            <a:off x="0" y="332656"/>
            <a:ext cx="8712968" cy="1417638"/>
          </a:xfrm>
        </p:spPr>
        <p:txBody>
          <a:bodyPr>
            <a:normAutofit/>
          </a:bodyPr>
          <a:lstStyle/>
          <a:p>
            <a:r>
              <a:rPr lang="en-IE" sz="4800" b="1" dirty="0" err="1" smtClean="0">
                <a:solidFill>
                  <a:srgbClr val="CC0066"/>
                </a:solidFill>
              </a:rPr>
              <a:t>Fórsa</a:t>
            </a:r>
            <a:r>
              <a:rPr lang="en-IE" sz="4800" b="1" dirty="0" smtClean="0">
                <a:solidFill>
                  <a:srgbClr val="CC0066"/>
                </a:solidFill>
              </a:rPr>
              <a:t> 2: </a:t>
            </a:r>
            <a:r>
              <a:rPr lang="en-IE" sz="4800" b="1" dirty="0" err="1" smtClean="0">
                <a:solidFill>
                  <a:srgbClr val="CC0066"/>
                </a:solidFill>
              </a:rPr>
              <a:t>Frithcuimilt</a:t>
            </a:r>
            <a:r>
              <a:rPr lang="en-IE" sz="4800" b="1" dirty="0" smtClean="0">
                <a:solidFill>
                  <a:srgbClr val="CC0066"/>
                </a:solidFill>
              </a:rPr>
              <a:t> (Fricti</a:t>
            </a:r>
            <a:r>
              <a:rPr lang="en-IE" b="1" dirty="0" smtClean="0">
                <a:solidFill>
                  <a:srgbClr val="CC0066"/>
                </a:solidFill>
              </a:rPr>
              <a:t>on)</a:t>
            </a:r>
            <a:endParaRPr lang="en-IE" b="1" dirty="0">
              <a:solidFill>
                <a:srgbClr val="CC0066"/>
              </a:solidFill>
            </a:endParaRPr>
          </a:p>
        </p:txBody>
      </p:sp>
      <p:sp>
        <p:nvSpPr>
          <p:cNvPr id="7" name="TextBox 6"/>
          <p:cNvSpPr txBox="1"/>
          <p:nvPr/>
        </p:nvSpPr>
        <p:spPr>
          <a:xfrm>
            <a:off x="5883665" y="4797152"/>
            <a:ext cx="2890580" cy="1569660"/>
          </a:xfrm>
          <a:prstGeom prst="rect">
            <a:avLst/>
          </a:prstGeom>
          <a:solidFill>
            <a:schemeClr val="tx2">
              <a:lumMod val="20000"/>
              <a:lumOff val="80000"/>
            </a:schemeClr>
          </a:solidFill>
        </p:spPr>
        <p:txBody>
          <a:bodyPr wrap="square" rtlCol="0">
            <a:spAutoFit/>
          </a:bodyPr>
          <a:lstStyle/>
          <a:p>
            <a:r>
              <a:rPr lang="en-IE" sz="2400" b="1" dirty="0" err="1" smtClean="0"/>
              <a:t>Tarlíonn</a:t>
            </a:r>
            <a:r>
              <a:rPr lang="en-IE" sz="2400" b="1" dirty="0" smtClean="0"/>
              <a:t>  </a:t>
            </a:r>
            <a:r>
              <a:rPr lang="en-IE" sz="2400" b="1" dirty="0" err="1" smtClean="0"/>
              <a:t>Frithcuimilt</a:t>
            </a:r>
            <a:r>
              <a:rPr lang="en-IE" sz="2400" b="1" dirty="0" smtClean="0"/>
              <a:t> </a:t>
            </a:r>
            <a:r>
              <a:rPr lang="en-IE" sz="2400" b="1" dirty="0" err="1" smtClean="0"/>
              <a:t>toisc</a:t>
            </a:r>
            <a:r>
              <a:rPr lang="en-IE" sz="2400" b="1" dirty="0" smtClean="0"/>
              <a:t> go </a:t>
            </a:r>
            <a:r>
              <a:rPr lang="en-IE" sz="2400" b="1" dirty="0" err="1" smtClean="0"/>
              <a:t>bhfuil</a:t>
            </a:r>
            <a:r>
              <a:rPr lang="en-IE" sz="2400" b="1" dirty="0" smtClean="0"/>
              <a:t> 2 </a:t>
            </a:r>
            <a:r>
              <a:rPr lang="en-IE" sz="2400" b="1" dirty="0" err="1" smtClean="0"/>
              <a:t>corp</a:t>
            </a:r>
            <a:r>
              <a:rPr lang="en-IE" sz="2400" b="1" dirty="0" smtClean="0"/>
              <a:t> </a:t>
            </a:r>
            <a:r>
              <a:rPr lang="en-IE" sz="2400" b="1" dirty="0" err="1" smtClean="0"/>
              <a:t>ag</a:t>
            </a:r>
            <a:r>
              <a:rPr lang="en-IE" sz="2400" b="1" dirty="0" smtClean="0"/>
              <a:t> </a:t>
            </a:r>
            <a:r>
              <a:rPr lang="en-IE" sz="2400" b="1" dirty="0" err="1" smtClean="0"/>
              <a:t>gluaiseacht</a:t>
            </a:r>
            <a:r>
              <a:rPr lang="en-IE" sz="2400" b="1" dirty="0" smtClean="0"/>
              <a:t> </a:t>
            </a:r>
            <a:r>
              <a:rPr lang="en-IE" sz="2400" b="1" dirty="0" err="1" smtClean="0"/>
              <a:t>thar</a:t>
            </a:r>
            <a:r>
              <a:rPr lang="en-IE" sz="2400" b="1" dirty="0" smtClean="0"/>
              <a:t> a </a:t>
            </a:r>
            <a:r>
              <a:rPr lang="en-IE" sz="2400" b="1" dirty="0" err="1" smtClean="0"/>
              <a:t>chéile</a:t>
            </a:r>
            <a:r>
              <a:rPr lang="en-IE" sz="2400" b="1" dirty="0" smtClean="0"/>
              <a:t>.</a:t>
            </a:r>
            <a:endParaRPr lang="en-IE" sz="2400" b="1" dirty="0"/>
          </a:p>
        </p:txBody>
      </p:sp>
      <p:sp>
        <p:nvSpPr>
          <p:cNvPr id="8" name="TextBox 7"/>
          <p:cNvSpPr txBox="1"/>
          <p:nvPr/>
        </p:nvSpPr>
        <p:spPr>
          <a:xfrm>
            <a:off x="576001" y="1575370"/>
            <a:ext cx="4828225" cy="4647426"/>
          </a:xfrm>
          <a:prstGeom prst="rect">
            <a:avLst/>
          </a:prstGeom>
          <a:solidFill>
            <a:schemeClr val="accent2">
              <a:lumMod val="40000"/>
              <a:lumOff val="60000"/>
            </a:schemeClr>
          </a:solidFill>
        </p:spPr>
        <p:txBody>
          <a:bodyPr wrap="square" rtlCol="0">
            <a:spAutoFit/>
          </a:bodyPr>
          <a:lstStyle/>
          <a:p>
            <a:r>
              <a:rPr lang="en-GB" sz="4000" b="1" dirty="0" err="1" smtClean="0"/>
              <a:t>Fórsa</a:t>
            </a:r>
            <a:r>
              <a:rPr lang="en-GB" sz="4000" b="1" dirty="0" smtClean="0"/>
              <a:t> a </a:t>
            </a:r>
            <a:r>
              <a:rPr lang="en-GB" sz="4000" b="1" dirty="0" err="1" smtClean="0"/>
              <a:t>chuireann</a:t>
            </a:r>
            <a:r>
              <a:rPr lang="en-GB" sz="4000" b="1" dirty="0" smtClean="0"/>
              <a:t> in </a:t>
            </a:r>
            <a:r>
              <a:rPr lang="en-GB" sz="4000" b="1" dirty="0" err="1" smtClean="0"/>
              <a:t>aghaidh</a:t>
            </a:r>
            <a:r>
              <a:rPr lang="en-GB" sz="4000" b="1" dirty="0" smtClean="0"/>
              <a:t> </a:t>
            </a:r>
            <a:r>
              <a:rPr lang="en-GB" sz="4000" b="1" dirty="0" err="1" smtClean="0"/>
              <a:t>gluaiseacht</a:t>
            </a:r>
            <a:r>
              <a:rPr lang="en-GB" sz="4000" b="1" dirty="0" smtClean="0"/>
              <a:t> </a:t>
            </a:r>
            <a:r>
              <a:rPr lang="en-GB" sz="4000" b="1" dirty="0" err="1" smtClean="0"/>
              <a:t>idir</a:t>
            </a:r>
            <a:r>
              <a:rPr lang="en-GB" sz="4000" b="1" dirty="0" smtClean="0"/>
              <a:t> </a:t>
            </a:r>
            <a:r>
              <a:rPr lang="en-GB" sz="4000" b="1" dirty="0" err="1" smtClean="0"/>
              <a:t>dhá</a:t>
            </a:r>
            <a:r>
              <a:rPr lang="en-GB" sz="4000" b="1" dirty="0" smtClean="0"/>
              <a:t> </a:t>
            </a:r>
            <a:r>
              <a:rPr lang="en-GB" sz="4000" b="1" dirty="0" err="1" smtClean="0"/>
              <a:t>chorp</a:t>
            </a:r>
            <a:r>
              <a:rPr lang="en-GB" sz="4000" b="1" dirty="0"/>
              <a:t>.</a:t>
            </a:r>
          </a:p>
          <a:p>
            <a:r>
              <a:rPr lang="en-GB" sz="2800" b="1" dirty="0" err="1" smtClean="0">
                <a:solidFill>
                  <a:srgbClr val="00B050"/>
                </a:solidFill>
              </a:rPr>
              <a:t>m.s.</a:t>
            </a:r>
            <a:r>
              <a:rPr lang="en-GB" sz="2800" b="1" dirty="0" smtClean="0">
                <a:solidFill>
                  <a:srgbClr val="00B050"/>
                </a:solidFill>
              </a:rPr>
              <a:t> an </a:t>
            </a:r>
            <a:r>
              <a:rPr lang="en-GB" sz="2800" b="1" dirty="0" err="1" smtClean="0">
                <a:solidFill>
                  <a:srgbClr val="00B050"/>
                </a:solidFill>
              </a:rPr>
              <a:t>frithcuimilt</a:t>
            </a:r>
            <a:r>
              <a:rPr lang="en-GB" sz="2800" b="1" dirty="0" smtClean="0">
                <a:solidFill>
                  <a:srgbClr val="00B050"/>
                </a:solidFill>
              </a:rPr>
              <a:t> </a:t>
            </a:r>
            <a:r>
              <a:rPr lang="en-GB" sz="2800" b="1" dirty="0" err="1" smtClean="0">
                <a:solidFill>
                  <a:srgbClr val="00B050"/>
                </a:solidFill>
              </a:rPr>
              <a:t>idir</a:t>
            </a:r>
            <a:r>
              <a:rPr lang="en-GB" sz="2800" b="1" dirty="0" smtClean="0">
                <a:solidFill>
                  <a:srgbClr val="00B050"/>
                </a:solidFill>
              </a:rPr>
              <a:t> bun da </a:t>
            </a:r>
            <a:r>
              <a:rPr lang="en-GB" sz="2800" b="1" dirty="0" err="1" smtClean="0">
                <a:solidFill>
                  <a:srgbClr val="00B050"/>
                </a:solidFill>
              </a:rPr>
              <a:t>bhróga</a:t>
            </a:r>
            <a:r>
              <a:rPr lang="en-GB" sz="2800" b="1" dirty="0" smtClean="0">
                <a:solidFill>
                  <a:srgbClr val="00B050"/>
                </a:solidFill>
              </a:rPr>
              <a:t> &amp; an </a:t>
            </a:r>
            <a:r>
              <a:rPr lang="en-GB" sz="2800" b="1" dirty="0" err="1" smtClean="0">
                <a:solidFill>
                  <a:srgbClr val="00B050"/>
                </a:solidFill>
              </a:rPr>
              <a:t>úrlár</a:t>
            </a:r>
            <a:r>
              <a:rPr lang="en-GB" sz="2800" b="1" dirty="0" smtClean="0">
                <a:solidFill>
                  <a:srgbClr val="00B050"/>
                </a:solidFill>
              </a:rPr>
              <a:t>.</a:t>
            </a:r>
            <a:endParaRPr lang="en-GB" sz="2800" b="1" dirty="0">
              <a:solidFill>
                <a:srgbClr val="00B050"/>
              </a:solidFill>
            </a:endParaRPr>
          </a:p>
          <a:p>
            <a:r>
              <a:rPr lang="en-GB" sz="4000" dirty="0" smtClean="0"/>
              <a:t>* </a:t>
            </a:r>
            <a:r>
              <a:rPr lang="en-GB" sz="4000" dirty="0" err="1" smtClean="0"/>
              <a:t>Tarlaíonn</a:t>
            </a:r>
            <a:r>
              <a:rPr lang="en-GB" sz="4000" dirty="0" smtClean="0"/>
              <a:t> </a:t>
            </a:r>
            <a:r>
              <a:rPr lang="en-GB" sz="4000" dirty="0" err="1" smtClean="0"/>
              <a:t>sé</a:t>
            </a:r>
            <a:r>
              <a:rPr lang="en-GB" sz="4000" dirty="0" smtClean="0"/>
              <a:t> mar </a:t>
            </a:r>
            <a:r>
              <a:rPr lang="en-GB" sz="4000" b="1" dirty="0" err="1" smtClean="0">
                <a:solidFill>
                  <a:srgbClr val="FF0000"/>
                </a:solidFill>
              </a:rPr>
              <a:t>níl</a:t>
            </a:r>
            <a:r>
              <a:rPr lang="en-GB" sz="4000" b="1" dirty="0" smtClean="0">
                <a:solidFill>
                  <a:srgbClr val="FF0000"/>
                </a:solidFill>
              </a:rPr>
              <a:t> AON </a:t>
            </a:r>
            <a:r>
              <a:rPr lang="en-GB" sz="4000" b="1" dirty="0" err="1" smtClean="0">
                <a:solidFill>
                  <a:srgbClr val="FF0000"/>
                </a:solidFill>
              </a:rPr>
              <a:t>dromchla</a:t>
            </a:r>
            <a:r>
              <a:rPr lang="en-GB" sz="4000" b="1" dirty="0" smtClean="0">
                <a:solidFill>
                  <a:srgbClr val="FF0000"/>
                </a:solidFill>
              </a:rPr>
              <a:t> </a:t>
            </a:r>
            <a:r>
              <a:rPr lang="en-GB" sz="4000" b="1" dirty="0" err="1" smtClean="0">
                <a:solidFill>
                  <a:srgbClr val="FF0000"/>
                </a:solidFill>
              </a:rPr>
              <a:t>mín</a:t>
            </a:r>
            <a:r>
              <a:rPr lang="en-GB" sz="4000" dirty="0" smtClean="0"/>
              <a:t> go </a:t>
            </a:r>
            <a:r>
              <a:rPr lang="en-GB" sz="4000" dirty="0" err="1" smtClean="0"/>
              <a:t>hiomlán</a:t>
            </a:r>
            <a:r>
              <a:rPr lang="en-GB" sz="4000" dirty="0" smtClean="0"/>
              <a:t>. </a:t>
            </a:r>
            <a:r>
              <a:rPr lang="en-GB" sz="3200" b="1" dirty="0" smtClean="0"/>
              <a:t> </a:t>
            </a:r>
            <a:endParaRPr lang="en-I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89" y="476672"/>
            <a:ext cx="8686800" cy="1184746"/>
          </a:xfrm>
        </p:spPr>
        <p:txBody>
          <a:bodyPr>
            <a:normAutofit/>
          </a:bodyPr>
          <a:lstStyle/>
          <a:p>
            <a:pPr algn="l"/>
            <a:r>
              <a:rPr lang="en-IE" sz="4800" b="1" dirty="0" err="1" smtClean="0"/>
              <a:t>Frithchuimilt</a:t>
            </a:r>
            <a:r>
              <a:rPr lang="en-IE" sz="4800" b="1" dirty="0" smtClean="0"/>
              <a:t>-  </a:t>
            </a:r>
            <a:r>
              <a:rPr lang="en-IE" sz="4800" b="1" dirty="0" err="1" smtClean="0"/>
              <a:t>olc</a:t>
            </a:r>
            <a:r>
              <a:rPr lang="en-IE" sz="4800" b="1" dirty="0" smtClean="0"/>
              <a:t> </a:t>
            </a:r>
            <a:r>
              <a:rPr lang="en-IE" sz="4800" b="1" dirty="0" err="1" smtClean="0"/>
              <a:t>nó</a:t>
            </a:r>
            <a:r>
              <a:rPr lang="en-IE" sz="4800" b="1" dirty="0" smtClean="0"/>
              <a:t> </a:t>
            </a:r>
            <a:r>
              <a:rPr lang="en-IE" sz="4800" b="1" dirty="0" err="1" smtClean="0"/>
              <a:t>maith</a:t>
            </a:r>
            <a:r>
              <a:rPr lang="en-IE" sz="4800" b="1" dirty="0" smtClean="0"/>
              <a:t>??</a:t>
            </a:r>
            <a:endParaRPr lang="en-IE" sz="4800" b="1" dirty="0"/>
          </a:p>
        </p:txBody>
      </p:sp>
      <p:sp>
        <p:nvSpPr>
          <p:cNvPr id="3" name="Content Placeholder 2"/>
          <p:cNvSpPr>
            <a:spLocks noGrp="1"/>
          </p:cNvSpPr>
          <p:nvPr>
            <p:ph idx="1"/>
          </p:nvPr>
        </p:nvSpPr>
        <p:spPr>
          <a:xfrm>
            <a:off x="395536" y="1268760"/>
            <a:ext cx="8291264" cy="4857403"/>
          </a:xfrm>
        </p:spPr>
        <p:txBody>
          <a:bodyPr/>
          <a:lstStyle/>
          <a:p>
            <a:endParaRPr lang="en-IE" dirty="0"/>
          </a:p>
        </p:txBody>
      </p:sp>
      <p:pic>
        <p:nvPicPr>
          <p:cNvPr id="2052" name="Picture 4" descr="http://media.ehs.uen.org/html/PhysicsQ2/Kinetic_Friction_01/fri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283" y="1484784"/>
            <a:ext cx="5446588" cy="20812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northernedgealgonquin.com/3/Friction%20F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16832"/>
            <a:ext cx="2857500" cy="40304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dicts.info/img/ud/mat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996952"/>
            <a:ext cx="2048639"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1.bp.blogspot.com/_A2JRAWJd9O0/TTTAzkdEy3I/AAAAAAAABPc/yIvW7FLFDDs/s1600/tumblr_le5q5f6LKT1qaexm2o1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550" y="3284983"/>
            <a:ext cx="3156665" cy="338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365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6820810" cy="720080"/>
          </a:xfrm>
        </p:spPr>
        <p:txBody>
          <a:bodyPr>
            <a:normAutofit fontScale="90000"/>
          </a:bodyPr>
          <a:lstStyle/>
          <a:p>
            <a:pPr algn="l"/>
            <a:r>
              <a:rPr lang="en-IE" b="1" dirty="0" err="1" smtClean="0">
                <a:solidFill>
                  <a:srgbClr val="FF0000"/>
                </a:solidFill>
              </a:rPr>
              <a:t>Frithcuimilt</a:t>
            </a:r>
            <a:r>
              <a:rPr lang="en-IE" b="1" dirty="0" smtClean="0">
                <a:solidFill>
                  <a:srgbClr val="FF0000"/>
                </a:solidFill>
              </a:rPr>
              <a:t>- </a:t>
            </a:r>
            <a:r>
              <a:rPr lang="en-IE" b="1" dirty="0" err="1" smtClean="0">
                <a:solidFill>
                  <a:srgbClr val="FF0000"/>
                </a:solidFill>
              </a:rPr>
              <a:t>Buntáistí</a:t>
            </a:r>
            <a:endParaRPr lang="en-IE" b="1" dirty="0">
              <a:solidFill>
                <a:srgbClr val="FF0000"/>
              </a:solidFill>
            </a:endParaRPr>
          </a:p>
        </p:txBody>
      </p:sp>
      <p:sp>
        <p:nvSpPr>
          <p:cNvPr id="3" name="Content Placeholder 2"/>
          <p:cNvSpPr>
            <a:spLocks noGrp="1"/>
          </p:cNvSpPr>
          <p:nvPr>
            <p:ph idx="1"/>
          </p:nvPr>
        </p:nvSpPr>
        <p:spPr>
          <a:xfrm>
            <a:off x="539552" y="1268760"/>
            <a:ext cx="5616624" cy="5112568"/>
          </a:xfrm>
        </p:spPr>
        <p:txBody>
          <a:bodyPr>
            <a:normAutofit fontScale="92500" lnSpcReduction="10000"/>
          </a:bodyPr>
          <a:lstStyle/>
          <a:p>
            <a:pPr>
              <a:buNone/>
            </a:pPr>
            <a:r>
              <a:rPr lang="en-GB" sz="4200" b="1" dirty="0" smtClean="0"/>
              <a:t>1. </a:t>
            </a:r>
            <a:r>
              <a:rPr lang="en-GB" sz="4200" b="1" u="sng" dirty="0" err="1" smtClean="0"/>
              <a:t>Gluaiseacht</a:t>
            </a:r>
            <a:r>
              <a:rPr lang="en-GB" sz="4200" b="1" dirty="0" smtClean="0"/>
              <a:t> </a:t>
            </a:r>
            <a:endParaRPr lang="en-IE" sz="4200" dirty="0" smtClean="0"/>
          </a:p>
          <a:p>
            <a:pPr lvl="0"/>
            <a:r>
              <a:rPr lang="en-GB" dirty="0" err="1"/>
              <a:t>F</a:t>
            </a:r>
            <a:r>
              <a:rPr lang="en-GB" dirty="0" err="1" smtClean="0"/>
              <a:t>rithchuimilt</a:t>
            </a:r>
            <a:r>
              <a:rPr lang="en-GB" dirty="0" smtClean="0"/>
              <a:t> </a:t>
            </a:r>
            <a:r>
              <a:rPr lang="en-GB" dirty="0" err="1" smtClean="0"/>
              <a:t>idir</a:t>
            </a:r>
            <a:r>
              <a:rPr lang="en-GB" dirty="0" smtClean="0"/>
              <a:t> </a:t>
            </a:r>
            <a:r>
              <a:rPr lang="en-GB" dirty="0" err="1" smtClean="0"/>
              <a:t>roth</a:t>
            </a:r>
            <a:r>
              <a:rPr lang="en-GB" dirty="0" smtClean="0"/>
              <a:t> &amp; </a:t>
            </a:r>
            <a:r>
              <a:rPr lang="en-GB" dirty="0" err="1" smtClean="0"/>
              <a:t>talamh</a:t>
            </a:r>
            <a:r>
              <a:rPr lang="en-GB" dirty="0" smtClean="0"/>
              <a:t> </a:t>
            </a:r>
            <a:r>
              <a:rPr lang="en-GB" dirty="0" err="1" smtClean="0"/>
              <a:t>chun</a:t>
            </a:r>
            <a:r>
              <a:rPr lang="en-GB" dirty="0" smtClean="0"/>
              <a:t> </a:t>
            </a:r>
            <a:r>
              <a:rPr lang="en-GB" dirty="0" err="1" smtClean="0"/>
              <a:t>carr</a:t>
            </a:r>
            <a:r>
              <a:rPr lang="en-GB" dirty="0" smtClean="0"/>
              <a:t> a </a:t>
            </a:r>
            <a:r>
              <a:rPr lang="en-GB" dirty="0" err="1" smtClean="0"/>
              <a:t>gluaiseacht</a:t>
            </a:r>
            <a:r>
              <a:rPr lang="en-GB" dirty="0" smtClean="0"/>
              <a:t>.</a:t>
            </a:r>
            <a:endParaRPr lang="en-IE" sz="3600" dirty="0" smtClean="0"/>
          </a:p>
          <a:p>
            <a:pPr lvl="0"/>
            <a:r>
              <a:rPr lang="en-GB" dirty="0" err="1" smtClean="0"/>
              <a:t>Idir</a:t>
            </a:r>
            <a:r>
              <a:rPr lang="en-GB" dirty="0" smtClean="0"/>
              <a:t> </a:t>
            </a:r>
            <a:r>
              <a:rPr lang="en-GB" dirty="0" err="1" smtClean="0"/>
              <a:t>ár</a:t>
            </a:r>
            <a:r>
              <a:rPr lang="en-GB" dirty="0" smtClean="0"/>
              <a:t> </a:t>
            </a:r>
            <a:r>
              <a:rPr lang="en-GB" dirty="0" err="1" smtClean="0"/>
              <a:t>gcos</a:t>
            </a:r>
            <a:r>
              <a:rPr lang="en-GB" dirty="0" smtClean="0"/>
              <a:t> &amp; </a:t>
            </a:r>
            <a:r>
              <a:rPr lang="en-GB" dirty="0" err="1" smtClean="0"/>
              <a:t>talamh</a:t>
            </a:r>
            <a:r>
              <a:rPr lang="en-GB" dirty="0" smtClean="0"/>
              <a:t> </a:t>
            </a:r>
            <a:r>
              <a:rPr lang="en-GB" dirty="0" err="1" smtClean="0"/>
              <a:t>chun</a:t>
            </a:r>
            <a:r>
              <a:rPr lang="en-GB" dirty="0" smtClean="0"/>
              <a:t> </a:t>
            </a:r>
            <a:r>
              <a:rPr lang="en-GB" dirty="0" err="1" smtClean="0"/>
              <a:t>siul</a:t>
            </a:r>
            <a:r>
              <a:rPr lang="en-GB" dirty="0" smtClean="0"/>
              <a:t>.</a:t>
            </a:r>
            <a:r>
              <a:rPr lang="en-IE" sz="3600" u="sng" dirty="0" smtClean="0"/>
              <a:t>       </a:t>
            </a:r>
            <a:endParaRPr lang="en-IE" sz="3600" dirty="0" smtClean="0"/>
          </a:p>
          <a:p>
            <a:pPr marL="0" indent="0">
              <a:buNone/>
            </a:pPr>
            <a:r>
              <a:rPr lang="en-GB" sz="3900" b="1" dirty="0" smtClean="0"/>
              <a:t>2. </a:t>
            </a:r>
            <a:r>
              <a:rPr lang="en-GB" sz="3900" b="1" u="sng" dirty="0" smtClean="0"/>
              <a:t>Chun </a:t>
            </a:r>
            <a:r>
              <a:rPr lang="en-GB" sz="3900" b="1" u="sng" dirty="0" err="1" smtClean="0"/>
              <a:t>coirp</a:t>
            </a:r>
            <a:r>
              <a:rPr lang="en-GB" sz="3900" b="1" u="sng" dirty="0" smtClean="0"/>
              <a:t> a </a:t>
            </a:r>
            <a:r>
              <a:rPr lang="en-GB" sz="3900" b="1" u="sng" dirty="0" err="1" smtClean="0"/>
              <a:t>mhoilliú</a:t>
            </a:r>
            <a:endParaRPr lang="en-IE" sz="3900" u="sng" dirty="0" smtClean="0"/>
          </a:p>
          <a:p>
            <a:pPr lvl="1"/>
            <a:r>
              <a:rPr lang="en-GB" dirty="0" err="1" smtClean="0"/>
              <a:t>m.s</a:t>
            </a:r>
            <a:r>
              <a:rPr lang="en-GB" dirty="0" smtClean="0"/>
              <a:t>. </a:t>
            </a:r>
            <a:r>
              <a:rPr lang="en-GB" dirty="0" err="1" smtClean="0"/>
              <a:t>coscáin</a:t>
            </a:r>
            <a:r>
              <a:rPr lang="en-GB" dirty="0" smtClean="0"/>
              <a:t> </a:t>
            </a:r>
            <a:r>
              <a:rPr lang="en-GB" dirty="0" err="1" smtClean="0"/>
              <a:t>ar</a:t>
            </a:r>
            <a:r>
              <a:rPr lang="en-GB" dirty="0" smtClean="0"/>
              <a:t> </a:t>
            </a:r>
            <a:r>
              <a:rPr lang="en-GB" dirty="0" err="1" smtClean="0"/>
              <a:t>carr</a:t>
            </a:r>
            <a:r>
              <a:rPr lang="en-GB" dirty="0" smtClean="0"/>
              <a:t>, </a:t>
            </a:r>
            <a:r>
              <a:rPr lang="en-GB" dirty="0" err="1" smtClean="0"/>
              <a:t>ar</a:t>
            </a:r>
            <a:r>
              <a:rPr lang="en-GB" dirty="0" smtClean="0"/>
              <a:t> </a:t>
            </a:r>
            <a:r>
              <a:rPr lang="en-GB" dirty="0" err="1" smtClean="0"/>
              <a:t>paraisiút</a:t>
            </a:r>
            <a:r>
              <a:rPr lang="en-GB" dirty="0" smtClean="0"/>
              <a:t>. </a:t>
            </a:r>
            <a:endParaRPr lang="en-IE" sz="3200" dirty="0" smtClean="0"/>
          </a:p>
          <a:p>
            <a:pPr marL="0" indent="0">
              <a:buNone/>
            </a:pPr>
            <a:r>
              <a:rPr lang="en-GB" b="1" dirty="0" smtClean="0"/>
              <a:t>3.</a:t>
            </a:r>
            <a:r>
              <a:rPr lang="en-GB" dirty="0" smtClean="0"/>
              <a:t> </a:t>
            </a:r>
            <a:r>
              <a:rPr lang="en-GB" sz="3900" b="1" u="sng" dirty="0" err="1" smtClean="0"/>
              <a:t>Rudaí</a:t>
            </a:r>
            <a:r>
              <a:rPr lang="en-GB" sz="3900" b="1" u="sng" dirty="0" smtClean="0"/>
              <a:t> a </a:t>
            </a:r>
            <a:r>
              <a:rPr lang="en-GB" sz="3900" b="1" u="sng" dirty="0" err="1" smtClean="0"/>
              <a:t>phiocadh</a:t>
            </a:r>
            <a:r>
              <a:rPr lang="en-GB" sz="3900" b="1" u="sng" dirty="0" smtClean="0"/>
              <a:t> </a:t>
            </a:r>
            <a:r>
              <a:rPr lang="en-GB" sz="3900" b="1" u="sng" dirty="0" err="1" smtClean="0"/>
              <a:t>suas</a:t>
            </a:r>
            <a:endParaRPr lang="en-GB" u="sng" dirty="0"/>
          </a:p>
          <a:p>
            <a:pPr marL="0" indent="0">
              <a:buNone/>
            </a:pPr>
            <a:r>
              <a:rPr lang="en-GB" dirty="0" err="1" smtClean="0"/>
              <a:t>idir</a:t>
            </a:r>
            <a:r>
              <a:rPr lang="en-GB" dirty="0" smtClean="0"/>
              <a:t> do </a:t>
            </a:r>
            <a:r>
              <a:rPr lang="en-GB" dirty="0" err="1" smtClean="0"/>
              <a:t>mhéara</a:t>
            </a:r>
            <a:r>
              <a:rPr lang="en-GB" dirty="0" smtClean="0"/>
              <a:t> </a:t>
            </a:r>
            <a:r>
              <a:rPr lang="en-GB" dirty="0"/>
              <a:t>&amp;</a:t>
            </a:r>
            <a:r>
              <a:rPr lang="en-GB" dirty="0" smtClean="0"/>
              <a:t> an </a:t>
            </a:r>
            <a:r>
              <a:rPr lang="en-GB" dirty="0" err="1" smtClean="0"/>
              <a:t>corp</a:t>
            </a:r>
            <a:r>
              <a:rPr lang="en-GB" dirty="0" smtClean="0"/>
              <a:t>/</a:t>
            </a:r>
            <a:r>
              <a:rPr lang="en-GB" dirty="0" err="1" smtClean="0"/>
              <a:t>rud</a:t>
            </a:r>
            <a:r>
              <a:rPr lang="en-GB" dirty="0" smtClean="0"/>
              <a:t> </a:t>
            </a:r>
            <a:r>
              <a:rPr lang="en-GB" dirty="0" err="1" smtClean="0"/>
              <a:t>atá</a:t>
            </a:r>
            <a:r>
              <a:rPr lang="en-GB" dirty="0" smtClean="0"/>
              <a:t> </a:t>
            </a:r>
            <a:r>
              <a:rPr lang="en-GB" dirty="0" err="1" smtClean="0"/>
              <a:t>tú</a:t>
            </a:r>
            <a:r>
              <a:rPr lang="en-GB" dirty="0" smtClean="0"/>
              <a:t> </a:t>
            </a:r>
            <a:r>
              <a:rPr lang="en-GB" dirty="0" err="1" smtClean="0"/>
              <a:t>ag</a:t>
            </a:r>
            <a:r>
              <a:rPr lang="en-GB" dirty="0" smtClean="0"/>
              <a:t> </a:t>
            </a:r>
            <a:r>
              <a:rPr lang="en-GB" dirty="0" err="1" smtClean="0"/>
              <a:t>ardú</a:t>
            </a:r>
            <a:r>
              <a:rPr lang="en-GB" dirty="0" smtClean="0"/>
              <a:t> </a:t>
            </a:r>
            <a:r>
              <a:rPr lang="en-GB" dirty="0" err="1" smtClean="0"/>
              <a:t>sleamhnfadh</a:t>
            </a:r>
            <a:r>
              <a:rPr lang="en-GB" dirty="0" smtClean="0"/>
              <a:t> </a:t>
            </a:r>
            <a:r>
              <a:rPr lang="en-GB" dirty="0" err="1" smtClean="0"/>
              <a:t>rudaí</a:t>
            </a:r>
            <a:r>
              <a:rPr lang="en-GB" dirty="0" smtClean="0"/>
              <a:t> </a:t>
            </a:r>
            <a:r>
              <a:rPr lang="en-GB" dirty="0" err="1" smtClean="0"/>
              <a:t>uait</a:t>
            </a:r>
            <a:r>
              <a:rPr lang="en-GB" dirty="0" smtClean="0"/>
              <a:t>.  </a:t>
            </a:r>
            <a:endParaRPr lang="en-IE" dirty="0" smtClean="0"/>
          </a:p>
          <a:p>
            <a:endParaRPr lang="en-IE" dirty="0"/>
          </a:p>
        </p:txBody>
      </p:sp>
      <p:pic>
        <p:nvPicPr>
          <p:cNvPr id="2050" name="Picture 2" descr="http://www.clontarffootball.com/userfiles/images/NT/ASHS/2008/where%20is%20the%20shop_apr19/pick%20%20up%20ball.JPG"/>
          <p:cNvPicPr>
            <a:picLocks noChangeAspect="1" noChangeArrowheads="1"/>
          </p:cNvPicPr>
          <p:nvPr/>
        </p:nvPicPr>
        <p:blipFill>
          <a:blip r:embed="rId3"/>
          <a:srcRect/>
          <a:stretch>
            <a:fillRect/>
          </a:stretch>
        </p:blipFill>
        <p:spPr bwMode="auto">
          <a:xfrm>
            <a:off x="6364198" y="620688"/>
            <a:ext cx="2600289" cy="468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1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1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15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150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par>
                                <p:cTn id="30" presetID="21" presetClass="entr" presetSubtype="1" fill="hold" grpId="0" nodeType="withEffect">
                                  <p:stCondLst>
                                    <p:cond delay="15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150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150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89" y="564311"/>
            <a:ext cx="6892818" cy="785818"/>
          </a:xfrm>
        </p:spPr>
        <p:txBody>
          <a:bodyPr>
            <a:normAutofit/>
          </a:bodyPr>
          <a:lstStyle/>
          <a:p>
            <a:pPr algn="l"/>
            <a:r>
              <a:rPr lang="en-IE" b="1" dirty="0" err="1" smtClean="0">
                <a:solidFill>
                  <a:srgbClr val="FF0000"/>
                </a:solidFill>
              </a:rPr>
              <a:t>Frithcuimilt-míbhuntáistí</a:t>
            </a:r>
            <a:endParaRPr lang="en-IE" b="1" dirty="0">
              <a:solidFill>
                <a:srgbClr val="FF0000"/>
              </a:solidFill>
            </a:endParaRPr>
          </a:p>
        </p:txBody>
      </p:sp>
      <p:sp>
        <p:nvSpPr>
          <p:cNvPr id="3" name="Content Placeholder 2"/>
          <p:cNvSpPr>
            <a:spLocks noGrp="1"/>
          </p:cNvSpPr>
          <p:nvPr>
            <p:ph idx="1"/>
          </p:nvPr>
        </p:nvSpPr>
        <p:spPr>
          <a:xfrm>
            <a:off x="323528" y="1522026"/>
            <a:ext cx="6480721" cy="5324467"/>
          </a:xfrm>
        </p:spPr>
        <p:txBody>
          <a:bodyPr>
            <a:normAutofit/>
          </a:bodyPr>
          <a:lstStyle/>
          <a:p>
            <a:pPr marL="0" indent="0">
              <a:buNone/>
            </a:pPr>
            <a:r>
              <a:rPr lang="en-GB" sz="4200" b="1" u="sng" dirty="0" smtClean="0"/>
              <a:t>1- </a:t>
            </a:r>
            <a:r>
              <a:rPr lang="en-GB" sz="4200" b="1" u="sng" dirty="0" err="1" smtClean="0"/>
              <a:t>Laghdú</a:t>
            </a:r>
            <a:r>
              <a:rPr lang="en-GB" sz="4200" b="1" u="sng" dirty="0" smtClean="0"/>
              <a:t> </a:t>
            </a:r>
            <a:r>
              <a:rPr lang="en-GB" sz="4200" b="1" u="sng" dirty="0" err="1" smtClean="0"/>
              <a:t>luas</a:t>
            </a:r>
            <a:r>
              <a:rPr lang="en-GB" sz="4200" u="sng" dirty="0" smtClean="0"/>
              <a:t>: (</a:t>
            </a:r>
            <a:r>
              <a:rPr lang="en-GB" dirty="0" smtClean="0"/>
              <a:t>long in </a:t>
            </a:r>
            <a:r>
              <a:rPr lang="en-GB" dirty="0" err="1" smtClean="0"/>
              <a:t>uisce</a:t>
            </a:r>
            <a:r>
              <a:rPr lang="en-GB" dirty="0" smtClean="0"/>
              <a:t>)  </a:t>
            </a:r>
            <a:endParaRPr lang="en-IE" dirty="0"/>
          </a:p>
          <a:p>
            <a:pPr marL="0" indent="0">
              <a:buNone/>
            </a:pPr>
            <a:r>
              <a:rPr lang="en-GB" sz="3900" b="1" dirty="0" smtClean="0"/>
              <a:t>2- </a:t>
            </a:r>
            <a:r>
              <a:rPr lang="en-GB" sz="3900" b="1" u="sng" dirty="0" err="1" smtClean="0"/>
              <a:t>Cailltear</a:t>
            </a:r>
            <a:r>
              <a:rPr lang="en-GB" sz="3900" b="1" u="sng" dirty="0" smtClean="0"/>
              <a:t> </a:t>
            </a:r>
            <a:r>
              <a:rPr lang="en-GB" sz="3900" b="1" u="sng" dirty="0" err="1" smtClean="0"/>
              <a:t>fuinneamh</a:t>
            </a:r>
            <a:r>
              <a:rPr lang="en-GB" sz="3900" u="sng" dirty="0" smtClean="0"/>
              <a:t> </a:t>
            </a:r>
          </a:p>
          <a:p>
            <a:pPr marL="0" indent="0">
              <a:buNone/>
            </a:pPr>
            <a:r>
              <a:rPr lang="en-GB" dirty="0" smtClean="0"/>
              <a:t>i </a:t>
            </a:r>
            <a:r>
              <a:rPr lang="en-GB" dirty="0" err="1" smtClean="0"/>
              <a:t>bhfoirm</a:t>
            </a:r>
            <a:r>
              <a:rPr lang="en-GB" dirty="0" smtClean="0"/>
              <a:t> teas/</a:t>
            </a:r>
            <a:r>
              <a:rPr lang="en-GB" dirty="0" err="1" smtClean="0"/>
              <a:t>fuaim</a:t>
            </a:r>
            <a:r>
              <a:rPr lang="en-GB" dirty="0" smtClean="0"/>
              <a:t> </a:t>
            </a:r>
            <a:r>
              <a:rPr lang="en-GB" dirty="0" err="1" smtClean="0"/>
              <a:t>nuair</a:t>
            </a:r>
            <a:r>
              <a:rPr lang="en-GB" dirty="0" smtClean="0"/>
              <a:t> a </a:t>
            </a:r>
            <a:r>
              <a:rPr lang="en-GB" dirty="0" err="1" smtClean="0"/>
              <a:t>shleamhnaíonn</a:t>
            </a:r>
            <a:r>
              <a:rPr lang="en-GB" dirty="0" smtClean="0"/>
              <a:t> 2 </a:t>
            </a:r>
            <a:r>
              <a:rPr lang="en-GB" dirty="0" err="1" smtClean="0"/>
              <a:t>choirp</a:t>
            </a:r>
            <a:r>
              <a:rPr lang="en-GB" dirty="0" smtClean="0"/>
              <a:t> </a:t>
            </a:r>
            <a:r>
              <a:rPr lang="en-GB" dirty="0" err="1" smtClean="0"/>
              <a:t>thar</a:t>
            </a:r>
            <a:r>
              <a:rPr lang="en-GB" dirty="0" smtClean="0"/>
              <a:t> a </a:t>
            </a:r>
            <a:r>
              <a:rPr lang="en-GB" dirty="0" err="1" smtClean="0"/>
              <a:t>chéile</a:t>
            </a:r>
            <a:r>
              <a:rPr lang="en-GB" dirty="0" smtClean="0"/>
              <a:t>. </a:t>
            </a:r>
            <a:endParaRPr lang="en-IE" dirty="0" smtClean="0"/>
          </a:p>
          <a:p>
            <a:pPr marL="0" indent="0">
              <a:buNone/>
            </a:pPr>
            <a:r>
              <a:rPr lang="en-GB" sz="4200" b="1" dirty="0" smtClean="0"/>
              <a:t>3- </a:t>
            </a:r>
            <a:r>
              <a:rPr lang="en-GB" sz="4200" b="1" u="sng" dirty="0" err="1" smtClean="0"/>
              <a:t>Caitear</a:t>
            </a:r>
            <a:r>
              <a:rPr lang="en-GB" sz="4200" b="1" u="sng" dirty="0" smtClean="0"/>
              <a:t> </a:t>
            </a:r>
            <a:r>
              <a:rPr lang="en-GB" sz="4200" b="1" u="sng" dirty="0" err="1" smtClean="0"/>
              <a:t>dromchla</a:t>
            </a:r>
            <a:r>
              <a:rPr lang="en-GB" sz="4200" u="sng" dirty="0" smtClean="0"/>
              <a:t> </a:t>
            </a:r>
          </a:p>
          <a:p>
            <a:pPr marL="0" indent="0">
              <a:buNone/>
            </a:pPr>
            <a:r>
              <a:rPr lang="en-GB" dirty="0" smtClean="0"/>
              <a:t>a </a:t>
            </a:r>
            <a:r>
              <a:rPr lang="en-GB" dirty="0" err="1" smtClean="0"/>
              <a:t>bhíonn</a:t>
            </a:r>
            <a:r>
              <a:rPr lang="en-GB" dirty="0" smtClean="0"/>
              <a:t> i </a:t>
            </a:r>
            <a:r>
              <a:rPr lang="en-GB" dirty="0" err="1" smtClean="0"/>
              <a:t>dteagmháil</a:t>
            </a:r>
            <a:r>
              <a:rPr lang="en-GB" dirty="0" smtClean="0"/>
              <a:t> </a:t>
            </a:r>
            <a:r>
              <a:rPr lang="en-GB" dirty="0" err="1" smtClean="0"/>
              <a:t>toisc</a:t>
            </a:r>
            <a:r>
              <a:rPr lang="en-GB" dirty="0" smtClean="0"/>
              <a:t> </a:t>
            </a:r>
            <a:r>
              <a:rPr lang="en-GB" dirty="0" err="1" smtClean="0"/>
              <a:t>frithchuimilt</a:t>
            </a:r>
            <a:r>
              <a:rPr lang="en-GB" dirty="0" smtClean="0"/>
              <a:t> </a:t>
            </a:r>
            <a:r>
              <a:rPr lang="en-GB" dirty="0" err="1" smtClean="0"/>
              <a:t>eatarthu</a:t>
            </a:r>
            <a:r>
              <a:rPr lang="en-GB" smtClean="0"/>
              <a:t>. </a:t>
            </a:r>
            <a:endParaRPr lang="en-GB" dirty="0" smtClean="0"/>
          </a:p>
        </p:txBody>
      </p:sp>
      <p:pic>
        <p:nvPicPr>
          <p:cNvPr id="4" name="Picture 3" descr="wornshoes.jpg"/>
          <p:cNvPicPr>
            <a:picLocks noChangeAspect="1"/>
          </p:cNvPicPr>
          <p:nvPr/>
        </p:nvPicPr>
        <p:blipFill>
          <a:blip r:embed="rId3"/>
          <a:stretch>
            <a:fillRect/>
          </a:stretch>
        </p:blipFill>
        <p:spPr>
          <a:xfrm>
            <a:off x="6630481" y="3429000"/>
            <a:ext cx="2424902" cy="2424902"/>
          </a:xfrm>
          <a:prstGeom prst="rect">
            <a:avLst/>
          </a:prstGeom>
        </p:spPr>
      </p:pic>
      <p:sp>
        <p:nvSpPr>
          <p:cNvPr id="6" name="Right Arrow 5"/>
          <p:cNvSpPr/>
          <p:nvPr/>
        </p:nvSpPr>
        <p:spPr>
          <a:xfrm>
            <a:off x="5046840" y="4566975"/>
            <a:ext cx="2160240"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074" name="Picture 2" descr="http://www.phy.cuhk.edu.hk/contextual/heat/tep/trans/h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547" y="188640"/>
            <a:ext cx="2471725" cy="2160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46840" y="2199099"/>
            <a:ext cx="3888432" cy="646331"/>
          </a:xfrm>
          <a:prstGeom prst="rect">
            <a:avLst/>
          </a:prstGeom>
          <a:solidFill>
            <a:schemeClr val="accent2">
              <a:lumMod val="40000"/>
              <a:lumOff val="60000"/>
            </a:schemeClr>
          </a:solidFill>
        </p:spPr>
        <p:txBody>
          <a:bodyPr wrap="square" rtlCol="0">
            <a:spAutoFit/>
          </a:bodyPr>
          <a:lstStyle/>
          <a:p>
            <a:r>
              <a:rPr lang="en-IE" b="1" dirty="0" err="1">
                <a:solidFill>
                  <a:srgbClr val="0070C0"/>
                </a:solidFill>
              </a:rPr>
              <a:t>Cuimil</a:t>
            </a:r>
            <a:r>
              <a:rPr lang="en-IE" b="1" dirty="0">
                <a:solidFill>
                  <a:srgbClr val="0070C0"/>
                </a:solidFill>
              </a:rPr>
              <a:t> do </a:t>
            </a:r>
            <a:r>
              <a:rPr lang="en-IE" b="1" dirty="0" err="1">
                <a:solidFill>
                  <a:srgbClr val="0070C0"/>
                </a:solidFill>
              </a:rPr>
              <a:t>dhá</a:t>
            </a:r>
            <a:r>
              <a:rPr lang="en-IE" b="1" dirty="0">
                <a:solidFill>
                  <a:srgbClr val="0070C0"/>
                </a:solidFill>
              </a:rPr>
              <a:t> </a:t>
            </a:r>
            <a:r>
              <a:rPr lang="en-IE" b="1" dirty="0" err="1">
                <a:solidFill>
                  <a:srgbClr val="0070C0"/>
                </a:solidFill>
              </a:rPr>
              <a:t>lamha</a:t>
            </a:r>
            <a:r>
              <a:rPr lang="en-IE" b="1" dirty="0">
                <a:solidFill>
                  <a:srgbClr val="0070C0"/>
                </a:solidFill>
              </a:rPr>
              <a:t> le </a:t>
            </a:r>
            <a:r>
              <a:rPr lang="en-IE" b="1" dirty="0" err="1">
                <a:solidFill>
                  <a:srgbClr val="0070C0"/>
                </a:solidFill>
              </a:rPr>
              <a:t>chéile</a:t>
            </a:r>
            <a:r>
              <a:rPr lang="en-IE" b="1" dirty="0">
                <a:solidFill>
                  <a:srgbClr val="0070C0"/>
                </a:solidFill>
              </a:rPr>
              <a:t>- cad a </a:t>
            </a:r>
            <a:r>
              <a:rPr lang="en-IE" b="1" dirty="0" err="1">
                <a:solidFill>
                  <a:srgbClr val="0070C0"/>
                </a:solidFill>
              </a:rPr>
              <a:t>tharlíonn</a:t>
            </a:r>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1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1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1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1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88971"/>
            <a:ext cx="9144000" cy="1071546"/>
          </a:xfrm>
        </p:spPr>
        <p:txBody>
          <a:bodyPr>
            <a:normAutofit fontScale="90000"/>
          </a:bodyPr>
          <a:lstStyle/>
          <a:p>
            <a:pPr algn="l"/>
            <a:r>
              <a:rPr lang="en-GB" b="1" dirty="0" smtClean="0"/>
              <a:t/>
            </a:r>
            <a:br>
              <a:rPr lang="en-GB" b="1" dirty="0" smtClean="0"/>
            </a:br>
            <a:r>
              <a:rPr lang="en-GB" sz="6000" b="1" dirty="0" err="1" smtClean="0"/>
              <a:t>Frithchuimilt</a:t>
            </a:r>
            <a:r>
              <a:rPr lang="en-GB" sz="6000" b="1" dirty="0" smtClean="0"/>
              <a:t> a </a:t>
            </a:r>
            <a:r>
              <a:rPr lang="en-GB" sz="6000" b="1" dirty="0" err="1" smtClean="0"/>
              <a:t>laghdú</a:t>
            </a:r>
            <a:r>
              <a:rPr lang="en-IE" dirty="0" smtClean="0"/>
              <a:t/>
            </a:r>
            <a:br>
              <a:rPr lang="en-IE" dirty="0" smtClean="0"/>
            </a:br>
            <a:endParaRPr lang="en-IE" dirty="0"/>
          </a:p>
        </p:txBody>
      </p:sp>
      <p:sp>
        <p:nvSpPr>
          <p:cNvPr id="3" name="Content Placeholder 2"/>
          <p:cNvSpPr>
            <a:spLocks noGrp="1"/>
          </p:cNvSpPr>
          <p:nvPr>
            <p:ph idx="1"/>
          </p:nvPr>
        </p:nvSpPr>
        <p:spPr>
          <a:xfrm>
            <a:off x="755576" y="1700808"/>
            <a:ext cx="5427474" cy="4799456"/>
          </a:xfrm>
        </p:spPr>
        <p:txBody>
          <a:bodyPr>
            <a:normAutofit fontScale="85000" lnSpcReduction="20000"/>
          </a:bodyPr>
          <a:lstStyle/>
          <a:p>
            <a:pPr>
              <a:buNone/>
            </a:pPr>
            <a:r>
              <a:rPr lang="en-GB" sz="4600" b="1" dirty="0" smtClean="0">
                <a:solidFill>
                  <a:srgbClr val="FF0000"/>
                </a:solidFill>
              </a:rPr>
              <a:t>1. </a:t>
            </a:r>
            <a:r>
              <a:rPr lang="en-GB" sz="4600" b="1" dirty="0" err="1" smtClean="0">
                <a:solidFill>
                  <a:srgbClr val="FF0000"/>
                </a:solidFill>
              </a:rPr>
              <a:t>Bealadh</a:t>
            </a:r>
            <a:r>
              <a:rPr lang="en-GB" sz="4600" b="1" dirty="0" smtClean="0">
                <a:solidFill>
                  <a:srgbClr val="FF0000"/>
                </a:solidFill>
              </a:rPr>
              <a:t> (Lubrication). </a:t>
            </a:r>
            <a:endParaRPr lang="en-IE" sz="4600" dirty="0" smtClean="0">
              <a:solidFill>
                <a:srgbClr val="FF0000"/>
              </a:solidFill>
            </a:endParaRPr>
          </a:p>
          <a:p>
            <a:pPr lvl="0">
              <a:buNone/>
            </a:pPr>
            <a:r>
              <a:rPr lang="en-GB" dirty="0" smtClean="0"/>
              <a:t>-</a:t>
            </a:r>
            <a:r>
              <a:rPr lang="en-GB" dirty="0" err="1" smtClean="0">
                <a:solidFill>
                  <a:srgbClr val="CC0066"/>
                </a:solidFill>
              </a:rPr>
              <a:t>ola</a:t>
            </a:r>
            <a:r>
              <a:rPr lang="en-GB" dirty="0" smtClean="0">
                <a:solidFill>
                  <a:srgbClr val="CC0066"/>
                </a:solidFill>
              </a:rPr>
              <a:t>, </a:t>
            </a:r>
            <a:r>
              <a:rPr lang="en-GB" dirty="0" err="1" smtClean="0">
                <a:solidFill>
                  <a:srgbClr val="CC0066"/>
                </a:solidFill>
              </a:rPr>
              <a:t>gallunach</a:t>
            </a:r>
            <a:r>
              <a:rPr lang="en-GB" dirty="0" smtClean="0"/>
              <a:t> a </a:t>
            </a:r>
            <a:r>
              <a:rPr lang="en-GB" dirty="0" err="1" smtClean="0"/>
              <a:t>chuir</a:t>
            </a:r>
            <a:r>
              <a:rPr lang="en-GB" dirty="0" smtClean="0"/>
              <a:t> </a:t>
            </a:r>
            <a:r>
              <a:rPr lang="en-GB" dirty="0" err="1" smtClean="0"/>
              <a:t>idir</a:t>
            </a:r>
            <a:r>
              <a:rPr lang="en-GB" dirty="0" smtClean="0"/>
              <a:t> 2 </a:t>
            </a:r>
            <a:r>
              <a:rPr lang="en-GB" dirty="0" err="1" smtClean="0"/>
              <a:t>corp</a:t>
            </a:r>
            <a:r>
              <a:rPr lang="en-GB" dirty="0" smtClean="0"/>
              <a:t> I </a:t>
            </a:r>
            <a:r>
              <a:rPr lang="en-GB" dirty="0" err="1" smtClean="0"/>
              <a:t>dteangmháil</a:t>
            </a:r>
            <a:r>
              <a:rPr lang="en-GB" dirty="0" smtClean="0"/>
              <a:t>. </a:t>
            </a:r>
            <a:endParaRPr lang="en-IE" dirty="0" smtClean="0"/>
          </a:p>
          <a:p>
            <a:pPr lvl="0">
              <a:buNone/>
            </a:pPr>
            <a:r>
              <a:rPr lang="en-GB" dirty="0" smtClean="0"/>
              <a:t>M.S. </a:t>
            </a:r>
            <a:r>
              <a:rPr lang="en-GB" u="sng" dirty="0" err="1" smtClean="0">
                <a:solidFill>
                  <a:srgbClr val="00B050"/>
                </a:solidFill>
              </a:rPr>
              <a:t>Sreabhain</a:t>
            </a:r>
            <a:r>
              <a:rPr lang="en-GB" u="sng" dirty="0" smtClean="0">
                <a:solidFill>
                  <a:srgbClr val="00B050"/>
                </a:solidFill>
              </a:rPr>
              <a:t> </a:t>
            </a:r>
            <a:r>
              <a:rPr lang="en-GB" u="sng" dirty="0" err="1" smtClean="0">
                <a:solidFill>
                  <a:srgbClr val="00B050"/>
                </a:solidFill>
              </a:rPr>
              <a:t>shionóibheach</a:t>
            </a:r>
            <a:r>
              <a:rPr lang="en-GB" u="sng" dirty="0" smtClean="0">
                <a:solidFill>
                  <a:srgbClr val="00B050"/>
                </a:solidFill>
              </a:rPr>
              <a:t> </a:t>
            </a:r>
            <a:r>
              <a:rPr lang="en-GB" dirty="0" smtClean="0"/>
              <a:t>– </a:t>
            </a:r>
            <a:r>
              <a:rPr lang="en-GB" dirty="0" err="1" smtClean="0"/>
              <a:t>leacht</a:t>
            </a:r>
            <a:r>
              <a:rPr lang="en-GB" dirty="0" smtClean="0"/>
              <a:t> a </a:t>
            </a:r>
            <a:r>
              <a:rPr lang="en-GB" dirty="0" err="1" smtClean="0"/>
              <a:t>bhíonn</a:t>
            </a:r>
            <a:r>
              <a:rPr lang="en-GB" dirty="0" smtClean="0"/>
              <a:t> </a:t>
            </a:r>
            <a:r>
              <a:rPr lang="en-GB" dirty="0" err="1" smtClean="0"/>
              <a:t>idir</a:t>
            </a:r>
            <a:r>
              <a:rPr lang="en-GB" dirty="0" smtClean="0"/>
              <a:t> </a:t>
            </a:r>
            <a:r>
              <a:rPr lang="en-GB" dirty="0" err="1" smtClean="0"/>
              <a:t>cnámha</a:t>
            </a:r>
            <a:r>
              <a:rPr lang="en-GB" dirty="0" smtClean="0"/>
              <a:t>.</a:t>
            </a:r>
            <a:endParaRPr lang="en-IE" dirty="0" smtClean="0"/>
          </a:p>
          <a:p>
            <a:pPr>
              <a:buNone/>
            </a:pPr>
            <a:r>
              <a:rPr lang="en-GB" sz="4600" b="1" dirty="0" smtClean="0">
                <a:solidFill>
                  <a:srgbClr val="FF0000"/>
                </a:solidFill>
              </a:rPr>
              <a:t>2. </a:t>
            </a:r>
            <a:r>
              <a:rPr lang="en-GB" sz="4600" b="1" dirty="0" err="1" smtClean="0">
                <a:solidFill>
                  <a:srgbClr val="FF0000"/>
                </a:solidFill>
              </a:rPr>
              <a:t>Sruthlíniú</a:t>
            </a:r>
            <a:r>
              <a:rPr lang="en-GB" sz="4600" b="1" dirty="0" smtClean="0">
                <a:solidFill>
                  <a:srgbClr val="FF0000"/>
                </a:solidFill>
              </a:rPr>
              <a:t> (Streamlining)</a:t>
            </a:r>
            <a:endParaRPr lang="en-IE" sz="4600" dirty="0" smtClean="0">
              <a:solidFill>
                <a:srgbClr val="FF0000"/>
              </a:solidFill>
            </a:endParaRPr>
          </a:p>
          <a:p>
            <a:r>
              <a:rPr lang="en-GB" dirty="0" err="1" smtClean="0">
                <a:solidFill>
                  <a:srgbClr val="CC0066"/>
                </a:solidFill>
              </a:rPr>
              <a:t>Cruth</a:t>
            </a:r>
            <a:r>
              <a:rPr lang="en-GB" dirty="0" smtClean="0">
                <a:solidFill>
                  <a:srgbClr val="CC0066"/>
                </a:solidFill>
              </a:rPr>
              <a:t> chair, </a:t>
            </a:r>
            <a:r>
              <a:rPr lang="en-GB" dirty="0" err="1" smtClean="0">
                <a:solidFill>
                  <a:srgbClr val="CC0066"/>
                </a:solidFill>
              </a:rPr>
              <a:t>roicéad</a:t>
            </a:r>
            <a:r>
              <a:rPr lang="en-GB" dirty="0" smtClean="0">
                <a:solidFill>
                  <a:srgbClr val="CC0066"/>
                </a:solidFill>
              </a:rPr>
              <a:t>, </a:t>
            </a:r>
            <a:r>
              <a:rPr lang="en-GB" dirty="0" err="1" smtClean="0">
                <a:solidFill>
                  <a:srgbClr val="CC0066"/>
                </a:solidFill>
              </a:rPr>
              <a:t>eitleáin</a:t>
            </a:r>
            <a:r>
              <a:rPr lang="en-GB" dirty="0" smtClean="0">
                <a:solidFill>
                  <a:srgbClr val="CC0066"/>
                </a:solidFill>
              </a:rPr>
              <a:t> +</a:t>
            </a:r>
            <a:r>
              <a:rPr lang="en-GB" dirty="0" err="1" smtClean="0">
                <a:solidFill>
                  <a:srgbClr val="CC0066"/>
                </a:solidFill>
              </a:rPr>
              <a:t>srl</a:t>
            </a:r>
            <a:r>
              <a:rPr lang="en-GB" dirty="0" smtClean="0">
                <a:solidFill>
                  <a:srgbClr val="CC0066"/>
                </a:solidFill>
              </a:rPr>
              <a:t> a </a:t>
            </a:r>
            <a:r>
              <a:rPr lang="en-GB" dirty="0" err="1" smtClean="0">
                <a:solidFill>
                  <a:srgbClr val="CC0066"/>
                </a:solidFill>
              </a:rPr>
              <a:t>sruthlíniú</a:t>
            </a:r>
            <a:r>
              <a:rPr lang="en-GB" dirty="0" smtClean="0">
                <a:solidFill>
                  <a:srgbClr val="CC0066"/>
                </a:solidFill>
              </a:rPr>
              <a:t> </a:t>
            </a:r>
            <a:r>
              <a:rPr lang="en-GB" dirty="0" err="1" smtClean="0"/>
              <a:t>chun</a:t>
            </a:r>
            <a:r>
              <a:rPr lang="en-GB" dirty="0" smtClean="0"/>
              <a:t> </a:t>
            </a:r>
            <a:r>
              <a:rPr lang="en-GB" dirty="0" err="1" smtClean="0"/>
              <a:t>laghdú</a:t>
            </a:r>
            <a:r>
              <a:rPr lang="en-GB" dirty="0" smtClean="0"/>
              <a:t> </a:t>
            </a:r>
            <a:r>
              <a:rPr lang="en-GB" dirty="0" err="1" smtClean="0"/>
              <a:t>ar</a:t>
            </a:r>
            <a:r>
              <a:rPr lang="en-GB" dirty="0" smtClean="0"/>
              <a:t> </a:t>
            </a:r>
            <a:r>
              <a:rPr lang="en-GB" dirty="0" err="1" smtClean="0"/>
              <a:t>fhrithchuimilt</a:t>
            </a:r>
            <a:r>
              <a:rPr lang="en-GB" dirty="0" smtClean="0"/>
              <a:t> </a:t>
            </a:r>
            <a:r>
              <a:rPr lang="en-GB" dirty="0" err="1" smtClean="0"/>
              <a:t>aeir</a:t>
            </a:r>
            <a:r>
              <a:rPr lang="en-GB" dirty="0" smtClean="0"/>
              <a:t> (</a:t>
            </a:r>
            <a:r>
              <a:rPr lang="en-GB" dirty="0" err="1" smtClean="0"/>
              <a:t>cúltarraingt</a:t>
            </a:r>
            <a:r>
              <a:rPr lang="en-GB" dirty="0" smtClean="0"/>
              <a:t> – drag)</a:t>
            </a:r>
            <a:endParaRPr lang="en-IE" dirty="0" smtClean="0"/>
          </a:p>
          <a:p>
            <a:endParaRPr lang="en-IE" dirty="0"/>
          </a:p>
        </p:txBody>
      </p:sp>
      <p:pic>
        <p:nvPicPr>
          <p:cNvPr id="4098" name="Picture 2" descr="http://content.answcdn.com/main/content/img/oxford/Oxford_Body/019852403x.kne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556792"/>
            <a:ext cx="2952328"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975902">
            <a:off x="5675147" y="2900365"/>
            <a:ext cx="1584176" cy="288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50503"/>
            <a:ext cx="8793044" cy="1301006"/>
          </a:xfrm>
        </p:spPr>
        <p:txBody>
          <a:bodyPr>
            <a:normAutofit fontScale="90000"/>
          </a:bodyPr>
          <a:lstStyle/>
          <a:p>
            <a:pPr algn="l"/>
            <a:r>
              <a:rPr lang="en-GB" b="1" dirty="0" smtClean="0">
                <a:solidFill>
                  <a:srgbClr val="FF0000"/>
                </a:solidFill>
              </a:rPr>
              <a:t>TURG- </a:t>
            </a:r>
            <a:r>
              <a:rPr lang="en-GB" b="1" dirty="0" err="1">
                <a:solidFill>
                  <a:srgbClr val="FF0000"/>
                </a:solidFill>
              </a:rPr>
              <a:t>F</a:t>
            </a:r>
            <a:r>
              <a:rPr lang="en-GB" b="1" dirty="0" err="1" smtClean="0">
                <a:solidFill>
                  <a:srgbClr val="FF0000"/>
                </a:solidFill>
              </a:rPr>
              <a:t>rithchuimilt</a:t>
            </a:r>
            <a:r>
              <a:rPr lang="en-GB" b="1" dirty="0" smtClean="0">
                <a:solidFill>
                  <a:srgbClr val="FF0000"/>
                </a:solidFill>
              </a:rPr>
              <a:t> &amp; </a:t>
            </a:r>
            <a:r>
              <a:rPr lang="en-GB" b="1" dirty="0" err="1" smtClean="0">
                <a:solidFill>
                  <a:srgbClr val="FF0000"/>
                </a:solidFill>
              </a:rPr>
              <a:t>tionchar</a:t>
            </a:r>
            <a:r>
              <a:rPr lang="en-GB" b="1" dirty="0" smtClean="0">
                <a:solidFill>
                  <a:srgbClr val="FF0000"/>
                </a:solidFill>
              </a:rPr>
              <a:t> </a:t>
            </a:r>
            <a:r>
              <a:rPr lang="en-GB" b="1" dirty="0" err="1" smtClean="0">
                <a:solidFill>
                  <a:srgbClr val="FF0000"/>
                </a:solidFill>
              </a:rPr>
              <a:t>bealaidh</a:t>
            </a:r>
            <a:endParaRPr lang="en-IE" dirty="0">
              <a:solidFill>
                <a:srgbClr val="FF0000"/>
              </a:solidFill>
            </a:endParaRPr>
          </a:p>
        </p:txBody>
      </p:sp>
      <p:sp>
        <p:nvSpPr>
          <p:cNvPr id="3" name="Content Placeholder 2"/>
          <p:cNvSpPr>
            <a:spLocks noGrp="1"/>
          </p:cNvSpPr>
          <p:nvPr>
            <p:ph idx="1"/>
          </p:nvPr>
        </p:nvSpPr>
        <p:spPr>
          <a:xfrm>
            <a:off x="317129" y="1428735"/>
            <a:ext cx="5132165" cy="5389521"/>
          </a:xfrm>
        </p:spPr>
        <p:txBody>
          <a:bodyPr>
            <a:normAutofit fontScale="77500" lnSpcReduction="20000"/>
          </a:bodyPr>
          <a:lstStyle/>
          <a:p>
            <a:pPr>
              <a:buNone/>
            </a:pPr>
            <a:r>
              <a:rPr lang="en-GB" sz="3800" b="1" u="sng" dirty="0" err="1" smtClean="0"/>
              <a:t>Modh</a:t>
            </a:r>
            <a:endParaRPr lang="en-IE" sz="3800" u="sng" dirty="0" smtClean="0"/>
          </a:p>
          <a:p>
            <a:pPr marL="742950" indent="-742950">
              <a:buFont typeface="+mj-lt"/>
              <a:buAutoNum type="arabicPeriod"/>
            </a:pPr>
            <a:r>
              <a:rPr lang="en-GB" sz="3800" dirty="0" err="1" smtClean="0"/>
              <a:t>Ceangail</a:t>
            </a:r>
            <a:r>
              <a:rPr lang="en-GB" sz="3800" dirty="0" smtClean="0"/>
              <a:t> an </a:t>
            </a:r>
            <a:r>
              <a:rPr lang="en-GB" sz="3800" dirty="0" err="1" smtClean="0"/>
              <a:t>Niutan-méadar</a:t>
            </a:r>
            <a:r>
              <a:rPr lang="en-GB" sz="3800" dirty="0" smtClean="0"/>
              <a:t> e bloc </a:t>
            </a:r>
            <a:r>
              <a:rPr lang="en-GB" sz="3800" dirty="0" err="1" smtClean="0"/>
              <a:t>adhmaid</a:t>
            </a:r>
            <a:endParaRPr lang="en-IE" sz="3800" dirty="0" smtClean="0"/>
          </a:p>
          <a:p>
            <a:pPr marL="742950" indent="-742950">
              <a:buFont typeface="+mj-lt"/>
              <a:buAutoNum type="arabicPeriod"/>
            </a:pPr>
            <a:r>
              <a:rPr lang="en-GB" sz="3800" dirty="0" err="1" smtClean="0"/>
              <a:t>Tarraing</a:t>
            </a:r>
            <a:r>
              <a:rPr lang="en-GB" sz="3800" dirty="0" smtClean="0"/>
              <a:t> an bloc </a:t>
            </a:r>
            <a:r>
              <a:rPr lang="en-GB" sz="3800" dirty="0" err="1" smtClean="0"/>
              <a:t>ar</a:t>
            </a:r>
            <a:r>
              <a:rPr lang="en-GB" sz="3800" dirty="0" smtClean="0"/>
              <a:t> an </a:t>
            </a:r>
            <a:r>
              <a:rPr lang="en-GB" sz="3800" dirty="0" err="1" smtClean="0"/>
              <a:t>mbinse</a:t>
            </a:r>
            <a:r>
              <a:rPr lang="en-GB" sz="3800" dirty="0" smtClean="0"/>
              <a:t> go </a:t>
            </a:r>
            <a:r>
              <a:rPr lang="en-GB" sz="3800" dirty="0" err="1" smtClean="0"/>
              <a:t>dtí</a:t>
            </a:r>
            <a:r>
              <a:rPr lang="en-GB" sz="3800" dirty="0" smtClean="0"/>
              <a:t> go </a:t>
            </a:r>
            <a:r>
              <a:rPr lang="en-GB" sz="3800" dirty="0" err="1" smtClean="0"/>
              <a:t>dtosnaíonn</a:t>
            </a:r>
            <a:r>
              <a:rPr lang="en-GB" sz="3800" dirty="0" smtClean="0"/>
              <a:t> </a:t>
            </a:r>
            <a:r>
              <a:rPr lang="en-GB" sz="3800" dirty="0" err="1" smtClean="0"/>
              <a:t>sé</a:t>
            </a:r>
            <a:r>
              <a:rPr lang="en-GB" sz="3800" dirty="0" smtClean="0"/>
              <a:t> ag </a:t>
            </a:r>
            <a:r>
              <a:rPr lang="en-GB" sz="3800" dirty="0" err="1" smtClean="0"/>
              <a:t>bogadh</a:t>
            </a:r>
            <a:r>
              <a:rPr lang="en-GB" sz="3800" dirty="0" smtClean="0"/>
              <a:t>. </a:t>
            </a:r>
          </a:p>
          <a:p>
            <a:pPr marL="742950" indent="-742950">
              <a:buFont typeface="+mj-lt"/>
              <a:buAutoNum type="arabicPeriod"/>
            </a:pPr>
            <a:r>
              <a:rPr lang="en-GB" sz="3800" dirty="0" err="1" smtClean="0"/>
              <a:t>Tomhais</a:t>
            </a:r>
            <a:r>
              <a:rPr lang="en-GB" sz="3800" dirty="0" smtClean="0"/>
              <a:t> an </a:t>
            </a:r>
            <a:r>
              <a:rPr lang="en-GB" sz="3800" b="1" dirty="0" smtClean="0">
                <a:solidFill>
                  <a:srgbClr val="CC0066"/>
                </a:solidFill>
              </a:rPr>
              <a:t>FÓRSA</a:t>
            </a:r>
            <a:r>
              <a:rPr lang="en-GB" sz="3800" dirty="0" smtClean="0">
                <a:solidFill>
                  <a:srgbClr val="CC0066"/>
                </a:solidFill>
              </a:rPr>
              <a:t> (</a:t>
            </a:r>
            <a:r>
              <a:rPr lang="en-GB" sz="3800" dirty="0" err="1" smtClean="0">
                <a:solidFill>
                  <a:srgbClr val="CC0066"/>
                </a:solidFill>
              </a:rPr>
              <a:t>Niutan-méadar</a:t>
            </a:r>
            <a:r>
              <a:rPr lang="en-GB" sz="3800" dirty="0" smtClean="0"/>
              <a:t>)</a:t>
            </a:r>
            <a:endParaRPr lang="en-IE" sz="3800" dirty="0" smtClean="0"/>
          </a:p>
          <a:p>
            <a:pPr marL="742950" indent="-742950">
              <a:buFont typeface="+mj-lt"/>
              <a:buAutoNum type="arabicPeriod"/>
            </a:pPr>
            <a:r>
              <a:rPr lang="en-GB" sz="3800" dirty="0" err="1" smtClean="0"/>
              <a:t>Cuir</a:t>
            </a:r>
            <a:r>
              <a:rPr lang="en-GB" sz="3800" dirty="0" smtClean="0"/>
              <a:t> </a:t>
            </a:r>
            <a:r>
              <a:rPr lang="en-GB" sz="3800" b="1" dirty="0" smtClean="0">
                <a:solidFill>
                  <a:srgbClr val="00B050"/>
                </a:solidFill>
              </a:rPr>
              <a:t>OLA</a:t>
            </a:r>
            <a:r>
              <a:rPr lang="en-GB" sz="3800" dirty="0" smtClean="0">
                <a:solidFill>
                  <a:srgbClr val="00B050"/>
                </a:solidFill>
              </a:rPr>
              <a:t> </a:t>
            </a:r>
            <a:r>
              <a:rPr lang="en-GB" sz="3800" dirty="0" err="1" smtClean="0"/>
              <a:t>faoi</a:t>
            </a:r>
            <a:r>
              <a:rPr lang="en-GB" sz="3800" dirty="0" smtClean="0"/>
              <a:t> an </a:t>
            </a:r>
            <a:r>
              <a:rPr lang="en-GB" sz="3800" dirty="0" err="1" smtClean="0"/>
              <a:t>bhloc</a:t>
            </a:r>
            <a:r>
              <a:rPr lang="en-GB" sz="3800" dirty="0" smtClean="0"/>
              <a:t> &amp; </a:t>
            </a:r>
            <a:r>
              <a:rPr lang="en-GB" sz="3800" dirty="0" err="1" smtClean="0"/>
              <a:t>athdhéan</a:t>
            </a:r>
            <a:endParaRPr lang="en-IE" sz="3800" dirty="0" smtClean="0"/>
          </a:p>
          <a:p>
            <a:pPr marL="742950" indent="-742950">
              <a:buFont typeface="+mj-lt"/>
              <a:buAutoNum type="arabicPeriod"/>
            </a:pPr>
            <a:r>
              <a:rPr lang="en-GB" sz="3800" dirty="0" err="1" smtClean="0"/>
              <a:t>Cuir</a:t>
            </a:r>
            <a:r>
              <a:rPr lang="en-GB" sz="3800" dirty="0" smtClean="0"/>
              <a:t> an bloc </a:t>
            </a:r>
            <a:r>
              <a:rPr lang="en-GB" sz="3800" dirty="0" err="1" smtClean="0"/>
              <a:t>anuas</a:t>
            </a:r>
            <a:r>
              <a:rPr lang="en-GB" sz="3800" dirty="0" smtClean="0"/>
              <a:t> </a:t>
            </a:r>
            <a:r>
              <a:rPr lang="en-GB" sz="3800" dirty="0" err="1" smtClean="0"/>
              <a:t>ar</a:t>
            </a:r>
            <a:r>
              <a:rPr lang="en-GB" sz="3800" dirty="0" smtClean="0"/>
              <a:t> </a:t>
            </a:r>
            <a:r>
              <a:rPr lang="en-GB" sz="3800" dirty="0" err="1" smtClean="0">
                <a:solidFill>
                  <a:srgbClr val="00B050"/>
                </a:solidFill>
              </a:rPr>
              <a:t>pháipéar</a:t>
            </a:r>
            <a:r>
              <a:rPr lang="en-GB" sz="3800" dirty="0" smtClean="0">
                <a:solidFill>
                  <a:srgbClr val="00B050"/>
                </a:solidFill>
              </a:rPr>
              <a:t> </a:t>
            </a:r>
            <a:r>
              <a:rPr lang="en-GB" sz="3800" dirty="0" err="1" smtClean="0">
                <a:solidFill>
                  <a:srgbClr val="00B050"/>
                </a:solidFill>
              </a:rPr>
              <a:t>ghainimh</a:t>
            </a:r>
            <a:r>
              <a:rPr lang="en-GB" sz="3800" dirty="0" smtClean="0">
                <a:solidFill>
                  <a:srgbClr val="00B050"/>
                </a:solidFill>
              </a:rPr>
              <a:t> </a:t>
            </a:r>
            <a:r>
              <a:rPr lang="en-GB" sz="3800" dirty="0" smtClean="0"/>
              <a:t>&amp; </a:t>
            </a:r>
            <a:r>
              <a:rPr lang="en-GB" sz="3800" dirty="0" err="1" smtClean="0"/>
              <a:t>athdhéan</a:t>
            </a:r>
            <a:r>
              <a:rPr lang="en-GB" sz="3800" dirty="0" smtClean="0"/>
              <a:t>.</a:t>
            </a:r>
            <a:endParaRPr lang="en-IE" sz="3800" dirty="0" smtClean="0"/>
          </a:p>
          <a:p>
            <a:pPr>
              <a:buNone/>
            </a:pPr>
            <a:endParaRPr lang="en-IE" dirty="0" smtClean="0"/>
          </a:p>
          <a:p>
            <a:endParaRPr lang="en-IE" dirty="0"/>
          </a:p>
        </p:txBody>
      </p:sp>
      <p:pic>
        <p:nvPicPr>
          <p:cNvPr id="4097" name="Picture 1"/>
          <p:cNvPicPr>
            <a:picLocks noChangeAspect="1" noChangeArrowheads="1"/>
          </p:cNvPicPr>
          <p:nvPr/>
        </p:nvPicPr>
        <p:blipFill>
          <a:blip r:embed="rId3">
            <a:grayscl/>
          </a:blip>
          <a:srcRect/>
          <a:stretch>
            <a:fillRect/>
          </a:stretch>
        </p:blipFill>
        <p:spPr bwMode="auto">
          <a:xfrm>
            <a:off x="5600700" y="1411223"/>
            <a:ext cx="3543300" cy="4088496"/>
          </a:xfrm>
          <a:prstGeom prst="rect">
            <a:avLst/>
          </a:prstGeom>
          <a:noFill/>
          <a:ln w="9525">
            <a:noFill/>
            <a:miter lim="800000"/>
            <a:headEnd/>
            <a:tailEnd/>
          </a:ln>
        </p:spPr>
      </p:pic>
      <p:sp>
        <p:nvSpPr>
          <p:cNvPr id="4" name="TextBox 3"/>
          <p:cNvSpPr txBox="1"/>
          <p:nvPr/>
        </p:nvSpPr>
        <p:spPr>
          <a:xfrm>
            <a:off x="6156176" y="5085184"/>
            <a:ext cx="2520280" cy="1200329"/>
          </a:xfrm>
          <a:prstGeom prst="rect">
            <a:avLst/>
          </a:prstGeom>
          <a:solidFill>
            <a:schemeClr val="accent2">
              <a:lumMod val="40000"/>
              <a:lumOff val="60000"/>
            </a:schemeClr>
          </a:solidFill>
        </p:spPr>
        <p:txBody>
          <a:bodyPr wrap="square" rtlCol="0">
            <a:spAutoFit/>
          </a:bodyPr>
          <a:lstStyle/>
          <a:p>
            <a:r>
              <a:rPr lang="en-IE" sz="2400" b="1" dirty="0" err="1" smtClean="0"/>
              <a:t>Lingmheátán</a:t>
            </a:r>
            <a:r>
              <a:rPr lang="en-IE" sz="2400" b="1" dirty="0" smtClean="0"/>
              <a:t> </a:t>
            </a:r>
            <a:r>
              <a:rPr lang="en-IE" sz="2400" b="1" dirty="0" err="1" smtClean="0"/>
              <a:t>ceangailte</a:t>
            </a:r>
            <a:r>
              <a:rPr lang="en-IE" sz="2400" b="1" dirty="0" smtClean="0"/>
              <a:t> </a:t>
            </a:r>
            <a:r>
              <a:rPr lang="en-IE" sz="2400" b="1" dirty="0" err="1" smtClean="0"/>
              <a:t>ar</a:t>
            </a:r>
            <a:r>
              <a:rPr lang="en-IE" sz="2400" b="1" dirty="0" smtClean="0"/>
              <a:t> bloc </a:t>
            </a:r>
            <a:r>
              <a:rPr lang="en-IE" sz="2400" b="1" dirty="0" err="1" smtClean="0"/>
              <a:t>adhmad</a:t>
            </a:r>
            <a:endParaRPr lang="en-IE" sz="2400" b="1" dirty="0"/>
          </a:p>
        </p:txBody>
      </p:sp>
      <p:sp>
        <p:nvSpPr>
          <p:cNvPr id="5" name="Up Arrow 4"/>
          <p:cNvSpPr/>
          <p:nvPr/>
        </p:nvSpPr>
        <p:spPr>
          <a:xfrm>
            <a:off x="6804248" y="4077072"/>
            <a:ext cx="396658" cy="1008112"/>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6791347" y="1428735"/>
            <a:ext cx="2116598" cy="461665"/>
          </a:xfrm>
          <a:prstGeom prst="rect">
            <a:avLst/>
          </a:prstGeom>
          <a:solidFill>
            <a:schemeClr val="accent2">
              <a:lumMod val="40000"/>
              <a:lumOff val="60000"/>
            </a:schemeClr>
          </a:solidFill>
        </p:spPr>
        <p:txBody>
          <a:bodyPr wrap="square" rtlCol="0">
            <a:spAutoFit/>
          </a:bodyPr>
          <a:lstStyle/>
          <a:p>
            <a:r>
              <a:rPr lang="en-IE" sz="2400" b="1" dirty="0" err="1" smtClean="0"/>
              <a:t>Bealadh</a:t>
            </a:r>
            <a:r>
              <a:rPr lang="en-IE" sz="2400" b="1" dirty="0" smtClean="0"/>
              <a:t>- OLA</a:t>
            </a:r>
            <a:endParaRPr lang="en-IE" sz="2400" b="1" dirty="0"/>
          </a:p>
        </p:txBody>
      </p:sp>
      <p:sp>
        <p:nvSpPr>
          <p:cNvPr id="7" name="Curved Left Arrow 6"/>
          <p:cNvSpPr/>
          <p:nvPr/>
        </p:nvSpPr>
        <p:spPr>
          <a:xfrm>
            <a:off x="7566715" y="1914630"/>
            <a:ext cx="540060" cy="977344"/>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548680"/>
            <a:ext cx="8862734" cy="1296144"/>
          </a:xfrm>
          <a:solidFill>
            <a:schemeClr val="bg1">
              <a:lumMod val="85000"/>
            </a:schemeClr>
          </a:solidFill>
        </p:spPr>
        <p:txBody>
          <a:bodyPr>
            <a:noAutofit/>
          </a:bodyPr>
          <a:lstStyle/>
          <a:p>
            <a:r>
              <a:rPr lang="en-GB" b="1" dirty="0" err="1" smtClean="0"/>
              <a:t>Ní</a:t>
            </a:r>
            <a:r>
              <a:rPr lang="en-GB" b="1" dirty="0" smtClean="0"/>
              <a:t> </a:t>
            </a:r>
            <a:r>
              <a:rPr lang="en-GB" b="1" dirty="0" err="1" smtClean="0"/>
              <a:t>féidir</a:t>
            </a:r>
            <a:r>
              <a:rPr lang="en-GB" b="1" dirty="0" smtClean="0"/>
              <a:t> </a:t>
            </a:r>
            <a:r>
              <a:rPr lang="en-GB" b="1" dirty="0"/>
              <a:t>le </a:t>
            </a:r>
            <a:r>
              <a:rPr lang="en-GB" b="1" dirty="0" err="1" smtClean="0"/>
              <a:t>coirp</a:t>
            </a:r>
            <a:r>
              <a:rPr lang="en-GB" b="1" dirty="0" smtClean="0"/>
              <a:t> </a:t>
            </a:r>
            <a:r>
              <a:rPr lang="en-GB" b="1" dirty="0" err="1" smtClean="0"/>
              <a:t>gluaiseacht</a:t>
            </a:r>
            <a:r>
              <a:rPr lang="en-GB" b="1" dirty="0" smtClean="0"/>
              <a:t> </a:t>
            </a:r>
            <a:r>
              <a:rPr lang="en-GB" b="1" dirty="0" err="1"/>
              <a:t>ar</a:t>
            </a:r>
            <a:r>
              <a:rPr lang="en-GB" b="1" dirty="0"/>
              <a:t> a </a:t>
            </a:r>
            <a:r>
              <a:rPr lang="en-GB" b="1" dirty="0" err="1"/>
              <a:t>aonar</a:t>
            </a:r>
            <a:r>
              <a:rPr lang="en-GB" b="1" dirty="0"/>
              <a:t>. </a:t>
            </a:r>
            <a:endParaRPr lang="en-GB" b="1" dirty="0" smtClean="0"/>
          </a:p>
          <a:p>
            <a:r>
              <a:rPr lang="en-GB" b="1" dirty="0" err="1" smtClean="0"/>
              <a:t>Tarlaíonn</a:t>
            </a:r>
            <a:r>
              <a:rPr lang="en-GB" b="1" dirty="0" smtClean="0"/>
              <a:t> </a:t>
            </a:r>
            <a:r>
              <a:rPr lang="en-GB" b="1" dirty="0" err="1" smtClean="0"/>
              <a:t>rud</a:t>
            </a:r>
            <a:r>
              <a:rPr lang="en-GB" b="1" dirty="0" smtClean="0"/>
              <a:t> </a:t>
            </a:r>
            <a:r>
              <a:rPr lang="en-GB" b="1" dirty="0" err="1" smtClean="0"/>
              <a:t>éigin</a:t>
            </a:r>
            <a:r>
              <a:rPr lang="en-GB" b="1" dirty="0" smtClean="0"/>
              <a:t> </a:t>
            </a:r>
            <a:r>
              <a:rPr lang="en-GB" b="1" dirty="0" err="1"/>
              <a:t>chun</a:t>
            </a:r>
            <a:r>
              <a:rPr lang="en-GB" b="1" dirty="0"/>
              <a:t> </a:t>
            </a:r>
            <a:r>
              <a:rPr lang="en-GB" b="1" dirty="0" err="1"/>
              <a:t>iad</a:t>
            </a:r>
            <a:r>
              <a:rPr lang="en-GB" b="1" dirty="0"/>
              <a:t> a </a:t>
            </a:r>
            <a:r>
              <a:rPr lang="en-GB" b="1" dirty="0" smtClean="0"/>
              <a:t>BHOGADH……</a:t>
            </a:r>
            <a:endParaRPr lang="en-IE" b="1" dirty="0"/>
          </a:p>
        </p:txBody>
      </p:sp>
      <p:pic>
        <p:nvPicPr>
          <p:cNvPr id="1026" name="Picture 2" descr="http://www.michaelpetralia.com/tugofw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10" y="1988840"/>
            <a:ext cx="8029575"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40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3" y="476672"/>
            <a:ext cx="9144000" cy="1143008"/>
          </a:xfrm>
        </p:spPr>
        <p:txBody>
          <a:bodyPr>
            <a:normAutofit fontScale="90000"/>
          </a:bodyPr>
          <a:lstStyle/>
          <a:p>
            <a:pPr algn="l"/>
            <a:r>
              <a:rPr lang="en-GB" b="1" dirty="0" smtClean="0">
                <a:solidFill>
                  <a:srgbClr val="CC0066"/>
                </a:solidFill>
              </a:rPr>
              <a:t>3. </a:t>
            </a:r>
            <a:r>
              <a:rPr lang="en-GB" b="1" dirty="0" err="1" smtClean="0">
                <a:solidFill>
                  <a:srgbClr val="CC0066"/>
                </a:solidFill>
              </a:rPr>
              <a:t>Fórsa</a:t>
            </a:r>
            <a:r>
              <a:rPr lang="en-GB" b="1" dirty="0" smtClean="0">
                <a:solidFill>
                  <a:srgbClr val="CC0066"/>
                </a:solidFill>
              </a:rPr>
              <a:t> </a:t>
            </a:r>
            <a:r>
              <a:rPr lang="en-GB" b="1" dirty="0" err="1" smtClean="0">
                <a:solidFill>
                  <a:srgbClr val="CC0066"/>
                </a:solidFill>
              </a:rPr>
              <a:t>Sínte</a:t>
            </a:r>
            <a:r>
              <a:rPr lang="en-GB" b="1" dirty="0" smtClean="0">
                <a:solidFill>
                  <a:srgbClr val="CC0066"/>
                </a:solidFill>
              </a:rPr>
              <a:t> (Stretching)&amp; </a:t>
            </a:r>
            <a:r>
              <a:rPr lang="en-GB" b="1" dirty="0" err="1" smtClean="0">
                <a:solidFill>
                  <a:srgbClr val="CC0066"/>
                </a:solidFill>
              </a:rPr>
              <a:t>Dlí</a:t>
            </a:r>
            <a:r>
              <a:rPr lang="en-GB" b="1" dirty="0" smtClean="0">
                <a:solidFill>
                  <a:srgbClr val="CC0066"/>
                </a:solidFill>
              </a:rPr>
              <a:t> Hooke</a:t>
            </a:r>
            <a:r>
              <a:rPr lang="en-IE" dirty="0" smtClean="0">
                <a:solidFill>
                  <a:srgbClr val="CC0066"/>
                </a:solidFill>
              </a:rPr>
              <a:t/>
            </a:r>
            <a:br>
              <a:rPr lang="en-IE" dirty="0" smtClean="0">
                <a:solidFill>
                  <a:srgbClr val="CC0066"/>
                </a:solidFill>
              </a:rPr>
            </a:br>
            <a:endParaRPr lang="en-IE" dirty="0">
              <a:solidFill>
                <a:srgbClr val="CC0066"/>
              </a:solidFill>
            </a:endParaRPr>
          </a:p>
        </p:txBody>
      </p:sp>
      <p:sp>
        <p:nvSpPr>
          <p:cNvPr id="3" name="Content Placeholder 2"/>
          <p:cNvSpPr>
            <a:spLocks noGrp="1"/>
          </p:cNvSpPr>
          <p:nvPr>
            <p:ph idx="1"/>
          </p:nvPr>
        </p:nvSpPr>
        <p:spPr>
          <a:xfrm>
            <a:off x="290926" y="1052736"/>
            <a:ext cx="6963686" cy="5929330"/>
          </a:xfrm>
        </p:spPr>
        <p:txBody>
          <a:bodyPr>
            <a:normAutofit/>
          </a:bodyPr>
          <a:lstStyle/>
          <a:p>
            <a:r>
              <a:rPr lang="en-GB" dirty="0" err="1" smtClean="0"/>
              <a:t>Nuair</a:t>
            </a:r>
            <a:r>
              <a:rPr lang="en-GB" dirty="0" smtClean="0"/>
              <a:t> a </a:t>
            </a:r>
            <a:r>
              <a:rPr lang="en-GB" dirty="0" err="1" smtClean="0"/>
              <a:t>chuirtear</a:t>
            </a:r>
            <a:r>
              <a:rPr lang="en-GB" dirty="0" smtClean="0"/>
              <a:t> </a:t>
            </a:r>
            <a:r>
              <a:rPr lang="en-GB" dirty="0" err="1" smtClean="0"/>
              <a:t>fórsa</a:t>
            </a:r>
            <a:r>
              <a:rPr lang="en-GB" dirty="0" smtClean="0"/>
              <a:t> </a:t>
            </a:r>
            <a:r>
              <a:rPr lang="en-GB" dirty="0" err="1" smtClean="0"/>
              <a:t>ar</a:t>
            </a:r>
            <a:r>
              <a:rPr lang="en-GB" dirty="0" smtClean="0"/>
              <a:t> </a:t>
            </a:r>
            <a:r>
              <a:rPr lang="en-GB" dirty="0" err="1" smtClean="0"/>
              <a:t>lingeán</a:t>
            </a:r>
            <a:r>
              <a:rPr lang="en-GB" dirty="0" smtClean="0"/>
              <a:t> (spring) </a:t>
            </a:r>
            <a:r>
              <a:rPr lang="en-GB" u="sng" dirty="0" err="1" smtClean="0"/>
              <a:t>athraítear</a:t>
            </a:r>
            <a:r>
              <a:rPr lang="en-GB" u="sng" dirty="0" smtClean="0"/>
              <a:t> an </a:t>
            </a:r>
            <a:r>
              <a:rPr lang="en-GB" u="sng" dirty="0" err="1" smtClean="0"/>
              <a:t>chruth</a:t>
            </a:r>
            <a:r>
              <a:rPr lang="en-GB" dirty="0" smtClean="0"/>
              <a:t>. Ach </a:t>
            </a:r>
            <a:r>
              <a:rPr lang="en-GB" dirty="0" err="1" smtClean="0"/>
              <a:t>nuair</a:t>
            </a:r>
            <a:r>
              <a:rPr lang="en-GB" dirty="0" smtClean="0"/>
              <a:t> a </a:t>
            </a:r>
            <a:r>
              <a:rPr lang="en-GB" dirty="0" err="1" smtClean="0"/>
              <a:t>bhaintear</a:t>
            </a:r>
            <a:r>
              <a:rPr lang="en-GB" dirty="0" smtClean="0"/>
              <a:t> an </a:t>
            </a:r>
            <a:r>
              <a:rPr lang="en-GB" dirty="0" err="1" smtClean="0"/>
              <a:t>fórsa</a:t>
            </a:r>
            <a:r>
              <a:rPr lang="en-GB" dirty="0" smtClean="0"/>
              <a:t> </a:t>
            </a:r>
            <a:r>
              <a:rPr lang="en-GB" u="sng" dirty="0" err="1" smtClean="0"/>
              <a:t>teann</a:t>
            </a:r>
            <a:r>
              <a:rPr lang="en-GB" u="sng" dirty="0" smtClean="0"/>
              <a:t> </a:t>
            </a:r>
            <a:r>
              <a:rPr lang="en-GB" u="sng" dirty="0" err="1" smtClean="0"/>
              <a:t>sé</a:t>
            </a:r>
            <a:r>
              <a:rPr lang="en-GB" u="sng" dirty="0" smtClean="0"/>
              <a:t> </a:t>
            </a:r>
            <a:r>
              <a:rPr lang="en-GB" u="sng" dirty="0" err="1" smtClean="0"/>
              <a:t>ar</a:t>
            </a:r>
            <a:r>
              <a:rPr lang="en-GB" u="sng" dirty="0" smtClean="0"/>
              <a:t> </a:t>
            </a:r>
            <a:r>
              <a:rPr lang="en-GB" u="sng" dirty="0" err="1" smtClean="0"/>
              <a:t>ais</a:t>
            </a:r>
            <a:r>
              <a:rPr lang="en-GB" u="sng" dirty="0" smtClean="0"/>
              <a:t> go </a:t>
            </a:r>
            <a:r>
              <a:rPr lang="en-GB" u="sng" dirty="0" err="1" smtClean="0"/>
              <a:t>dtí</a:t>
            </a:r>
            <a:r>
              <a:rPr lang="en-GB" u="sng" dirty="0" smtClean="0"/>
              <a:t> an </a:t>
            </a:r>
            <a:r>
              <a:rPr lang="en-GB" u="sng" dirty="0" err="1" smtClean="0"/>
              <a:t>chruth</a:t>
            </a:r>
            <a:r>
              <a:rPr lang="en-GB" u="sng" dirty="0" smtClean="0"/>
              <a:t> </a:t>
            </a:r>
            <a:r>
              <a:rPr lang="en-GB" dirty="0" smtClean="0"/>
              <a:t>a </a:t>
            </a:r>
            <a:r>
              <a:rPr lang="en-GB" dirty="0" err="1" smtClean="0"/>
              <a:t>bhí</a:t>
            </a:r>
            <a:r>
              <a:rPr lang="en-GB" dirty="0" smtClean="0"/>
              <a:t> </a:t>
            </a:r>
            <a:r>
              <a:rPr lang="en-GB" dirty="0" err="1" smtClean="0"/>
              <a:t>aige</a:t>
            </a:r>
            <a:r>
              <a:rPr lang="en-GB" dirty="0" smtClean="0"/>
              <a:t>. </a:t>
            </a:r>
            <a:r>
              <a:rPr lang="en-GB" dirty="0" err="1" smtClean="0"/>
              <a:t>Deirtear</a:t>
            </a:r>
            <a:r>
              <a:rPr lang="en-GB" dirty="0" smtClean="0"/>
              <a:t> go </a:t>
            </a:r>
            <a:r>
              <a:rPr lang="en-GB" dirty="0" err="1" smtClean="0"/>
              <a:t>bhfuil</a:t>
            </a:r>
            <a:r>
              <a:rPr lang="en-GB" dirty="0" smtClean="0"/>
              <a:t> </a:t>
            </a:r>
            <a:r>
              <a:rPr lang="en-GB" dirty="0" err="1" smtClean="0"/>
              <a:t>siad</a:t>
            </a:r>
            <a:r>
              <a:rPr lang="en-GB" dirty="0" smtClean="0"/>
              <a:t> </a:t>
            </a:r>
            <a:r>
              <a:rPr lang="en-GB" b="1" dirty="0" err="1" smtClean="0">
                <a:solidFill>
                  <a:srgbClr val="00B050"/>
                </a:solidFill>
              </a:rPr>
              <a:t>laisteach</a:t>
            </a:r>
            <a:r>
              <a:rPr lang="en-GB" dirty="0">
                <a:solidFill>
                  <a:srgbClr val="00B050"/>
                </a:solidFill>
              </a:rPr>
              <a:t>.</a:t>
            </a:r>
            <a:endParaRPr lang="en-GB" dirty="0" smtClean="0">
              <a:solidFill>
                <a:srgbClr val="00B050"/>
              </a:solidFill>
            </a:endParaRPr>
          </a:p>
          <a:p>
            <a:pPr>
              <a:buNone/>
            </a:pPr>
            <a:r>
              <a:rPr lang="en-GB" b="1" dirty="0" smtClean="0">
                <a:solidFill>
                  <a:srgbClr val="FF0000"/>
                </a:solidFill>
              </a:rPr>
              <a:t>    </a:t>
            </a:r>
          </a:p>
          <a:p>
            <a:pPr>
              <a:buNone/>
            </a:pPr>
            <a:r>
              <a:rPr lang="en-GB" b="1" u="sng" dirty="0" err="1" smtClean="0">
                <a:solidFill>
                  <a:srgbClr val="FF0000"/>
                </a:solidFill>
              </a:rPr>
              <a:t>Úsaidtear</a:t>
            </a:r>
            <a:r>
              <a:rPr lang="en-GB" b="1" u="sng" dirty="0" smtClean="0">
                <a:solidFill>
                  <a:srgbClr val="FF0000"/>
                </a:solidFill>
              </a:rPr>
              <a:t> an </a:t>
            </a:r>
            <a:r>
              <a:rPr lang="en-GB" b="1" u="sng" dirty="0" err="1" smtClean="0">
                <a:solidFill>
                  <a:srgbClr val="FF0000"/>
                </a:solidFill>
              </a:rPr>
              <a:t>eolas</a:t>
            </a:r>
            <a:r>
              <a:rPr lang="en-GB" b="1" u="sng" dirty="0" smtClean="0">
                <a:solidFill>
                  <a:srgbClr val="FF0000"/>
                </a:solidFill>
              </a:rPr>
              <a:t> </a:t>
            </a:r>
            <a:r>
              <a:rPr lang="en-GB" b="1" u="sng" dirty="0" err="1" smtClean="0">
                <a:solidFill>
                  <a:srgbClr val="FF0000"/>
                </a:solidFill>
              </a:rPr>
              <a:t>faoi</a:t>
            </a:r>
            <a:r>
              <a:rPr lang="en-GB" b="1" u="sng" dirty="0" smtClean="0">
                <a:solidFill>
                  <a:srgbClr val="FF0000"/>
                </a:solidFill>
              </a:rPr>
              <a:t> </a:t>
            </a:r>
            <a:r>
              <a:rPr lang="en-GB" b="1" u="sng" dirty="0" err="1" smtClean="0">
                <a:solidFill>
                  <a:srgbClr val="FF0000"/>
                </a:solidFill>
              </a:rPr>
              <a:t>síneadh</a:t>
            </a:r>
            <a:r>
              <a:rPr lang="en-GB" b="1" u="sng" dirty="0" smtClean="0">
                <a:solidFill>
                  <a:srgbClr val="FF0000"/>
                </a:solidFill>
              </a:rPr>
              <a:t>/      </a:t>
            </a:r>
            <a:r>
              <a:rPr lang="en-GB" b="1" u="sng" dirty="0" err="1" smtClean="0">
                <a:solidFill>
                  <a:srgbClr val="FF0000"/>
                </a:solidFill>
              </a:rPr>
              <a:t>laisteachas</a:t>
            </a:r>
            <a:r>
              <a:rPr lang="en-GB" b="1" u="sng" dirty="0" smtClean="0">
                <a:solidFill>
                  <a:srgbClr val="FF0000"/>
                </a:solidFill>
              </a:rPr>
              <a:t> i:</a:t>
            </a:r>
            <a:endParaRPr lang="en-IE" b="1" u="sng" dirty="0" smtClean="0">
              <a:solidFill>
                <a:srgbClr val="FF0000"/>
              </a:solidFill>
            </a:endParaRPr>
          </a:p>
          <a:p>
            <a:r>
              <a:rPr lang="en-GB" dirty="0" err="1" smtClean="0"/>
              <a:t>Meá</a:t>
            </a:r>
            <a:r>
              <a:rPr lang="en-GB" dirty="0" smtClean="0"/>
              <a:t>, </a:t>
            </a:r>
            <a:r>
              <a:rPr lang="en-GB" dirty="0" err="1" smtClean="0"/>
              <a:t>cúisín</a:t>
            </a:r>
            <a:r>
              <a:rPr lang="en-GB" dirty="0" smtClean="0"/>
              <a:t> , </a:t>
            </a:r>
            <a:r>
              <a:rPr lang="en-GB" dirty="0" err="1" smtClean="0"/>
              <a:t>tolg</a:t>
            </a:r>
            <a:r>
              <a:rPr lang="en-GB" dirty="0" smtClean="0"/>
              <a:t> (sofa) &amp; do </a:t>
            </a:r>
            <a:r>
              <a:rPr lang="en-GB" dirty="0" err="1" smtClean="0"/>
              <a:t>leaba</a:t>
            </a:r>
            <a:r>
              <a:rPr lang="en-GB" dirty="0" smtClean="0"/>
              <a:t> </a:t>
            </a:r>
          </a:p>
          <a:p>
            <a:r>
              <a:rPr lang="en-GB" dirty="0" err="1" smtClean="0"/>
              <a:t>Bíonn</a:t>
            </a:r>
            <a:r>
              <a:rPr lang="en-GB" dirty="0" smtClean="0"/>
              <a:t> do </a:t>
            </a:r>
            <a:r>
              <a:rPr lang="en-GB" b="1" dirty="0" err="1" smtClean="0"/>
              <a:t>chraiceann</a:t>
            </a:r>
            <a:r>
              <a:rPr lang="en-GB" b="1" dirty="0" smtClean="0"/>
              <a:t> </a:t>
            </a:r>
            <a:r>
              <a:rPr lang="en-GB" b="1" dirty="0" err="1" smtClean="0"/>
              <a:t>laisteach</a:t>
            </a:r>
            <a:r>
              <a:rPr lang="en-GB" dirty="0" smtClean="0"/>
              <a:t>. </a:t>
            </a:r>
          </a:p>
          <a:p>
            <a:endParaRPr lang="en-IE" dirty="0" smtClean="0"/>
          </a:p>
          <a:p>
            <a:endParaRPr lang="en-IE" dirty="0"/>
          </a:p>
        </p:txBody>
      </p:sp>
      <p:pic>
        <p:nvPicPr>
          <p:cNvPr id="41986" name="Picture 2" descr="http://t2.gstatic.com/images?q=tbn:iaSG1rg5kOomoM:http://www.wanabelong.com/wp-content/uploads/2009/04/pregnancy.jpg">
            <a:hlinkClick r:id="rId3"/>
          </p:cNvPr>
          <p:cNvPicPr>
            <a:picLocks noChangeAspect="1" noChangeArrowheads="1"/>
          </p:cNvPicPr>
          <p:nvPr/>
        </p:nvPicPr>
        <p:blipFill>
          <a:blip r:embed="rId4"/>
          <a:srcRect/>
          <a:stretch>
            <a:fillRect/>
          </a:stretch>
        </p:blipFill>
        <p:spPr bwMode="auto">
          <a:xfrm>
            <a:off x="6699836" y="3501008"/>
            <a:ext cx="2120636" cy="2736304"/>
          </a:xfrm>
          <a:prstGeom prst="rect">
            <a:avLst/>
          </a:prstGeom>
          <a:noFill/>
        </p:spPr>
      </p:pic>
      <p:pic>
        <p:nvPicPr>
          <p:cNvPr id="41988" name="Picture 4" descr="http://t1.gstatic.com/images?q=tbn:cYop97agUXS-qM:http://upload.wikimedia.org/wikipedia/commons/2/2a/Ressort_de_compression.jpg">
            <a:hlinkClick r:id="rId5"/>
          </p:cNvPr>
          <p:cNvPicPr>
            <a:picLocks noChangeAspect="1" noChangeArrowheads="1"/>
          </p:cNvPicPr>
          <p:nvPr/>
        </p:nvPicPr>
        <p:blipFill>
          <a:blip r:embed="rId6"/>
          <a:srcRect/>
          <a:stretch>
            <a:fillRect/>
          </a:stretch>
        </p:blipFill>
        <p:spPr bwMode="auto">
          <a:xfrm rot="5400000">
            <a:off x="7134244" y="1317122"/>
            <a:ext cx="1968928" cy="1728192"/>
          </a:xfrm>
          <a:prstGeom prst="rect">
            <a:avLst/>
          </a:prstGeom>
          <a:noFill/>
        </p:spPr>
      </p:pic>
      <p:sp>
        <p:nvSpPr>
          <p:cNvPr id="4" name="Right Arrow 3"/>
          <p:cNvSpPr/>
          <p:nvPr/>
        </p:nvSpPr>
        <p:spPr>
          <a:xfrm>
            <a:off x="5724128" y="5085184"/>
            <a:ext cx="1386467"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5688632" cy="2160240"/>
          </a:xfrm>
        </p:spPr>
        <p:txBody>
          <a:bodyPr>
            <a:normAutofit fontScale="90000"/>
          </a:bodyPr>
          <a:lstStyle/>
          <a:p>
            <a:pPr algn="l"/>
            <a:r>
              <a:rPr lang="en-IE" dirty="0" err="1" smtClean="0">
                <a:solidFill>
                  <a:srgbClr val="FF0000"/>
                </a:solidFill>
              </a:rPr>
              <a:t>Turg</a:t>
            </a:r>
            <a:r>
              <a:rPr lang="en-IE" dirty="0" smtClean="0">
                <a:solidFill>
                  <a:srgbClr val="FF0000"/>
                </a:solidFill>
              </a:rPr>
              <a:t>: </a:t>
            </a:r>
            <a:r>
              <a:rPr lang="en-GB" sz="4000" b="1" u="sng" dirty="0" err="1">
                <a:solidFill>
                  <a:srgbClr val="0070C0"/>
                </a:solidFill>
              </a:rPr>
              <a:t>Fiosrucháin</a:t>
            </a:r>
            <a:r>
              <a:rPr lang="en-GB" sz="4000" b="1" u="sng" dirty="0">
                <a:solidFill>
                  <a:srgbClr val="0070C0"/>
                </a:solidFill>
              </a:rPr>
              <a:t> </a:t>
            </a:r>
            <a:r>
              <a:rPr lang="en-GB" sz="4000" b="1" u="sng" dirty="0" err="1">
                <a:solidFill>
                  <a:srgbClr val="0070C0"/>
                </a:solidFill>
              </a:rPr>
              <a:t>ar</a:t>
            </a:r>
            <a:r>
              <a:rPr lang="en-GB" sz="4000" b="1" u="sng" dirty="0">
                <a:solidFill>
                  <a:srgbClr val="0070C0"/>
                </a:solidFill>
              </a:rPr>
              <a:t> an </a:t>
            </a:r>
            <a:r>
              <a:rPr lang="en-GB" sz="4000" b="1" u="sng" dirty="0" smtClean="0">
                <a:solidFill>
                  <a:srgbClr val="0070C0"/>
                </a:solidFill>
              </a:rPr>
              <a:t>gaol </a:t>
            </a:r>
            <a:r>
              <a:rPr lang="en-GB" sz="4000" b="1" u="sng" dirty="0" err="1">
                <a:solidFill>
                  <a:srgbClr val="0070C0"/>
                </a:solidFill>
              </a:rPr>
              <a:t>idir</a:t>
            </a:r>
            <a:r>
              <a:rPr lang="en-GB" sz="4000" b="1" u="sng" dirty="0">
                <a:solidFill>
                  <a:srgbClr val="0070C0"/>
                </a:solidFill>
              </a:rPr>
              <a:t> </a:t>
            </a:r>
            <a:r>
              <a:rPr lang="en-GB" sz="4000" b="1" u="sng" dirty="0" err="1" smtClean="0">
                <a:solidFill>
                  <a:srgbClr val="0070C0"/>
                </a:solidFill>
              </a:rPr>
              <a:t>díláithriú</a:t>
            </a:r>
            <a:r>
              <a:rPr lang="en-GB" sz="4000" b="1" u="sng" dirty="0" smtClean="0">
                <a:solidFill>
                  <a:srgbClr val="0070C0"/>
                </a:solidFill>
              </a:rPr>
              <a:t> (extension)  </a:t>
            </a:r>
            <a:r>
              <a:rPr lang="en-GB" sz="4000" b="1" u="sng" dirty="0" err="1" smtClean="0">
                <a:solidFill>
                  <a:srgbClr val="0070C0"/>
                </a:solidFill>
              </a:rPr>
              <a:t>lingeáin</a:t>
            </a:r>
            <a:r>
              <a:rPr lang="en-GB" sz="4000" b="1" u="sng" dirty="0" smtClean="0">
                <a:solidFill>
                  <a:srgbClr val="0070C0"/>
                </a:solidFill>
              </a:rPr>
              <a:t> (spring)&amp; </a:t>
            </a:r>
            <a:r>
              <a:rPr lang="en-GB" sz="4000" b="1" u="sng" dirty="0">
                <a:solidFill>
                  <a:srgbClr val="0070C0"/>
                </a:solidFill>
              </a:rPr>
              <a:t>an </a:t>
            </a:r>
            <a:r>
              <a:rPr lang="en-GB" sz="4000" b="1" u="sng" dirty="0" err="1">
                <a:solidFill>
                  <a:srgbClr val="0070C0"/>
                </a:solidFill>
              </a:rPr>
              <a:t>bhfórsa</a:t>
            </a:r>
            <a:r>
              <a:rPr lang="en-GB" sz="4000" b="1" u="sng" dirty="0">
                <a:solidFill>
                  <a:srgbClr val="0070C0"/>
                </a:solidFill>
              </a:rPr>
              <a:t> a </a:t>
            </a:r>
            <a:r>
              <a:rPr lang="en-GB" sz="4000" b="1" u="sng" dirty="0" err="1">
                <a:solidFill>
                  <a:srgbClr val="0070C0"/>
                </a:solidFill>
              </a:rPr>
              <a:t>shíneann</a:t>
            </a:r>
            <a:r>
              <a:rPr lang="en-GB" sz="4000" b="1" u="sng" dirty="0">
                <a:solidFill>
                  <a:srgbClr val="0070C0"/>
                </a:solidFill>
              </a:rPr>
              <a:t> </a:t>
            </a:r>
            <a:r>
              <a:rPr lang="en-GB" sz="4000" b="1" u="sng" dirty="0" smtClean="0">
                <a:solidFill>
                  <a:srgbClr val="0070C0"/>
                </a:solidFill>
              </a:rPr>
              <a:t>é </a:t>
            </a:r>
            <a:r>
              <a:rPr lang="en-GB" sz="4000" b="1" u="sng" dirty="0" smtClean="0">
                <a:solidFill>
                  <a:srgbClr val="00B050"/>
                </a:solidFill>
              </a:rPr>
              <a:t>(</a:t>
            </a:r>
            <a:r>
              <a:rPr lang="en-GB" sz="4000" b="1" u="sng" dirty="0" err="1" smtClean="0">
                <a:solidFill>
                  <a:srgbClr val="00B050"/>
                </a:solidFill>
              </a:rPr>
              <a:t>Dlí</a:t>
            </a:r>
            <a:r>
              <a:rPr lang="en-GB" sz="4000" b="1" u="sng" dirty="0" smtClean="0">
                <a:solidFill>
                  <a:srgbClr val="00B050"/>
                </a:solidFill>
              </a:rPr>
              <a:t> Hooke).</a:t>
            </a:r>
            <a:r>
              <a:rPr lang="en-IE" sz="4000" dirty="0"/>
              <a:t/>
            </a:r>
            <a:br>
              <a:rPr lang="en-IE" sz="4000" dirty="0"/>
            </a:br>
            <a:endParaRPr lang="en-IE" sz="4000" dirty="0"/>
          </a:p>
        </p:txBody>
      </p:sp>
      <p:sp>
        <p:nvSpPr>
          <p:cNvPr id="5" name="Isosceles Triangle 4"/>
          <p:cNvSpPr/>
          <p:nvPr/>
        </p:nvSpPr>
        <p:spPr>
          <a:xfrm rot="5400000">
            <a:off x="6769999" y="3356992"/>
            <a:ext cx="360040"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http://t1.gstatic.com/images?q=tbn:ANd9GcQB6FIJ6dlMmWoM_aLswpwPhE-_F_13Kijuz50dSny9wSS8yCil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448780"/>
            <a:ext cx="3096344" cy="478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62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07288" cy="6669360"/>
          </a:xfrm>
        </p:spPr>
        <p:txBody>
          <a:bodyPr>
            <a:normAutofit/>
          </a:bodyPr>
          <a:lstStyle/>
          <a:p>
            <a:pPr marL="0" lvl="0" indent="0">
              <a:buNone/>
            </a:pPr>
            <a:endParaRPr lang="en-GB" dirty="0" smtClean="0"/>
          </a:p>
          <a:p>
            <a:pPr marL="0" lvl="0" indent="0">
              <a:buNone/>
            </a:pPr>
            <a:endParaRPr lang="en-GB" dirty="0"/>
          </a:p>
          <a:p>
            <a:pPr marL="0" lvl="0" indent="0">
              <a:buNone/>
            </a:pPr>
            <a:r>
              <a:rPr lang="en-GB" dirty="0" smtClean="0"/>
              <a:t>4. </a:t>
            </a:r>
            <a:r>
              <a:rPr lang="en-GB" dirty="0" err="1" smtClean="0"/>
              <a:t>Tóg</a:t>
            </a:r>
            <a:r>
              <a:rPr lang="en-GB" dirty="0" smtClean="0"/>
              <a:t> </a:t>
            </a:r>
            <a:r>
              <a:rPr lang="en-GB" dirty="0" err="1" smtClean="0"/>
              <a:t>cúntas</a:t>
            </a:r>
            <a:r>
              <a:rPr lang="en-GB" dirty="0" smtClean="0"/>
              <a:t> </a:t>
            </a:r>
            <a:r>
              <a:rPr lang="en-GB" dirty="0"/>
              <a:t>do </a:t>
            </a:r>
            <a:r>
              <a:rPr lang="en-GB" dirty="0" err="1"/>
              <a:t>na</a:t>
            </a:r>
            <a:r>
              <a:rPr lang="en-GB" dirty="0"/>
              <a:t> </a:t>
            </a:r>
            <a:r>
              <a:rPr lang="en-GB" dirty="0" err="1" smtClean="0"/>
              <a:t>torthaí</a:t>
            </a:r>
            <a:r>
              <a:rPr lang="en-GB" dirty="0" smtClean="0"/>
              <a:t> </a:t>
            </a:r>
            <a:r>
              <a:rPr lang="en-GB" dirty="0" err="1"/>
              <a:t>sa</a:t>
            </a:r>
            <a:r>
              <a:rPr lang="en-GB" dirty="0"/>
              <a:t> </a:t>
            </a:r>
            <a:r>
              <a:rPr lang="en-GB" dirty="0" err="1" smtClean="0"/>
              <a:t>tábla</a:t>
            </a:r>
            <a:r>
              <a:rPr lang="en-GB" dirty="0" smtClean="0"/>
              <a:t> </a:t>
            </a:r>
            <a:r>
              <a:rPr lang="en-GB" dirty="0" err="1" smtClean="0"/>
              <a:t>shíos</a:t>
            </a:r>
            <a:r>
              <a:rPr lang="en-GB" dirty="0"/>
              <a:t>: </a:t>
            </a:r>
            <a:endParaRPr lang="en-GB" dirty="0" smtClean="0"/>
          </a:p>
          <a:p>
            <a:pPr marL="0" lvl="0" indent="0">
              <a:buNone/>
            </a:pPr>
            <a:endParaRPr lang="en-GB" dirty="0"/>
          </a:p>
          <a:p>
            <a:pPr marL="0" lvl="0" indent="0">
              <a:buNone/>
            </a:pPr>
            <a:endParaRPr lang="en-GB" dirty="0" smtClean="0"/>
          </a:p>
          <a:p>
            <a:pPr marL="0" lvl="0" indent="0">
              <a:buNone/>
            </a:pPr>
            <a:endParaRPr lang="en-GB" dirty="0"/>
          </a:p>
          <a:p>
            <a:pPr marL="0" lvl="0" indent="0">
              <a:buNone/>
            </a:pPr>
            <a:endParaRPr lang="en-IE" dirty="0"/>
          </a:p>
          <a:p>
            <a:pPr marL="0" lvl="0" indent="0">
              <a:buNone/>
            </a:pPr>
            <a:endParaRPr lang="en-GB" b="1" dirty="0" smtClean="0"/>
          </a:p>
          <a:p>
            <a:pPr marL="0" lvl="0" indent="0">
              <a:buNone/>
            </a:pPr>
            <a:r>
              <a:rPr lang="en-GB" b="1" dirty="0" smtClean="0"/>
              <a:t>5. </a:t>
            </a:r>
            <a:r>
              <a:rPr lang="en-GB" b="1" dirty="0" err="1" smtClean="0"/>
              <a:t>Tarraing</a:t>
            </a:r>
            <a:r>
              <a:rPr lang="en-GB" b="1" dirty="0" smtClean="0"/>
              <a:t> </a:t>
            </a:r>
            <a:r>
              <a:rPr lang="en-GB" b="1" dirty="0" err="1">
                <a:solidFill>
                  <a:srgbClr val="00B050"/>
                </a:solidFill>
              </a:rPr>
              <a:t>graf</a:t>
            </a:r>
            <a:r>
              <a:rPr lang="en-GB" b="1" dirty="0"/>
              <a:t> le do </a:t>
            </a:r>
            <a:r>
              <a:rPr lang="en-GB" b="1" dirty="0" err="1" smtClean="0"/>
              <a:t>toirthí</a:t>
            </a:r>
            <a:r>
              <a:rPr lang="en-GB" b="1" dirty="0" smtClean="0"/>
              <a:t> </a:t>
            </a:r>
            <a:r>
              <a:rPr lang="en-GB" b="1" dirty="0"/>
              <a:t>le</a:t>
            </a:r>
            <a:r>
              <a:rPr lang="en-GB" dirty="0"/>
              <a:t>: an </a:t>
            </a:r>
            <a:r>
              <a:rPr lang="en-GB" dirty="0" err="1" smtClean="0"/>
              <a:t>díláithrú</a:t>
            </a:r>
            <a:r>
              <a:rPr lang="en-GB" dirty="0" smtClean="0"/>
              <a:t>/</a:t>
            </a:r>
            <a:r>
              <a:rPr lang="en-GB" dirty="0" err="1" smtClean="0"/>
              <a:t>síneadh</a:t>
            </a:r>
            <a:r>
              <a:rPr lang="en-GB" dirty="0" smtClean="0"/>
              <a:t> </a:t>
            </a:r>
            <a:r>
              <a:rPr lang="en-GB" dirty="0" err="1"/>
              <a:t>ar</a:t>
            </a:r>
            <a:r>
              <a:rPr lang="en-GB" dirty="0"/>
              <a:t> an Y-</a:t>
            </a:r>
            <a:r>
              <a:rPr lang="en-GB" dirty="0" err="1"/>
              <a:t>ais</a:t>
            </a:r>
            <a:r>
              <a:rPr lang="en-GB" dirty="0"/>
              <a:t> &amp; an </a:t>
            </a:r>
            <a:r>
              <a:rPr lang="en-GB" dirty="0" err="1" smtClean="0"/>
              <a:t>fórsa</a:t>
            </a:r>
            <a:r>
              <a:rPr lang="en-GB" dirty="0" smtClean="0"/>
              <a:t> </a:t>
            </a:r>
            <a:r>
              <a:rPr lang="en-GB" dirty="0" err="1"/>
              <a:t>ar</a:t>
            </a:r>
            <a:r>
              <a:rPr lang="en-GB" dirty="0"/>
              <a:t> an X-</a:t>
            </a:r>
            <a:r>
              <a:rPr lang="en-GB" dirty="0" err="1"/>
              <a:t>ais</a:t>
            </a:r>
            <a:r>
              <a:rPr lang="en-GB" dirty="0"/>
              <a:t>.</a:t>
            </a:r>
            <a:endParaRPr lang="en-IE" dirty="0"/>
          </a:p>
          <a:p>
            <a:endParaRPr lang="en-IE" dirty="0"/>
          </a:p>
        </p:txBody>
      </p:sp>
      <p:graphicFrame>
        <p:nvGraphicFramePr>
          <p:cNvPr id="5" name="Table 4"/>
          <p:cNvGraphicFramePr>
            <a:graphicFrameLocks noGrp="1"/>
          </p:cNvGraphicFramePr>
          <p:nvPr>
            <p:extLst>
              <p:ext uri="{D42A27DB-BD31-4B8C-83A1-F6EECF244321}">
                <p14:modId xmlns:p14="http://schemas.microsoft.com/office/powerpoint/2010/main" val="348576512"/>
              </p:ext>
            </p:extLst>
          </p:nvPr>
        </p:nvGraphicFramePr>
        <p:xfrm>
          <a:off x="755578" y="2060848"/>
          <a:ext cx="7056782" cy="2736303"/>
        </p:xfrm>
        <a:graphic>
          <a:graphicData uri="http://schemas.openxmlformats.org/drawingml/2006/table">
            <a:tbl>
              <a:tblPr firstRow="1" bandRow="1">
                <a:tableStyleId>{5C22544A-7EE6-4342-B048-85BDC9FD1C3A}</a:tableStyleId>
              </a:tblPr>
              <a:tblGrid>
                <a:gridCol w="1656182"/>
                <a:gridCol w="720082"/>
                <a:gridCol w="1188132"/>
                <a:gridCol w="1188132"/>
                <a:gridCol w="1188132"/>
                <a:gridCol w="1116122"/>
              </a:tblGrid>
              <a:tr h="582384">
                <a:tc>
                  <a:txBody>
                    <a:bodyPr/>
                    <a:lstStyle/>
                    <a:p>
                      <a:endParaRPr lang="en-IE" dirty="0"/>
                    </a:p>
                  </a:txBody>
                  <a:tcPr/>
                </a:tc>
                <a:tc>
                  <a:txBody>
                    <a:bodyPr/>
                    <a:lstStyle/>
                    <a:p>
                      <a:r>
                        <a:rPr lang="en-IE" dirty="0" smtClean="0"/>
                        <a:t>1</a:t>
                      </a:r>
                      <a:endParaRPr lang="en-IE" dirty="0"/>
                    </a:p>
                  </a:txBody>
                  <a:tcPr/>
                </a:tc>
                <a:tc>
                  <a:txBody>
                    <a:bodyPr/>
                    <a:lstStyle/>
                    <a:p>
                      <a:r>
                        <a:rPr lang="en-IE" dirty="0" smtClean="0"/>
                        <a:t>2</a:t>
                      </a:r>
                      <a:endParaRPr lang="en-IE" dirty="0"/>
                    </a:p>
                  </a:txBody>
                  <a:tcPr/>
                </a:tc>
                <a:tc>
                  <a:txBody>
                    <a:bodyPr/>
                    <a:lstStyle/>
                    <a:p>
                      <a:r>
                        <a:rPr lang="en-IE" dirty="0" smtClean="0"/>
                        <a:t>3</a:t>
                      </a:r>
                      <a:endParaRPr lang="en-IE" dirty="0"/>
                    </a:p>
                  </a:txBody>
                  <a:tcPr/>
                </a:tc>
                <a:tc>
                  <a:txBody>
                    <a:bodyPr/>
                    <a:lstStyle/>
                    <a:p>
                      <a:r>
                        <a:rPr lang="en-IE" dirty="0" smtClean="0"/>
                        <a:t>4</a:t>
                      </a:r>
                      <a:endParaRPr lang="en-IE" dirty="0"/>
                    </a:p>
                  </a:txBody>
                  <a:tcPr/>
                </a:tc>
                <a:tc>
                  <a:txBody>
                    <a:bodyPr/>
                    <a:lstStyle/>
                    <a:p>
                      <a:r>
                        <a:rPr lang="en-IE" dirty="0" smtClean="0"/>
                        <a:t>5</a:t>
                      </a:r>
                      <a:endParaRPr lang="en-IE" dirty="0"/>
                    </a:p>
                  </a:txBody>
                  <a:tcPr/>
                </a:tc>
              </a:tr>
              <a:tr h="647103">
                <a:tc>
                  <a:txBody>
                    <a:bodyPr/>
                    <a:lstStyle/>
                    <a:p>
                      <a:r>
                        <a:rPr lang="en-GB" sz="1800" kern="1200" dirty="0" err="1" smtClean="0">
                          <a:solidFill>
                            <a:schemeClr val="dk1"/>
                          </a:solidFill>
                          <a:effectLst/>
                          <a:latin typeface="+mn-lt"/>
                          <a:ea typeface="+mn-ea"/>
                          <a:cs typeface="+mn-cs"/>
                        </a:rPr>
                        <a:t>Fórsa</a:t>
                      </a:r>
                      <a:r>
                        <a:rPr lang="en-GB" sz="1800" kern="1200" dirty="0" smtClean="0">
                          <a:solidFill>
                            <a:schemeClr val="dk1"/>
                          </a:solidFill>
                          <a:effectLst/>
                          <a:latin typeface="+mn-lt"/>
                          <a:ea typeface="+mn-ea"/>
                          <a:cs typeface="+mn-cs"/>
                        </a:rPr>
                        <a:t>/</a:t>
                      </a:r>
                      <a:r>
                        <a:rPr lang="en-GB" sz="1800" kern="1200" dirty="0" err="1" smtClean="0">
                          <a:solidFill>
                            <a:schemeClr val="dk1"/>
                          </a:solidFill>
                          <a:effectLst/>
                          <a:latin typeface="+mn-lt"/>
                          <a:ea typeface="+mn-ea"/>
                          <a:cs typeface="+mn-cs"/>
                        </a:rPr>
                        <a:t>Méachan</a:t>
                      </a:r>
                      <a:r>
                        <a:rPr lang="en-GB" sz="1800" kern="1200" baseline="0" dirty="0" smtClean="0">
                          <a:solidFill>
                            <a:schemeClr val="dk1"/>
                          </a:solidFill>
                          <a:effectLst/>
                          <a:latin typeface="+mn-lt"/>
                          <a:ea typeface="+mn-ea"/>
                          <a:cs typeface="+mn-cs"/>
                        </a:rPr>
                        <a:t> </a:t>
                      </a:r>
                      <a:r>
                        <a:rPr lang="en-GB" sz="1800" kern="1200" dirty="0" smtClean="0">
                          <a:solidFill>
                            <a:schemeClr val="dk1"/>
                          </a:solidFill>
                          <a:effectLst/>
                          <a:latin typeface="+mn-lt"/>
                          <a:ea typeface="+mn-ea"/>
                          <a:cs typeface="+mn-cs"/>
                        </a:rPr>
                        <a:t>(</a:t>
                      </a:r>
                      <a:r>
                        <a:rPr lang="en-GB" sz="1800" kern="1200" dirty="0" err="1" smtClean="0">
                          <a:solidFill>
                            <a:schemeClr val="dk1"/>
                          </a:solidFill>
                          <a:effectLst/>
                          <a:latin typeface="+mn-lt"/>
                          <a:ea typeface="+mn-ea"/>
                          <a:cs typeface="+mn-cs"/>
                        </a:rPr>
                        <a:t>i</a:t>
                      </a:r>
                      <a:r>
                        <a:rPr lang="en-GB" sz="1800" kern="1200" dirty="0" smtClean="0">
                          <a:solidFill>
                            <a:schemeClr val="dk1"/>
                          </a:solidFill>
                          <a:effectLst/>
                          <a:latin typeface="+mn-lt"/>
                          <a:ea typeface="+mn-ea"/>
                          <a:cs typeface="+mn-cs"/>
                        </a:rPr>
                        <a:t> N)</a:t>
                      </a:r>
                      <a:endParaRPr lang="en-IE" dirty="0"/>
                    </a:p>
                  </a:txBody>
                  <a:tcPr/>
                </a:tc>
                <a:tc>
                  <a:txBody>
                    <a:bodyPr/>
                    <a:lstStyle/>
                    <a:p>
                      <a:endParaRPr lang="en-IE" dirty="0"/>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r>
              <a:tr h="924432">
                <a:tc>
                  <a:txBody>
                    <a:bodyPr/>
                    <a:lstStyle/>
                    <a:p>
                      <a:r>
                        <a:rPr lang="en-GB" sz="1800" kern="1200" dirty="0" err="1" smtClean="0">
                          <a:solidFill>
                            <a:schemeClr val="dk1"/>
                          </a:solidFill>
                          <a:effectLst/>
                          <a:latin typeface="+mn-lt"/>
                          <a:ea typeface="+mn-ea"/>
                          <a:cs typeface="+mn-cs"/>
                        </a:rPr>
                        <a:t>Suíomh</a:t>
                      </a:r>
                      <a:r>
                        <a:rPr lang="en-GB" sz="1800" kern="1200" dirty="0" smtClean="0">
                          <a:solidFill>
                            <a:schemeClr val="dk1"/>
                          </a:solidFill>
                          <a:effectLst/>
                          <a:latin typeface="+mn-lt"/>
                          <a:ea typeface="+mn-ea"/>
                          <a:cs typeface="+mn-cs"/>
                        </a:rPr>
                        <a:t> an ‘pointer’ (cm)</a:t>
                      </a:r>
                      <a:endParaRPr lang="en-IE" dirty="0"/>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r>
              <a:tr h="582384">
                <a:tc>
                  <a:txBody>
                    <a:bodyPr/>
                    <a:lstStyle/>
                    <a:p>
                      <a:r>
                        <a:rPr lang="en-IE" dirty="0" err="1" smtClean="0"/>
                        <a:t>Dílaithriú</a:t>
                      </a:r>
                      <a:r>
                        <a:rPr lang="en-IE" dirty="0" smtClean="0"/>
                        <a:t> (cm)</a:t>
                      </a:r>
                      <a:endParaRPr lang="en-IE" dirty="0"/>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tr>
            </a:tbl>
          </a:graphicData>
        </a:graphic>
      </p:graphicFrame>
    </p:spTree>
    <p:extLst>
      <p:ext uri="{BB962C8B-B14F-4D97-AF65-F5344CB8AC3E}">
        <p14:creationId xmlns:p14="http://schemas.microsoft.com/office/powerpoint/2010/main" val="184500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12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4000"/>
                                        <p:tgtEl>
                                          <p:spTgt spid="5"/>
                                        </p:tgtEl>
                                      </p:cBhvr>
                                    </p:animEffect>
                                    <p:anim calcmode="lin" valueType="num">
                                      <p:cBhvr>
                                        <p:cTn id="8" dur="14000" fill="hold"/>
                                        <p:tgtEl>
                                          <p:spTgt spid="5"/>
                                        </p:tgtEl>
                                        <p:attrNameLst>
                                          <p:attrName>ppt_x</p:attrName>
                                        </p:attrNameLst>
                                      </p:cBhvr>
                                      <p:tavLst>
                                        <p:tav tm="0">
                                          <p:val>
                                            <p:strVal val="#ppt_x"/>
                                          </p:val>
                                        </p:tav>
                                        <p:tav tm="100000">
                                          <p:val>
                                            <p:strVal val="#ppt_x"/>
                                          </p:val>
                                        </p:tav>
                                      </p:tavLst>
                                    </p:anim>
                                    <p:anim calcmode="lin" valueType="num">
                                      <p:cBhvr>
                                        <p:cTn id="9" dur="14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4219"/>
            <a:ext cx="8229600" cy="922114"/>
          </a:xfrm>
        </p:spPr>
        <p:txBody>
          <a:bodyPr/>
          <a:lstStyle/>
          <a:p>
            <a:pPr algn="l"/>
            <a:r>
              <a:rPr lang="en-IE" u="sng" dirty="0" err="1" smtClean="0"/>
              <a:t>Torthaí</a:t>
            </a:r>
            <a:r>
              <a:rPr lang="en-IE" u="sng" dirty="0" smtClean="0"/>
              <a:t> (</a:t>
            </a:r>
            <a:r>
              <a:rPr lang="en-IE" u="sng" dirty="0" err="1" smtClean="0"/>
              <a:t>graf</a:t>
            </a:r>
            <a:r>
              <a:rPr lang="en-IE" u="sng" dirty="0" smtClean="0"/>
              <a:t>):</a:t>
            </a:r>
            <a:endParaRPr lang="en-IE" u="sng" dirty="0"/>
          </a:p>
        </p:txBody>
      </p:sp>
      <p:cxnSp>
        <p:nvCxnSpPr>
          <p:cNvPr id="6" name="Straight Connector 5"/>
          <p:cNvCxnSpPr/>
          <p:nvPr/>
        </p:nvCxnSpPr>
        <p:spPr>
          <a:xfrm>
            <a:off x="1547664" y="1412776"/>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7664" y="6021288"/>
            <a:ext cx="511256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91880" y="6021319"/>
            <a:ext cx="2376264" cy="461665"/>
          </a:xfrm>
          <a:prstGeom prst="rect">
            <a:avLst/>
          </a:prstGeom>
          <a:noFill/>
        </p:spPr>
        <p:txBody>
          <a:bodyPr wrap="square" rtlCol="0">
            <a:spAutoFit/>
          </a:bodyPr>
          <a:lstStyle/>
          <a:p>
            <a:r>
              <a:rPr lang="en-IE" sz="2400" b="1" dirty="0" err="1" smtClean="0">
                <a:solidFill>
                  <a:srgbClr val="FF0000"/>
                </a:solidFill>
              </a:rPr>
              <a:t>Fórsa</a:t>
            </a:r>
            <a:r>
              <a:rPr lang="en-IE" sz="2400" b="1" dirty="0" smtClean="0">
                <a:solidFill>
                  <a:srgbClr val="FF0000"/>
                </a:solidFill>
              </a:rPr>
              <a:t> (N)</a:t>
            </a:r>
            <a:endParaRPr lang="en-IE" sz="2400" b="1" dirty="0">
              <a:solidFill>
                <a:srgbClr val="FF0000"/>
              </a:solidFill>
            </a:endParaRPr>
          </a:p>
        </p:txBody>
      </p:sp>
      <p:sp>
        <p:nvSpPr>
          <p:cNvPr id="11" name="TextBox 10"/>
          <p:cNvSpPr txBox="1"/>
          <p:nvPr/>
        </p:nvSpPr>
        <p:spPr>
          <a:xfrm>
            <a:off x="107504" y="2636912"/>
            <a:ext cx="1368152" cy="1200329"/>
          </a:xfrm>
          <a:prstGeom prst="rect">
            <a:avLst/>
          </a:prstGeom>
          <a:noFill/>
        </p:spPr>
        <p:txBody>
          <a:bodyPr wrap="square" rtlCol="0">
            <a:spAutoFit/>
          </a:bodyPr>
          <a:lstStyle/>
          <a:p>
            <a:r>
              <a:rPr lang="en-IE" sz="2400" b="1" dirty="0" err="1" smtClean="0">
                <a:solidFill>
                  <a:srgbClr val="FF0000"/>
                </a:solidFill>
              </a:rPr>
              <a:t>Díláithriú</a:t>
            </a:r>
            <a:r>
              <a:rPr lang="en-IE" sz="2400" b="1" dirty="0" smtClean="0">
                <a:solidFill>
                  <a:srgbClr val="FF0000"/>
                </a:solidFill>
              </a:rPr>
              <a:t>/</a:t>
            </a:r>
            <a:r>
              <a:rPr lang="en-IE" sz="2400" b="1" dirty="0" err="1" smtClean="0">
                <a:solidFill>
                  <a:srgbClr val="FF0000"/>
                </a:solidFill>
              </a:rPr>
              <a:t>Síneadh</a:t>
            </a:r>
            <a:r>
              <a:rPr lang="en-IE" sz="2400" b="1" dirty="0" smtClean="0">
                <a:solidFill>
                  <a:srgbClr val="FF0000"/>
                </a:solidFill>
              </a:rPr>
              <a:t> (cm)</a:t>
            </a:r>
            <a:endParaRPr lang="en-IE" sz="2400" b="1" dirty="0">
              <a:solidFill>
                <a:srgbClr val="FF0000"/>
              </a:solidFill>
            </a:endParaRPr>
          </a:p>
        </p:txBody>
      </p:sp>
    </p:spTree>
    <p:extLst>
      <p:ext uri="{BB962C8B-B14F-4D97-AF65-F5344CB8AC3E}">
        <p14:creationId xmlns:p14="http://schemas.microsoft.com/office/powerpoint/2010/main" val="168001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120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1275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18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008" y="476672"/>
            <a:ext cx="8928992" cy="1558526"/>
          </a:xfrm>
        </p:spPr>
        <p:txBody>
          <a:bodyPr>
            <a:normAutofit fontScale="40000" lnSpcReduction="20000"/>
          </a:bodyPr>
          <a:lstStyle/>
          <a:p>
            <a:pPr>
              <a:buNone/>
            </a:pPr>
            <a:r>
              <a:rPr lang="en-GB" sz="9000" b="1" u="sng" dirty="0" smtClean="0">
                <a:solidFill>
                  <a:srgbClr val="FF0000"/>
                </a:solidFill>
              </a:rPr>
              <a:t>DLÍ HOOKE</a:t>
            </a:r>
            <a:r>
              <a:rPr lang="en-IE" sz="9000" u="sng" dirty="0" smtClean="0">
                <a:solidFill>
                  <a:srgbClr val="FF0000"/>
                </a:solidFill>
              </a:rPr>
              <a:t>:  </a:t>
            </a:r>
            <a:r>
              <a:rPr lang="en-GB" sz="9000" dirty="0" err="1" smtClean="0">
                <a:solidFill>
                  <a:srgbClr val="FF0000"/>
                </a:solidFill>
              </a:rPr>
              <a:t>Bíonn</a:t>
            </a:r>
            <a:r>
              <a:rPr lang="en-GB" sz="9000" dirty="0" smtClean="0">
                <a:solidFill>
                  <a:srgbClr val="FF0000"/>
                </a:solidFill>
              </a:rPr>
              <a:t> </a:t>
            </a:r>
            <a:r>
              <a:rPr lang="en-GB" sz="9000" dirty="0" err="1" smtClean="0">
                <a:solidFill>
                  <a:srgbClr val="FF0000"/>
                </a:solidFill>
              </a:rPr>
              <a:t>díláithriú</a:t>
            </a:r>
            <a:r>
              <a:rPr lang="en-GB" sz="9000" dirty="0" smtClean="0">
                <a:solidFill>
                  <a:srgbClr val="FF0000"/>
                </a:solidFill>
              </a:rPr>
              <a:t> (extension) </a:t>
            </a:r>
            <a:r>
              <a:rPr lang="en-GB" sz="9000" dirty="0" err="1" smtClean="0">
                <a:solidFill>
                  <a:srgbClr val="FF0000"/>
                </a:solidFill>
              </a:rPr>
              <a:t>lingeáin</a:t>
            </a:r>
            <a:r>
              <a:rPr lang="en-GB" sz="9000" dirty="0" smtClean="0">
                <a:solidFill>
                  <a:srgbClr val="FF0000"/>
                </a:solidFill>
              </a:rPr>
              <a:t> (spring) </a:t>
            </a:r>
            <a:r>
              <a:rPr lang="en-GB" sz="9000" dirty="0" err="1" smtClean="0">
                <a:solidFill>
                  <a:srgbClr val="FF0000"/>
                </a:solidFill>
              </a:rPr>
              <a:t>i</a:t>
            </a:r>
            <a:r>
              <a:rPr lang="en-GB" sz="9000" dirty="0" smtClean="0">
                <a:solidFill>
                  <a:srgbClr val="FF0000"/>
                </a:solidFill>
              </a:rPr>
              <a:t> </a:t>
            </a:r>
            <a:r>
              <a:rPr lang="en-GB" sz="9000" dirty="0" err="1" smtClean="0">
                <a:solidFill>
                  <a:srgbClr val="FF0000"/>
                </a:solidFill>
              </a:rPr>
              <a:t>gcomhréir</a:t>
            </a:r>
            <a:r>
              <a:rPr lang="en-GB" sz="9000" dirty="0" smtClean="0">
                <a:solidFill>
                  <a:srgbClr val="FF0000"/>
                </a:solidFill>
              </a:rPr>
              <a:t> </a:t>
            </a:r>
            <a:r>
              <a:rPr lang="en-GB" sz="9000" dirty="0" err="1" smtClean="0">
                <a:solidFill>
                  <a:srgbClr val="FF0000"/>
                </a:solidFill>
              </a:rPr>
              <a:t>dhíreach</a:t>
            </a:r>
            <a:r>
              <a:rPr lang="en-GB" sz="9000" dirty="0" smtClean="0">
                <a:solidFill>
                  <a:srgbClr val="FF0000"/>
                </a:solidFill>
              </a:rPr>
              <a:t> leis an </a:t>
            </a:r>
            <a:r>
              <a:rPr lang="en-GB" sz="9000" dirty="0" err="1" smtClean="0">
                <a:solidFill>
                  <a:srgbClr val="FF0000"/>
                </a:solidFill>
              </a:rPr>
              <a:t>bhfórsa</a:t>
            </a:r>
            <a:r>
              <a:rPr lang="en-GB" sz="9000" dirty="0" smtClean="0">
                <a:solidFill>
                  <a:srgbClr val="FF0000"/>
                </a:solidFill>
              </a:rPr>
              <a:t> a </a:t>
            </a:r>
            <a:r>
              <a:rPr lang="en-GB" sz="9000" dirty="0" err="1" smtClean="0">
                <a:solidFill>
                  <a:srgbClr val="FF0000"/>
                </a:solidFill>
              </a:rPr>
              <a:t>shíneann</a:t>
            </a:r>
            <a:r>
              <a:rPr lang="en-GB" sz="9000" dirty="0" smtClean="0">
                <a:solidFill>
                  <a:srgbClr val="FF0000"/>
                </a:solidFill>
              </a:rPr>
              <a:t> é.</a:t>
            </a:r>
            <a:endParaRPr lang="en-IE" dirty="0">
              <a:solidFill>
                <a:srgbClr val="FF0000"/>
              </a:solidFill>
            </a:endParaRPr>
          </a:p>
        </p:txBody>
      </p:sp>
      <p:pic>
        <p:nvPicPr>
          <p:cNvPr id="45058" name="Picture 2"/>
          <p:cNvPicPr>
            <a:picLocks noChangeAspect="1" noChangeArrowheads="1"/>
          </p:cNvPicPr>
          <p:nvPr/>
        </p:nvPicPr>
        <p:blipFill>
          <a:blip r:embed="rId3"/>
          <a:srcRect/>
          <a:stretch>
            <a:fillRect/>
          </a:stretch>
        </p:blipFill>
        <p:spPr bwMode="auto">
          <a:xfrm>
            <a:off x="-32433" y="1864501"/>
            <a:ext cx="5357818" cy="4791085"/>
          </a:xfrm>
          <a:prstGeom prst="rect">
            <a:avLst/>
          </a:prstGeom>
          <a:noFill/>
          <a:ln w="9525">
            <a:noFill/>
            <a:miter lim="800000"/>
            <a:headEnd/>
            <a:tailEnd/>
          </a:ln>
        </p:spPr>
      </p:pic>
      <p:sp>
        <p:nvSpPr>
          <p:cNvPr id="11" name="TextBox 10"/>
          <p:cNvSpPr txBox="1"/>
          <p:nvPr/>
        </p:nvSpPr>
        <p:spPr>
          <a:xfrm>
            <a:off x="5572132" y="2636912"/>
            <a:ext cx="3571868" cy="2185214"/>
          </a:xfrm>
          <a:prstGeom prst="rect">
            <a:avLst/>
          </a:prstGeom>
          <a:noFill/>
        </p:spPr>
        <p:txBody>
          <a:bodyPr wrap="square" rtlCol="0">
            <a:spAutoFit/>
          </a:bodyPr>
          <a:lstStyle/>
          <a:p>
            <a:r>
              <a:rPr lang="en-GB" sz="2800" b="1" u="sng" dirty="0" err="1" smtClean="0">
                <a:solidFill>
                  <a:srgbClr val="FF0000"/>
                </a:solidFill>
              </a:rPr>
              <a:t>bhfoirm</a:t>
            </a:r>
            <a:r>
              <a:rPr lang="en-GB" sz="2800" b="1" u="sng" dirty="0" smtClean="0">
                <a:solidFill>
                  <a:srgbClr val="FF0000"/>
                </a:solidFill>
              </a:rPr>
              <a:t> </a:t>
            </a:r>
            <a:r>
              <a:rPr lang="en-GB" sz="2800" b="1" u="sng" dirty="0" err="1" smtClean="0">
                <a:solidFill>
                  <a:srgbClr val="FF0000"/>
                </a:solidFill>
              </a:rPr>
              <a:t>líne</a:t>
            </a:r>
            <a:r>
              <a:rPr lang="en-GB" sz="2800" b="1" u="sng" dirty="0" smtClean="0">
                <a:solidFill>
                  <a:srgbClr val="FF0000"/>
                </a:solidFill>
              </a:rPr>
              <a:t> </a:t>
            </a:r>
            <a:r>
              <a:rPr lang="en-GB" sz="2800" b="1" u="sng" dirty="0" err="1" smtClean="0">
                <a:solidFill>
                  <a:srgbClr val="FF0000"/>
                </a:solidFill>
              </a:rPr>
              <a:t>díreach</a:t>
            </a:r>
            <a:r>
              <a:rPr lang="en-GB" sz="2800" b="1" u="sng" dirty="0" smtClean="0">
                <a:solidFill>
                  <a:srgbClr val="FF0000"/>
                </a:solidFill>
              </a:rPr>
              <a:t> </a:t>
            </a:r>
            <a:r>
              <a:rPr lang="en-GB" sz="2800" b="1" dirty="0" smtClean="0"/>
              <a:t>a </a:t>
            </a:r>
            <a:r>
              <a:rPr lang="en-GB" sz="2800" b="1" dirty="0" err="1" smtClean="0"/>
              <a:t>léiríonn</a:t>
            </a:r>
            <a:r>
              <a:rPr lang="en-GB" sz="2800" b="1" dirty="0" smtClean="0"/>
              <a:t> go </a:t>
            </a:r>
            <a:r>
              <a:rPr lang="en-GB" sz="2800" b="1" dirty="0" err="1" smtClean="0"/>
              <a:t>bhfuil</a:t>
            </a:r>
            <a:r>
              <a:rPr lang="en-GB" sz="2800" b="1" dirty="0" smtClean="0"/>
              <a:t> an </a:t>
            </a:r>
            <a:r>
              <a:rPr lang="en-GB" sz="2800" b="1" dirty="0" err="1" smtClean="0"/>
              <a:t>fórsa</a:t>
            </a:r>
            <a:r>
              <a:rPr lang="en-GB" sz="2800" b="1" dirty="0" smtClean="0"/>
              <a:t> i </a:t>
            </a:r>
            <a:r>
              <a:rPr lang="en-GB" sz="2800" b="1" dirty="0" err="1" smtClean="0"/>
              <a:t>gcomhréir</a:t>
            </a:r>
            <a:r>
              <a:rPr lang="en-GB" sz="2800" b="1" dirty="0" smtClean="0"/>
              <a:t> leis an </a:t>
            </a:r>
            <a:r>
              <a:rPr lang="en-GB" sz="2800" b="1" dirty="0" err="1" smtClean="0"/>
              <a:t>díláithriú</a:t>
            </a:r>
            <a:r>
              <a:rPr lang="en-GB" sz="2800" b="1" dirty="0" smtClean="0"/>
              <a:t>.</a:t>
            </a:r>
            <a:endParaRPr lang="en-IE" sz="2800" b="1" dirty="0" smtClean="0"/>
          </a:p>
          <a:p>
            <a:r>
              <a:rPr lang="en-IE" sz="2400" dirty="0" smtClean="0"/>
              <a:t> </a:t>
            </a:r>
            <a:endParaRPr lang="en-IE" sz="2400" dirty="0"/>
          </a:p>
        </p:txBody>
      </p:sp>
      <p:sp>
        <p:nvSpPr>
          <p:cNvPr id="5" name="Left Arrow 4"/>
          <p:cNvSpPr/>
          <p:nvPr/>
        </p:nvSpPr>
        <p:spPr>
          <a:xfrm>
            <a:off x="3195868" y="4045730"/>
            <a:ext cx="2376264" cy="4286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980728"/>
            <a:ext cx="7920880" cy="4658072"/>
          </a:xfrm>
          <a:solidFill>
            <a:schemeClr val="accent6">
              <a:lumMod val="40000"/>
              <a:lumOff val="60000"/>
            </a:schemeClr>
          </a:solidFill>
        </p:spPr>
        <p:txBody>
          <a:bodyPr>
            <a:normAutofit fontScale="92500" lnSpcReduction="20000"/>
          </a:bodyPr>
          <a:lstStyle/>
          <a:p>
            <a:r>
              <a:rPr lang="en-GB" sz="4200" b="1" u="sng" dirty="0" err="1">
                <a:solidFill>
                  <a:srgbClr val="FF0000"/>
                </a:solidFill>
              </a:rPr>
              <a:t>Ceisteanna</a:t>
            </a:r>
            <a:r>
              <a:rPr lang="en-GB" sz="4200" b="1" u="sng" dirty="0">
                <a:solidFill>
                  <a:srgbClr val="FF0000"/>
                </a:solidFill>
              </a:rPr>
              <a:t>:</a:t>
            </a:r>
            <a:endParaRPr lang="en-IE" sz="4200" dirty="0">
              <a:solidFill>
                <a:srgbClr val="FF0000"/>
              </a:solidFill>
            </a:endParaRPr>
          </a:p>
          <a:p>
            <a:r>
              <a:rPr lang="en-GB" b="1" dirty="0">
                <a:solidFill>
                  <a:schemeClr val="tx1"/>
                </a:solidFill>
              </a:rPr>
              <a:t> </a:t>
            </a:r>
            <a:endParaRPr lang="en-IE" dirty="0">
              <a:solidFill>
                <a:schemeClr val="tx1"/>
              </a:solidFill>
            </a:endParaRPr>
          </a:p>
          <a:p>
            <a:r>
              <a:rPr lang="en-GB" dirty="0">
                <a:solidFill>
                  <a:schemeClr val="tx1"/>
                </a:solidFill>
              </a:rPr>
              <a:t>Ag </a:t>
            </a:r>
            <a:r>
              <a:rPr lang="en-GB" dirty="0" err="1">
                <a:solidFill>
                  <a:schemeClr val="tx1"/>
                </a:solidFill>
              </a:rPr>
              <a:t>usaid</a:t>
            </a:r>
            <a:r>
              <a:rPr lang="en-GB" dirty="0">
                <a:solidFill>
                  <a:schemeClr val="tx1"/>
                </a:solidFill>
              </a:rPr>
              <a:t> an graph </a:t>
            </a:r>
            <a:r>
              <a:rPr lang="en-GB" dirty="0" smtClean="0">
                <a:solidFill>
                  <a:schemeClr val="tx1"/>
                </a:solidFill>
              </a:rPr>
              <a:t>a </a:t>
            </a:r>
            <a:r>
              <a:rPr lang="en-GB" dirty="0" err="1" smtClean="0">
                <a:solidFill>
                  <a:schemeClr val="tx1"/>
                </a:solidFill>
              </a:rPr>
              <a:t>bhfuair</a:t>
            </a:r>
            <a:r>
              <a:rPr lang="en-GB" dirty="0" smtClean="0">
                <a:solidFill>
                  <a:schemeClr val="tx1"/>
                </a:solidFill>
              </a:rPr>
              <a:t> </a:t>
            </a:r>
            <a:r>
              <a:rPr lang="en-GB" dirty="0" err="1" smtClean="0">
                <a:solidFill>
                  <a:schemeClr val="tx1"/>
                </a:solidFill>
              </a:rPr>
              <a:t>tú</a:t>
            </a:r>
            <a:r>
              <a:rPr lang="en-GB" dirty="0" smtClean="0">
                <a:solidFill>
                  <a:schemeClr val="tx1"/>
                </a:solidFill>
              </a:rPr>
              <a:t> </a:t>
            </a:r>
            <a:r>
              <a:rPr lang="en-GB" dirty="0" err="1" smtClean="0">
                <a:solidFill>
                  <a:schemeClr val="tx1"/>
                </a:solidFill>
              </a:rPr>
              <a:t>faigh</a:t>
            </a:r>
            <a:r>
              <a:rPr lang="en-GB" dirty="0">
                <a:solidFill>
                  <a:schemeClr val="tx1"/>
                </a:solidFill>
              </a:rPr>
              <a:t>:</a:t>
            </a:r>
            <a:endParaRPr lang="en-IE" dirty="0">
              <a:solidFill>
                <a:schemeClr val="tx1"/>
              </a:solidFill>
            </a:endParaRPr>
          </a:p>
          <a:p>
            <a:r>
              <a:rPr lang="en-GB" dirty="0">
                <a:solidFill>
                  <a:schemeClr val="tx1"/>
                </a:solidFill>
              </a:rPr>
              <a:t>(</a:t>
            </a:r>
            <a:r>
              <a:rPr lang="en-GB" dirty="0" err="1">
                <a:solidFill>
                  <a:schemeClr val="tx1"/>
                </a:solidFill>
              </a:rPr>
              <a:t>i</a:t>
            </a:r>
            <a:r>
              <a:rPr lang="en-GB" dirty="0">
                <a:solidFill>
                  <a:schemeClr val="tx1"/>
                </a:solidFill>
              </a:rPr>
              <a:t>)An </a:t>
            </a:r>
            <a:r>
              <a:rPr lang="en-GB" dirty="0" err="1" smtClean="0">
                <a:solidFill>
                  <a:schemeClr val="tx1"/>
                </a:solidFill>
              </a:rPr>
              <a:t>dilaithriú</a:t>
            </a:r>
            <a:r>
              <a:rPr lang="en-GB" dirty="0" smtClean="0">
                <a:solidFill>
                  <a:schemeClr val="tx1"/>
                </a:solidFill>
              </a:rPr>
              <a:t> </a:t>
            </a:r>
            <a:r>
              <a:rPr lang="en-GB" dirty="0" err="1" smtClean="0">
                <a:solidFill>
                  <a:schemeClr val="tx1"/>
                </a:solidFill>
              </a:rPr>
              <a:t>atá</a:t>
            </a:r>
            <a:r>
              <a:rPr lang="en-GB" dirty="0" smtClean="0">
                <a:solidFill>
                  <a:schemeClr val="tx1"/>
                </a:solidFill>
              </a:rPr>
              <a:t> </a:t>
            </a:r>
            <a:r>
              <a:rPr lang="en-GB" dirty="0" err="1">
                <a:solidFill>
                  <a:schemeClr val="tx1"/>
                </a:solidFill>
              </a:rPr>
              <a:t>ann</a:t>
            </a:r>
            <a:r>
              <a:rPr lang="en-GB" dirty="0">
                <a:solidFill>
                  <a:schemeClr val="tx1"/>
                </a:solidFill>
              </a:rPr>
              <a:t> de </a:t>
            </a:r>
            <a:r>
              <a:rPr lang="en-GB" dirty="0" err="1">
                <a:solidFill>
                  <a:schemeClr val="tx1"/>
                </a:solidFill>
              </a:rPr>
              <a:t>bharr</a:t>
            </a:r>
            <a:r>
              <a:rPr lang="en-GB" dirty="0">
                <a:solidFill>
                  <a:schemeClr val="tx1"/>
                </a:solidFill>
              </a:rPr>
              <a:t> </a:t>
            </a:r>
            <a:r>
              <a:rPr lang="en-GB" dirty="0" err="1" smtClean="0">
                <a:solidFill>
                  <a:schemeClr val="tx1"/>
                </a:solidFill>
              </a:rPr>
              <a:t>fórsa</a:t>
            </a:r>
            <a:r>
              <a:rPr lang="en-GB" dirty="0" smtClean="0">
                <a:solidFill>
                  <a:schemeClr val="tx1"/>
                </a:solidFill>
              </a:rPr>
              <a:t>/</a:t>
            </a:r>
            <a:r>
              <a:rPr lang="en-GB" dirty="0" err="1" smtClean="0">
                <a:solidFill>
                  <a:schemeClr val="tx1"/>
                </a:solidFill>
              </a:rPr>
              <a:t>méachan</a:t>
            </a:r>
            <a:r>
              <a:rPr lang="en-GB" dirty="0" smtClean="0">
                <a:solidFill>
                  <a:schemeClr val="tx1"/>
                </a:solidFill>
              </a:rPr>
              <a:t> </a:t>
            </a:r>
            <a:r>
              <a:rPr lang="en-GB" dirty="0">
                <a:solidFill>
                  <a:schemeClr val="tx1"/>
                </a:solidFill>
              </a:rPr>
              <a:t>do 12 N a </a:t>
            </a:r>
            <a:r>
              <a:rPr lang="en-GB" dirty="0" err="1">
                <a:solidFill>
                  <a:schemeClr val="tx1"/>
                </a:solidFill>
              </a:rPr>
              <a:t>bheith</a:t>
            </a:r>
            <a:r>
              <a:rPr lang="en-GB" dirty="0">
                <a:solidFill>
                  <a:schemeClr val="tx1"/>
                </a:solidFill>
              </a:rPr>
              <a:t> </a:t>
            </a:r>
            <a:r>
              <a:rPr lang="en-GB" dirty="0" err="1">
                <a:solidFill>
                  <a:schemeClr val="tx1"/>
                </a:solidFill>
              </a:rPr>
              <a:t>ar</a:t>
            </a:r>
            <a:r>
              <a:rPr lang="en-GB" dirty="0">
                <a:solidFill>
                  <a:schemeClr val="tx1"/>
                </a:solidFill>
              </a:rPr>
              <a:t>?</a:t>
            </a:r>
            <a:endParaRPr lang="en-IE" dirty="0">
              <a:solidFill>
                <a:schemeClr val="tx1"/>
              </a:solidFill>
            </a:endParaRPr>
          </a:p>
          <a:p>
            <a:r>
              <a:rPr lang="en-GB" dirty="0">
                <a:solidFill>
                  <a:schemeClr val="tx1"/>
                </a:solidFill>
              </a:rPr>
              <a:t> </a:t>
            </a:r>
            <a:endParaRPr lang="en-IE" dirty="0">
              <a:solidFill>
                <a:schemeClr val="tx1"/>
              </a:solidFill>
            </a:endParaRPr>
          </a:p>
          <a:p>
            <a:endParaRPr lang="en-IE" dirty="0">
              <a:solidFill>
                <a:schemeClr val="tx1"/>
              </a:solidFill>
            </a:endParaRPr>
          </a:p>
          <a:p>
            <a:r>
              <a:rPr lang="en-GB" dirty="0">
                <a:solidFill>
                  <a:schemeClr val="tx1"/>
                </a:solidFill>
              </a:rPr>
              <a:t>(ii) An </a:t>
            </a:r>
            <a:r>
              <a:rPr lang="en-GB" dirty="0" err="1" smtClean="0">
                <a:solidFill>
                  <a:schemeClr val="tx1"/>
                </a:solidFill>
              </a:rPr>
              <a:t>fórsa</a:t>
            </a:r>
            <a:r>
              <a:rPr lang="en-GB" dirty="0" smtClean="0">
                <a:solidFill>
                  <a:schemeClr val="tx1"/>
                </a:solidFill>
              </a:rPr>
              <a:t> </a:t>
            </a:r>
            <a:r>
              <a:rPr lang="en-GB" dirty="0">
                <a:solidFill>
                  <a:schemeClr val="tx1"/>
                </a:solidFill>
              </a:rPr>
              <a:t>a </a:t>
            </a:r>
            <a:r>
              <a:rPr lang="en-GB" dirty="0" err="1" smtClean="0">
                <a:solidFill>
                  <a:schemeClr val="tx1"/>
                </a:solidFill>
              </a:rPr>
              <a:t>caithfidh</a:t>
            </a:r>
            <a:r>
              <a:rPr lang="en-GB" dirty="0" smtClean="0">
                <a:solidFill>
                  <a:schemeClr val="tx1"/>
                </a:solidFill>
              </a:rPr>
              <a:t> </a:t>
            </a:r>
            <a:r>
              <a:rPr lang="en-GB" dirty="0">
                <a:solidFill>
                  <a:schemeClr val="tx1"/>
                </a:solidFill>
              </a:rPr>
              <a:t>a </a:t>
            </a:r>
            <a:r>
              <a:rPr lang="en-GB" dirty="0" err="1">
                <a:solidFill>
                  <a:schemeClr val="tx1"/>
                </a:solidFill>
              </a:rPr>
              <a:t>bheith</a:t>
            </a:r>
            <a:r>
              <a:rPr lang="en-GB" dirty="0">
                <a:solidFill>
                  <a:schemeClr val="tx1"/>
                </a:solidFill>
              </a:rPr>
              <a:t> </a:t>
            </a:r>
            <a:r>
              <a:rPr lang="en-GB" dirty="0" err="1">
                <a:solidFill>
                  <a:schemeClr val="tx1"/>
                </a:solidFill>
              </a:rPr>
              <a:t>ann</a:t>
            </a:r>
            <a:r>
              <a:rPr lang="en-GB" dirty="0">
                <a:solidFill>
                  <a:schemeClr val="tx1"/>
                </a:solidFill>
              </a:rPr>
              <a:t> </a:t>
            </a:r>
            <a:r>
              <a:rPr lang="en-GB" dirty="0" err="1">
                <a:solidFill>
                  <a:schemeClr val="tx1"/>
                </a:solidFill>
              </a:rPr>
              <a:t>chun</a:t>
            </a:r>
            <a:r>
              <a:rPr lang="en-GB" dirty="0">
                <a:solidFill>
                  <a:schemeClr val="tx1"/>
                </a:solidFill>
              </a:rPr>
              <a:t> </a:t>
            </a:r>
            <a:r>
              <a:rPr lang="en-GB" dirty="0" err="1" smtClean="0">
                <a:solidFill>
                  <a:schemeClr val="tx1"/>
                </a:solidFill>
              </a:rPr>
              <a:t>dílaithriú</a:t>
            </a:r>
            <a:endParaRPr lang="en-GB" dirty="0" smtClean="0">
              <a:solidFill>
                <a:schemeClr val="tx1"/>
              </a:solidFill>
            </a:endParaRPr>
          </a:p>
          <a:p>
            <a:r>
              <a:rPr lang="en-GB" dirty="0" smtClean="0">
                <a:solidFill>
                  <a:schemeClr val="tx1"/>
                </a:solidFill>
              </a:rPr>
              <a:t>  </a:t>
            </a:r>
            <a:r>
              <a:rPr lang="en-GB" dirty="0">
                <a:solidFill>
                  <a:schemeClr val="tx1"/>
                </a:solidFill>
              </a:rPr>
              <a:t>5.5 N a </a:t>
            </a:r>
            <a:r>
              <a:rPr lang="en-GB" dirty="0" err="1" smtClean="0">
                <a:solidFill>
                  <a:schemeClr val="tx1"/>
                </a:solidFill>
              </a:rPr>
              <a:t>fháil</a:t>
            </a:r>
            <a:r>
              <a:rPr lang="en-GB" dirty="0">
                <a:solidFill>
                  <a:schemeClr val="tx1"/>
                </a:solidFill>
              </a:rPr>
              <a:t>??</a:t>
            </a:r>
            <a:endParaRPr lang="en-IE" dirty="0">
              <a:solidFill>
                <a:schemeClr val="tx1"/>
              </a:solidFill>
            </a:endParaRPr>
          </a:p>
        </p:txBody>
      </p:sp>
      <p:sp>
        <p:nvSpPr>
          <p:cNvPr id="2" name="TextBox 1"/>
          <p:cNvSpPr txBox="1"/>
          <p:nvPr/>
        </p:nvSpPr>
        <p:spPr>
          <a:xfrm>
            <a:off x="827584" y="5805264"/>
            <a:ext cx="7920880" cy="646331"/>
          </a:xfrm>
          <a:prstGeom prst="rect">
            <a:avLst/>
          </a:prstGeom>
          <a:noFill/>
        </p:spPr>
        <p:txBody>
          <a:bodyPr wrap="square" rtlCol="0">
            <a:spAutoFit/>
          </a:bodyPr>
          <a:lstStyle/>
          <a:p>
            <a:r>
              <a:rPr lang="en-IE" dirty="0">
                <a:hlinkClick r:id="rId2"/>
              </a:rPr>
              <a:t>http://</a:t>
            </a:r>
            <a:r>
              <a:rPr lang="en-IE" dirty="0" smtClean="0">
                <a:hlinkClick r:id="rId2"/>
              </a:rPr>
              <a:t>www.youtube.com/watch?v=cmDLoMdjSnA</a:t>
            </a:r>
            <a:endParaRPr lang="en-IE" dirty="0" smtClean="0"/>
          </a:p>
          <a:p>
            <a:r>
              <a:rPr lang="en-IE" dirty="0" err="1" smtClean="0"/>
              <a:t>Dlí</a:t>
            </a:r>
            <a:r>
              <a:rPr lang="en-IE" smtClean="0"/>
              <a:t> Hooke </a:t>
            </a:r>
            <a:r>
              <a:rPr lang="en-IE" dirty="0" err="1" smtClean="0"/>
              <a:t>inniú</a:t>
            </a:r>
            <a:r>
              <a:rPr lang="en-IE" dirty="0" smtClean="0"/>
              <a:t>…</a:t>
            </a:r>
            <a:endParaRPr lang="en-IE" dirty="0"/>
          </a:p>
        </p:txBody>
      </p:sp>
    </p:spTree>
    <p:extLst>
      <p:ext uri="{BB962C8B-B14F-4D97-AF65-F5344CB8AC3E}">
        <p14:creationId xmlns:p14="http://schemas.microsoft.com/office/powerpoint/2010/main" val="451012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91" y="446871"/>
            <a:ext cx="8229600" cy="1143000"/>
          </a:xfrm>
        </p:spPr>
        <p:txBody>
          <a:bodyPr>
            <a:normAutofit/>
          </a:bodyPr>
          <a:lstStyle/>
          <a:p>
            <a:pPr algn="l"/>
            <a:r>
              <a:rPr lang="en-GB" b="1" dirty="0" err="1" smtClean="0">
                <a:solidFill>
                  <a:srgbClr val="CC0066"/>
                </a:solidFill>
              </a:rPr>
              <a:t>Obair</a:t>
            </a:r>
            <a:r>
              <a:rPr lang="en-GB" b="1" dirty="0" smtClean="0">
                <a:solidFill>
                  <a:srgbClr val="CC0066"/>
                </a:solidFill>
              </a:rPr>
              <a:t> </a:t>
            </a:r>
            <a:r>
              <a:rPr lang="en-GB" b="1" dirty="0" err="1" smtClean="0">
                <a:solidFill>
                  <a:srgbClr val="CC0066"/>
                </a:solidFill>
              </a:rPr>
              <a:t>agus</a:t>
            </a:r>
            <a:r>
              <a:rPr lang="en-GB" b="1" dirty="0" smtClean="0">
                <a:solidFill>
                  <a:srgbClr val="CC0066"/>
                </a:solidFill>
              </a:rPr>
              <a:t> </a:t>
            </a:r>
            <a:r>
              <a:rPr lang="en-GB" b="1" dirty="0" err="1" smtClean="0">
                <a:solidFill>
                  <a:srgbClr val="CC0066"/>
                </a:solidFill>
              </a:rPr>
              <a:t>Cumhacht</a:t>
            </a:r>
            <a:r>
              <a:rPr lang="en-GB" b="1" dirty="0" smtClean="0">
                <a:solidFill>
                  <a:srgbClr val="CC0066"/>
                </a:solidFill>
              </a:rPr>
              <a:t> </a:t>
            </a:r>
            <a:endParaRPr lang="en-IE" dirty="0">
              <a:solidFill>
                <a:srgbClr val="CC0066"/>
              </a:solidFill>
            </a:endParaRPr>
          </a:p>
        </p:txBody>
      </p:sp>
      <p:sp>
        <p:nvSpPr>
          <p:cNvPr id="3" name="Content Placeholder 2"/>
          <p:cNvSpPr>
            <a:spLocks noGrp="1"/>
          </p:cNvSpPr>
          <p:nvPr>
            <p:ph idx="1"/>
          </p:nvPr>
        </p:nvSpPr>
        <p:spPr>
          <a:xfrm>
            <a:off x="408988" y="1295081"/>
            <a:ext cx="5776561" cy="5780778"/>
          </a:xfrm>
        </p:spPr>
        <p:txBody>
          <a:bodyPr>
            <a:normAutofit/>
          </a:bodyPr>
          <a:lstStyle/>
          <a:p>
            <a:pPr>
              <a:buNone/>
            </a:pPr>
            <a:r>
              <a:rPr lang="en-IE" u="sng" dirty="0" smtClean="0"/>
              <a:t>Sa FISIC </a:t>
            </a:r>
            <a:r>
              <a:rPr lang="en-IE" u="sng" dirty="0" err="1" smtClean="0"/>
              <a:t>deirfimíd</a:t>
            </a:r>
            <a:r>
              <a:rPr lang="en-IE" u="sng" dirty="0" smtClean="0"/>
              <a:t> go </a:t>
            </a:r>
            <a:r>
              <a:rPr lang="en-IE" u="sng" dirty="0" err="1" smtClean="0"/>
              <a:t>bhfuil</a:t>
            </a:r>
            <a:r>
              <a:rPr lang="en-IE" u="sng" dirty="0" smtClean="0"/>
              <a:t> </a:t>
            </a:r>
            <a:r>
              <a:rPr lang="en-IE" b="1" u="sng" dirty="0" smtClean="0"/>
              <a:t>OBAIR</a:t>
            </a:r>
            <a:r>
              <a:rPr lang="en-IE" u="sng" dirty="0" smtClean="0"/>
              <a:t> </a:t>
            </a:r>
            <a:r>
              <a:rPr lang="en-IE" b="1" u="sng" dirty="0" err="1" smtClean="0"/>
              <a:t>déanta</a:t>
            </a:r>
            <a:r>
              <a:rPr lang="en-IE" u="sng" dirty="0" smtClean="0"/>
              <a:t> </a:t>
            </a:r>
            <a:r>
              <a:rPr lang="en-IE" u="sng" dirty="0" err="1" smtClean="0"/>
              <a:t>nuair</a:t>
            </a:r>
            <a:r>
              <a:rPr lang="en-IE" u="sng" dirty="0" smtClean="0"/>
              <a:t> a </a:t>
            </a:r>
            <a:r>
              <a:rPr lang="en-IE" u="sng" dirty="0" err="1" smtClean="0"/>
              <a:t>bogtar</a:t>
            </a:r>
            <a:r>
              <a:rPr lang="en-IE" u="sng" dirty="0" smtClean="0"/>
              <a:t> </a:t>
            </a:r>
            <a:r>
              <a:rPr lang="en-IE" u="sng" dirty="0" err="1" smtClean="0"/>
              <a:t>corp</a:t>
            </a:r>
            <a:r>
              <a:rPr lang="en-IE" u="sng" dirty="0" smtClean="0"/>
              <a:t> </a:t>
            </a:r>
          </a:p>
          <a:p>
            <a:pPr>
              <a:buNone/>
            </a:pPr>
            <a:r>
              <a:rPr lang="en-IE" dirty="0" smtClean="0"/>
              <a:t>(de </a:t>
            </a:r>
            <a:r>
              <a:rPr lang="en-IE" dirty="0" err="1" smtClean="0"/>
              <a:t>bharr</a:t>
            </a:r>
            <a:r>
              <a:rPr lang="en-IE" dirty="0" smtClean="0"/>
              <a:t> ______ </a:t>
            </a:r>
            <a:r>
              <a:rPr lang="en-IE" dirty="0" err="1" smtClean="0"/>
              <a:t>nó</a:t>
            </a:r>
            <a:r>
              <a:rPr lang="en-IE" dirty="0" smtClean="0"/>
              <a:t> _________).</a:t>
            </a:r>
          </a:p>
          <a:p>
            <a:pPr>
              <a:buNone/>
            </a:pPr>
            <a:r>
              <a:rPr lang="en-IE" sz="2800" dirty="0" err="1" smtClean="0"/>
              <a:t>m.s.</a:t>
            </a:r>
            <a:r>
              <a:rPr lang="en-IE" sz="2800" dirty="0" smtClean="0"/>
              <a:t> </a:t>
            </a:r>
            <a:r>
              <a:rPr lang="en-IE" sz="2800" dirty="0" err="1" smtClean="0"/>
              <a:t>Snámh</a:t>
            </a:r>
            <a:r>
              <a:rPr lang="en-IE" sz="2800" dirty="0" smtClean="0"/>
              <a:t>- </a:t>
            </a:r>
            <a:r>
              <a:rPr lang="en-IE" sz="2800" dirty="0" err="1" smtClean="0"/>
              <a:t>bogadh</a:t>
            </a:r>
            <a:r>
              <a:rPr lang="en-IE" sz="2800" dirty="0" smtClean="0"/>
              <a:t> </a:t>
            </a:r>
            <a:r>
              <a:rPr lang="en-IE" sz="2800" dirty="0" err="1" smtClean="0"/>
              <a:t>uisce</a:t>
            </a:r>
            <a:r>
              <a:rPr lang="en-IE" sz="2800" dirty="0" smtClean="0"/>
              <a:t> as do </a:t>
            </a:r>
            <a:r>
              <a:rPr lang="en-IE" sz="2800" dirty="0" err="1" smtClean="0"/>
              <a:t>slí</a:t>
            </a:r>
            <a:r>
              <a:rPr lang="en-IE" sz="2800" dirty="0" smtClean="0"/>
              <a:t>.</a:t>
            </a:r>
          </a:p>
          <a:p>
            <a:pPr>
              <a:buNone/>
            </a:pPr>
            <a:endParaRPr lang="en-GB" sz="2800" b="1" dirty="0" smtClean="0"/>
          </a:p>
          <a:p>
            <a:pPr>
              <a:buNone/>
            </a:pPr>
            <a:endParaRPr lang="en-GB" sz="2800" b="1" dirty="0"/>
          </a:p>
          <a:p>
            <a:pPr>
              <a:buNone/>
            </a:pPr>
            <a:endParaRPr lang="en-GB" sz="2800" b="1" dirty="0" smtClean="0"/>
          </a:p>
          <a:p>
            <a:pPr>
              <a:buNone/>
            </a:pPr>
            <a:r>
              <a:rPr lang="en-GB" sz="2800" b="1" smtClean="0"/>
              <a:t>                 Aonad</a:t>
            </a:r>
            <a:r>
              <a:rPr lang="en-GB" sz="2800" dirty="0" smtClean="0"/>
              <a:t>: </a:t>
            </a:r>
            <a:r>
              <a:rPr lang="en-GB" sz="2800" dirty="0" err="1" smtClean="0"/>
              <a:t>Giúil</a:t>
            </a:r>
            <a:r>
              <a:rPr lang="en-GB" sz="2800" dirty="0" smtClean="0"/>
              <a:t> (J) </a:t>
            </a:r>
            <a:endParaRPr lang="en-IE" sz="2800" dirty="0" smtClean="0"/>
          </a:p>
          <a:p>
            <a:pPr>
              <a:buNone/>
            </a:pPr>
            <a:r>
              <a:rPr lang="en-GB" sz="2800" dirty="0" smtClean="0"/>
              <a:t> </a:t>
            </a:r>
            <a:endParaRPr lang="en-IE" sz="2800" dirty="0" smtClean="0">
              <a:solidFill>
                <a:srgbClr val="FF0000"/>
              </a:solidFill>
            </a:endParaRPr>
          </a:p>
          <a:p>
            <a:pPr>
              <a:buNone/>
            </a:pPr>
            <a:endParaRPr lang="en-IE" sz="2800" dirty="0"/>
          </a:p>
        </p:txBody>
      </p:sp>
      <p:pic>
        <p:nvPicPr>
          <p:cNvPr id="50178" name="Picture 2" descr="http://www.uh.edu/recreation/aquatics/Butterfly_Swimming.jpg"/>
          <p:cNvPicPr>
            <a:picLocks noChangeAspect="1" noChangeArrowheads="1"/>
          </p:cNvPicPr>
          <p:nvPr/>
        </p:nvPicPr>
        <p:blipFill>
          <a:blip r:embed="rId3"/>
          <a:srcRect/>
          <a:stretch>
            <a:fillRect/>
          </a:stretch>
        </p:blipFill>
        <p:spPr bwMode="auto">
          <a:xfrm>
            <a:off x="6228184" y="836107"/>
            <a:ext cx="2618635" cy="3910669"/>
          </a:xfrm>
          <a:prstGeom prst="rect">
            <a:avLst/>
          </a:prstGeom>
          <a:noFill/>
        </p:spPr>
      </p:pic>
      <p:sp>
        <p:nvSpPr>
          <p:cNvPr id="5" name="TextBox 4"/>
          <p:cNvSpPr txBox="1"/>
          <p:nvPr/>
        </p:nvSpPr>
        <p:spPr>
          <a:xfrm>
            <a:off x="5646443" y="5003523"/>
            <a:ext cx="3466400" cy="1200329"/>
          </a:xfrm>
          <a:prstGeom prst="rect">
            <a:avLst/>
          </a:prstGeom>
          <a:solidFill>
            <a:schemeClr val="accent3">
              <a:lumMod val="40000"/>
              <a:lumOff val="60000"/>
            </a:schemeClr>
          </a:solidFill>
        </p:spPr>
        <p:txBody>
          <a:bodyPr wrap="square" rtlCol="0">
            <a:spAutoFit/>
          </a:bodyPr>
          <a:lstStyle/>
          <a:p>
            <a:r>
              <a:rPr lang="en-GB" sz="2400" i="1" dirty="0" err="1" smtClean="0"/>
              <a:t>m.s</a:t>
            </a:r>
            <a:r>
              <a:rPr lang="en-GB" sz="2400" i="1" dirty="0" smtClean="0"/>
              <a:t>. </a:t>
            </a:r>
            <a:r>
              <a:rPr lang="en-GB" sz="2400" i="1" dirty="0" err="1" smtClean="0"/>
              <a:t>Cé</a:t>
            </a:r>
            <a:r>
              <a:rPr lang="en-GB" sz="2400" i="1" dirty="0" smtClean="0"/>
              <a:t> </a:t>
            </a:r>
            <a:r>
              <a:rPr lang="en-GB" sz="2400" i="1" dirty="0" err="1" smtClean="0"/>
              <a:t>méid</a:t>
            </a:r>
            <a:r>
              <a:rPr lang="en-GB" sz="2400" i="1" dirty="0" smtClean="0"/>
              <a:t> </a:t>
            </a:r>
            <a:r>
              <a:rPr lang="en-GB" sz="2400" i="1" dirty="0" err="1" smtClean="0"/>
              <a:t>obair</a:t>
            </a:r>
            <a:r>
              <a:rPr lang="en-GB" sz="2400" i="1" dirty="0" smtClean="0"/>
              <a:t> </a:t>
            </a:r>
            <a:r>
              <a:rPr lang="en-GB" sz="2400" i="1" dirty="0" err="1" smtClean="0"/>
              <a:t>atá</a:t>
            </a:r>
            <a:r>
              <a:rPr lang="en-GB" sz="2400" i="1" dirty="0" smtClean="0"/>
              <a:t> </a:t>
            </a:r>
            <a:r>
              <a:rPr lang="en-GB" sz="2400" i="1" dirty="0" err="1" smtClean="0"/>
              <a:t>déanta</a:t>
            </a:r>
            <a:r>
              <a:rPr lang="en-GB" sz="2400" i="1" dirty="0" smtClean="0"/>
              <a:t> </a:t>
            </a:r>
            <a:r>
              <a:rPr lang="en-GB" sz="2400" i="1" dirty="0" err="1" smtClean="0"/>
              <a:t>nuair</a:t>
            </a:r>
            <a:r>
              <a:rPr lang="en-GB" sz="2400" i="1" dirty="0" smtClean="0"/>
              <a:t> a </a:t>
            </a:r>
            <a:r>
              <a:rPr lang="en-GB" sz="2400" i="1" dirty="0" err="1" smtClean="0"/>
              <a:t>cuirtear</a:t>
            </a:r>
            <a:r>
              <a:rPr lang="en-GB" sz="2400" i="1" dirty="0" smtClean="0"/>
              <a:t> </a:t>
            </a:r>
            <a:r>
              <a:rPr lang="en-GB" sz="2400" i="1" dirty="0" err="1" smtClean="0"/>
              <a:t>forsa</a:t>
            </a:r>
            <a:r>
              <a:rPr lang="en-GB" sz="2400" i="1" dirty="0" smtClean="0"/>
              <a:t> </a:t>
            </a:r>
            <a:r>
              <a:rPr lang="en-GB" sz="2400" b="1" i="1" dirty="0" smtClean="0"/>
              <a:t>6N</a:t>
            </a:r>
            <a:r>
              <a:rPr lang="en-GB" sz="2400" i="1" dirty="0" smtClean="0"/>
              <a:t> do fad 17</a:t>
            </a:r>
            <a:r>
              <a:rPr lang="en-GB" sz="2400" b="1" i="1" dirty="0" smtClean="0"/>
              <a:t>m</a:t>
            </a:r>
            <a:r>
              <a:rPr lang="en-GB" sz="2400" i="1" dirty="0" smtClean="0"/>
              <a:t>? </a:t>
            </a:r>
            <a:endParaRPr lang="en-IE" dirty="0"/>
          </a:p>
        </p:txBody>
      </p:sp>
      <p:sp>
        <p:nvSpPr>
          <p:cNvPr id="4" name="Rectangle 3"/>
          <p:cNvSpPr/>
          <p:nvPr/>
        </p:nvSpPr>
        <p:spPr>
          <a:xfrm>
            <a:off x="971600" y="3961260"/>
            <a:ext cx="4285884" cy="86409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3200" b="1" dirty="0" err="1">
                <a:solidFill>
                  <a:srgbClr val="FF0000"/>
                </a:solidFill>
              </a:rPr>
              <a:t>Obair</a:t>
            </a:r>
            <a:r>
              <a:rPr lang="en-GB" sz="3200" b="1" dirty="0">
                <a:solidFill>
                  <a:srgbClr val="FF0000"/>
                </a:solidFill>
              </a:rPr>
              <a:t> (W) = </a:t>
            </a:r>
            <a:r>
              <a:rPr lang="en-GB" sz="3200" b="1" dirty="0" err="1">
                <a:solidFill>
                  <a:srgbClr val="FF0000"/>
                </a:solidFill>
              </a:rPr>
              <a:t>Fórsa</a:t>
            </a:r>
            <a:r>
              <a:rPr lang="en-GB" sz="3200" b="1" dirty="0">
                <a:solidFill>
                  <a:srgbClr val="FF0000"/>
                </a:solidFill>
              </a:rPr>
              <a:t> x </a:t>
            </a:r>
            <a:r>
              <a:rPr lang="en-GB" sz="3200" b="1" dirty="0" smtClean="0">
                <a:solidFill>
                  <a:srgbClr val="FF0000"/>
                </a:solidFill>
              </a:rPr>
              <a:t>Fad </a:t>
            </a:r>
            <a:r>
              <a:rPr lang="en-GB" sz="3200" b="1" dirty="0">
                <a:solidFill>
                  <a:srgbClr val="FF0000"/>
                </a:solidFill>
              </a:rPr>
              <a:t>	</a:t>
            </a:r>
          </a:p>
        </p:txBody>
      </p:sp>
      <p:sp>
        <p:nvSpPr>
          <p:cNvPr id="6" name="Up Arrow 5"/>
          <p:cNvSpPr/>
          <p:nvPr/>
        </p:nvSpPr>
        <p:spPr>
          <a:xfrm>
            <a:off x="6546704" y="3284984"/>
            <a:ext cx="864096" cy="172819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115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10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11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10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1150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10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1150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10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1150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ircle(in)">
                                      <p:cBhvr>
                                        <p:cTn id="34" dur="10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80728"/>
            <a:ext cx="8544272" cy="642942"/>
          </a:xfrm>
        </p:spPr>
        <p:txBody>
          <a:bodyPr>
            <a:normAutofit fontScale="90000"/>
          </a:bodyPr>
          <a:lstStyle/>
          <a:p>
            <a:r>
              <a:rPr lang="en-GB" sz="6700" b="1" dirty="0" smtClean="0">
                <a:solidFill>
                  <a:srgbClr val="FF0000"/>
                </a:solidFill>
              </a:rPr>
              <a:t/>
            </a:r>
            <a:br>
              <a:rPr lang="en-GB" sz="6700" b="1" dirty="0" smtClean="0">
                <a:solidFill>
                  <a:srgbClr val="FF0000"/>
                </a:solidFill>
              </a:rPr>
            </a:br>
            <a:r>
              <a:rPr lang="en-GB" sz="6700" b="1" dirty="0" err="1" smtClean="0">
                <a:solidFill>
                  <a:srgbClr val="FF0000"/>
                </a:solidFill>
              </a:rPr>
              <a:t>Fuinneamh</a:t>
            </a:r>
            <a:r>
              <a:rPr lang="en-GB" sz="6700" b="1" dirty="0" smtClean="0">
                <a:solidFill>
                  <a:srgbClr val="FF0000"/>
                </a:solidFill>
              </a:rPr>
              <a:t>-</a:t>
            </a:r>
            <a:r>
              <a:rPr lang="en-IE" dirty="0" smtClean="0"/>
              <a:t/>
            </a:r>
            <a:br>
              <a:rPr lang="en-IE" dirty="0" smtClean="0"/>
            </a:br>
            <a:r>
              <a:rPr lang="en-GB" sz="4900" b="1" dirty="0" err="1" smtClean="0">
                <a:solidFill>
                  <a:srgbClr val="FF0000"/>
                </a:solidFill>
              </a:rPr>
              <a:t>Cumas</a:t>
            </a:r>
            <a:r>
              <a:rPr lang="en-GB" sz="4900" b="1" dirty="0" smtClean="0">
                <a:solidFill>
                  <a:srgbClr val="FF0000"/>
                </a:solidFill>
              </a:rPr>
              <a:t> (ability) </a:t>
            </a:r>
            <a:r>
              <a:rPr lang="en-GB" sz="4900" b="1" dirty="0" err="1" smtClean="0">
                <a:solidFill>
                  <a:srgbClr val="FF0000"/>
                </a:solidFill>
              </a:rPr>
              <a:t>obair</a:t>
            </a:r>
            <a:r>
              <a:rPr lang="en-GB" sz="4900" b="1" dirty="0" smtClean="0">
                <a:solidFill>
                  <a:srgbClr val="FF0000"/>
                </a:solidFill>
              </a:rPr>
              <a:t> a </a:t>
            </a:r>
            <a:r>
              <a:rPr lang="en-GB" sz="4900" b="1" dirty="0" err="1" smtClean="0">
                <a:solidFill>
                  <a:srgbClr val="FF0000"/>
                </a:solidFill>
              </a:rPr>
              <a:t>dhéanamh</a:t>
            </a:r>
            <a:r>
              <a:rPr lang="en-IE" dirty="0" smtClean="0"/>
              <a:t/>
            </a:r>
            <a:br>
              <a:rPr lang="en-IE" dirty="0" smtClean="0"/>
            </a:br>
            <a:r>
              <a:rPr lang="en-GB" dirty="0" smtClean="0"/>
              <a:t> </a:t>
            </a:r>
            <a:r>
              <a:rPr lang="en-IE" dirty="0" smtClean="0"/>
              <a:t/>
            </a:r>
            <a:br>
              <a:rPr lang="en-IE" dirty="0" smtClean="0"/>
            </a:br>
            <a:endParaRPr lang="en-IE" dirty="0"/>
          </a:p>
        </p:txBody>
      </p:sp>
      <p:sp>
        <p:nvSpPr>
          <p:cNvPr id="3" name="Content Placeholder 2"/>
          <p:cNvSpPr>
            <a:spLocks noGrp="1"/>
          </p:cNvSpPr>
          <p:nvPr>
            <p:ph idx="1"/>
          </p:nvPr>
        </p:nvSpPr>
        <p:spPr>
          <a:xfrm>
            <a:off x="395536" y="1772816"/>
            <a:ext cx="6336704" cy="2880320"/>
          </a:xfrm>
        </p:spPr>
        <p:txBody>
          <a:bodyPr>
            <a:normAutofit fontScale="40000" lnSpcReduction="20000"/>
          </a:bodyPr>
          <a:lstStyle/>
          <a:p>
            <a:pPr>
              <a:buNone/>
            </a:pPr>
            <a:r>
              <a:rPr lang="en-IE" dirty="0" smtClean="0"/>
              <a:t> </a:t>
            </a:r>
          </a:p>
          <a:p>
            <a:pPr>
              <a:buNone/>
            </a:pPr>
            <a:r>
              <a:rPr lang="en-IE" sz="6700" b="1" dirty="0" err="1" smtClean="0"/>
              <a:t>Aonad</a:t>
            </a:r>
            <a:r>
              <a:rPr lang="en-IE" sz="6700" b="1" dirty="0" smtClean="0"/>
              <a:t>  </a:t>
            </a:r>
            <a:r>
              <a:rPr lang="en-IE" sz="6700" b="1" dirty="0" err="1" smtClean="0"/>
              <a:t>Giúil</a:t>
            </a:r>
            <a:r>
              <a:rPr lang="en-IE" sz="6700" b="1" dirty="0" smtClean="0"/>
              <a:t> (J)</a:t>
            </a:r>
            <a:r>
              <a:rPr lang="en-GB" sz="6700" b="1" i="1" dirty="0" smtClean="0"/>
              <a:t> </a:t>
            </a:r>
          </a:p>
          <a:p>
            <a:pPr>
              <a:buNone/>
            </a:pPr>
            <a:endParaRPr lang="en-GB" i="1" dirty="0" smtClean="0"/>
          </a:p>
          <a:p>
            <a:pPr>
              <a:buNone/>
            </a:pPr>
            <a:r>
              <a:rPr lang="en-GB" sz="7000" dirty="0" err="1" smtClean="0"/>
              <a:t>Nuair</a:t>
            </a:r>
            <a:r>
              <a:rPr lang="en-GB" sz="7000" dirty="0" smtClean="0"/>
              <a:t> a </a:t>
            </a:r>
            <a:r>
              <a:rPr lang="en-GB" sz="7000" dirty="0" err="1" smtClean="0"/>
              <a:t>súilann</a:t>
            </a:r>
            <a:r>
              <a:rPr lang="en-GB" sz="7000" dirty="0" smtClean="0"/>
              <a:t> </a:t>
            </a:r>
            <a:r>
              <a:rPr lang="en-GB" sz="7000" dirty="0" err="1" smtClean="0"/>
              <a:t>tú</a:t>
            </a:r>
            <a:r>
              <a:rPr lang="en-GB" sz="7000" dirty="0" smtClean="0"/>
              <a:t> </a:t>
            </a:r>
            <a:r>
              <a:rPr lang="en-GB" sz="7000" dirty="0" err="1" smtClean="0"/>
              <a:t>suas</a:t>
            </a:r>
            <a:r>
              <a:rPr lang="en-GB" sz="7000" dirty="0" smtClean="0"/>
              <a:t> </a:t>
            </a:r>
            <a:r>
              <a:rPr lang="en-GB" sz="7000" dirty="0" err="1" smtClean="0"/>
              <a:t>staighre</a:t>
            </a:r>
            <a:endParaRPr lang="en-GB" sz="7000" dirty="0"/>
          </a:p>
          <a:p>
            <a:pPr>
              <a:buNone/>
            </a:pPr>
            <a:r>
              <a:rPr lang="en-GB" sz="7000" dirty="0" err="1" smtClean="0"/>
              <a:t>déanann</a:t>
            </a:r>
            <a:r>
              <a:rPr lang="en-GB" sz="7000" dirty="0" smtClean="0"/>
              <a:t> </a:t>
            </a:r>
            <a:r>
              <a:rPr lang="en-GB" sz="7000" dirty="0" err="1" smtClean="0"/>
              <a:t>tú</a:t>
            </a:r>
            <a:r>
              <a:rPr lang="en-GB" sz="7000" dirty="0" smtClean="0"/>
              <a:t> </a:t>
            </a:r>
            <a:r>
              <a:rPr lang="en-GB" sz="7000" dirty="0" smtClean="0">
                <a:solidFill>
                  <a:srgbClr val="00B050"/>
                </a:solidFill>
              </a:rPr>
              <a:t>OBAIR-</a:t>
            </a:r>
            <a:r>
              <a:rPr lang="en-GB" sz="7000" dirty="0" smtClean="0"/>
              <a:t> </a:t>
            </a:r>
            <a:r>
              <a:rPr lang="en-GB" sz="7000" dirty="0" err="1" smtClean="0"/>
              <a:t>bogann</a:t>
            </a:r>
            <a:r>
              <a:rPr lang="en-GB" sz="7000" dirty="0" smtClean="0"/>
              <a:t> </a:t>
            </a:r>
            <a:r>
              <a:rPr lang="en-GB" sz="7000" dirty="0" err="1" smtClean="0"/>
              <a:t>tú</a:t>
            </a:r>
            <a:r>
              <a:rPr lang="en-GB" sz="7000" dirty="0" smtClean="0"/>
              <a:t> </a:t>
            </a:r>
            <a:r>
              <a:rPr lang="en-GB" sz="7000" dirty="0" err="1" smtClean="0"/>
              <a:t>fórsa</a:t>
            </a:r>
            <a:endParaRPr lang="en-GB" sz="7000" dirty="0"/>
          </a:p>
          <a:p>
            <a:pPr>
              <a:buNone/>
            </a:pPr>
            <a:r>
              <a:rPr lang="en-GB" sz="7000" dirty="0" smtClean="0"/>
              <a:t>(do </a:t>
            </a:r>
            <a:r>
              <a:rPr lang="en-GB" sz="7000" dirty="0" err="1" smtClean="0"/>
              <a:t>meachan</a:t>
            </a:r>
            <a:r>
              <a:rPr lang="en-GB" sz="7000" dirty="0" smtClean="0"/>
              <a:t>) </a:t>
            </a:r>
            <a:r>
              <a:rPr lang="en-GB" sz="7000" dirty="0" err="1" smtClean="0"/>
              <a:t>thar</a:t>
            </a:r>
            <a:r>
              <a:rPr lang="en-GB" sz="7000" dirty="0" smtClean="0"/>
              <a:t> fad  &amp; </a:t>
            </a:r>
            <a:r>
              <a:rPr lang="en-GB" sz="7000" dirty="0" err="1" smtClean="0"/>
              <a:t>usáideann</a:t>
            </a:r>
            <a:endParaRPr lang="en-GB" sz="7000" dirty="0"/>
          </a:p>
          <a:p>
            <a:pPr>
              <a:buNone/>
            </a:pPr>
            <a:r>
              <a:rPr lang="en-GB" sz="7000" dirty="0" err="1" smtClean="0"/>
              <a:t>tú</a:t>
            </a:r>
            <a:r>
              <a:rPr lang="en-GB" sz="7000" dirty="0" smtClean="0"/>
              <a:t> </a:t>
            </a:r>
            <a:r>
              <a:rPr lang="en-GB" sz="7000" dirty="0" err="1" smtClean="0"/>
              <a:t>fuinneamh</a:t>
            </a:r>
            <a:r>
              <a:rPr lang="en-GB" sz="7000" dirty="0" smtClean="0"/>
              <a:t>.</a:t>
            </a:r>
          </a:p>
          <a:p>
            <a:pPr>
              <a:buNone/>
            </a:pPr>
            <a:r>
              <a:rPr lang="en-GB" sz="5100" dirty="0" smtClean="0"/>
              <a:t>                       </a:t>
            </a:r>
            <a:endParaRPr lang="en-IE" sz="5100" dirty="0"/>
          </a:p>
        </p:txBody>
      </p:sp>
      <p:pic>
        <p:nvPicPr>
          <p:cNvPr id="1026" name="Picture 2" descr="http://4.bp.blogspot.com/_xK2f8uJ0TGM/TKIBGqVr_JI/AAAAAAAAAEg/2Uf-tTCnU6Y/s1600/businessman_walking_upstai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844824"/>
            <a:ext cx="2495600" cy="4032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4941168"/>
            <a:ext cx="5544616" cy="1477328"/>
          </a:xfrm>
          <a:prstGeom prst="rect">
            <a:avLst/>
          </a:prstGeom>
          <a:solidFill>
            <a:schemeClr val="accent3">
              <a:lumMod val="40000"/>
              <a:lumOff val="60000"/>
            </a:schemeClr>
          </a:solidFill>
        </p:spPr>
        <p:txBody>
          <a:bodyPr wrap="square" rtlCol="0">
            <a:spAutoFit/>
          </a:bodyPr>
          <a:lstStyle/>
          <a:p>
            <a:r>
              <a:rPr lang="en-GB" dirty="0" smtClean="0">
                <a:solidFill>
                  <a:srgbClr val="CC0066"/>
                </a:solidFill>
              </a:rPr>
              <a:t>Q.   </a:t>
            </a:r>
            <a:r>
              <a:rPr lang="en-GB" sz="2400" dirty="0" err="1" smtClean="0">
                <a:solidFill>
                  <a:srgbClr val="CC0066"/>
                </a:solidFill>
              </a:rPr>
              <a:t>Nuair</a:t>
            </a:r>
            <a:r>
              <a:rPr lang="en-GB" sz="2400" dirty="0" smtClean="0">
                <a:solidFill>
                  <a:srgbClr val="CC0066"/>
                </a:solidFill>
              </a:rPr>
              <a:t> </a:t>
            </a:r>
            <a:r>
              <a:rPr lang="en-GB" sz="2400" dirty="0">
                <a:solidFill>
                  <a:srgbClr val="CC0066"/>
                </a:solidFill>
              </a:rPr>
              <a:t>a </a:t>
            </a:r>
            <a:r>
              <a:rPr lang="en-GB" sz="2400" dirty="0" err="1">
                <a:solidFill>
                  <a:srgbClr val="CC0066"/>
                </a:solidFill>
              </a:rPr>
              <a:t>ritheann</a:t>
            </a:r>
            <a:r>
              <a:rPr lang="en-GB" sz="2400" dirty="0">
                <a:solidFill>
                  <a:srgbClr val="CC0066"/>
                </a:solidFill>
              </a:rPr>
              <a:t> </a:t>
            </a:r>
            <a:r>
              <a:rPr lang="en-GB" sz="2400" dirty="0" err="1">
                <a:solidFill>
                  <a:srgbClr val="CC0066"/>
                </a:solidFill>
              </a:rPr>
              <a:t>tú</a:t>
            </a:r>
            <a:r>
              <a:rPr lang="en-GB" sz="2400" dirty="0">
                <a:solidFill>
                  <a:srgbClr val="CC0066"/>
                </a:solidFill>
              </a:rPr>
              <a:t> </a:t>
            </a:r>
            <a:r>
              <a:rPr lang="en-GB" sz="2400" dirty="0" err="1">
                <a:solidFill>
                  <a:srgbClr val="CC0066"/>
                </a:solidFill>
              </a:rPr>
              <a:t>suas</a:t>
            </a:r>
            <a:r>
              <a:rPr lang="en-GB" sz="2400" dirty="0">
                <a:solidFill>
                  <a:srgbClr val="CC0066"/>
                </a:solidFill>
              </a:rPr>
              <a:t> </a:t>
            </a:r>
            <a:r>
              <a:rPr lang="en-GB" sz="2400" dirty="0" err="1">
                <a:solidFill>
                  <a:srgbClr val="CC0066"/>
                </a:solidFill>
              </a:rPr>
              <a:t>déanann</a:t>
            </a:r>
            <a:r>
              <a:rPr lang="en-GB" sz="2400" dirty="0">
                <a:solidFill>
                  <a:srgbClr val="CC0066"/>
                </a:solidFill>
              </a:rPr>
              <a:t> </a:t>
            </a:r>
            <a:r>
              <a:rPr lang="en-GB" sz="2400" dirty="0" err="1">
                <a:solidFill>
                  <a:srgbClr val="CC0066"/>
                </a:solidFill>
              </a:rPr>
              <a:t>tú</a:t>
            </a:r>
            <a:r>
              <a:rPr lang="en-GB" sz="2400" dirty="0">
                <a:solidFill>
                  <a:srgbClr val="CC0066"/>
                </a:solidFill>
              </a:rPr>
              <a:t> an </a:t>
            </a:r>
            <a:r>
              <a:rPr lang="en-GB" sz="2400" dirty="0" err="1">
                <a:solidFill>
                  <a:srgbClr val="CC0066"/>
                </a:solidFill>
              </a:rPr>
              <a:t>méid</a:t>
            </a:r>
            <a:r>
              <a:rPr lang="en-GB" sz="2400" dirty="0">
                <a:solidFill>
                  <a:srgbClr val="CC0066"/>
                </a:solidFill>
              </a:rPr>
              <a:t> </a:t>
            </a:r>
            <a:r>
              <a:rPr lang="en-GB" sz="2400" dirty="0" err="1">
                <a:solidFill>
                  <a:srgbClr val="CC0066"/>
                </a:solidFill>
              </a:rPr>
              <a:t>ceanna</a:t>
            </a:r>
            <a:r>
              <a:rPr lang="en-GB" sz="2400" dirty="0">
                <a:solidFill>
                  <a:srgbClr val="CC0066"/>
                </a:solidFill>
              </a:rPr>
              <a:t> </a:t>
            </a:r>
            <a:r>
              <a:rPr lang="en-GB" sz="2400" b="1" dirty="0">
                <a:solidFill>
                  <a:srgbClr val="CC0066"/>
                </a:solidFill>
              </a:rPr>
              <a:t>OBAIR</a:t>
            </a:r>
            <a:r>
              <a:rPr lang="en-GB" sz="2400" dirty="0">
                <a:solidFill>
                  <a:srgbClr val="CC0066"/>
                </a:solidFill>
              </a:rPr>
              <a:t> ach </a:t>
            </a:r>
            <a:r>
              <a:rPr lang="en-GB" sz="2400" dirty="0" err="1" smtClean="0">
                <a:solidFill>
                  <a:srgbClr val="CC0066"/>
                </a:solidFill>
              </a:rPr>
              <a:t>mothaíonn</a:t>
            </a:r>
            <a:r>
              <a:rPr lang="en-GB" sz="2400" dirty="0" smtClean="0">
                <a:solidFill>
                  <a:srgbClr val="CC0066"/>
                </a:solidFill>
              </a:rPr>
              <a:t> </a:t>
            </a:r>
            <a:r>
              <a:rPr lang="en-GB" sz="2400" dirty="0" err="1" smtClean="0">
                <a:solidFill>
                  <a:srgbClr val="CC0066"/>
                </a:solidFill>
              </a:rPr>
              <a:t>sé</a:t>
            </a:r>
            <a:r>
              <a:rPr lang="en-GB" sz="2400" dirty="0" smtClean="0">
                <a:solidFill>
                  <a:srgbClr val="CC0066"/>
                </a:solidFill>
              </a:rPr>
              <a:t> </a:t>
            </a:r>
            <a:r>
              <a:rPr lang="en-GB" sz="2400" dirty="0" err="1">
                <a:solidFill>
                  <a:srgbClr val="CC0066"/>
                </a:solidFill>
              </a:rPr>
              <a:t>níos</a:t>
            </a:r>
            <a:r>
              <a:rPr lang="en-GB" sz="2400" dirty="0">
                <a:solidFill>
                  <a:srgbClr val="CC0066"/>
                </a:solidFill>
              </a:rPr>
              <a:t> </a:t>
            </a:r>
            <a:r>
              <a:rPr lang="en-GB" sz="2400" dirty="0" err="1" smtClean="0">
                <a:solidFill>
                  <a:srgbClr val="CC0066"/>
                </a:solidFill>
              </a:rPr>
              <a:t>deachaire</a:t>
            </a:r>
            <a:r>
              <a:rPr lang="en-GB" sz="2400" dirty="0" smtClean="0">
                <a:solidFill>
                  <a:srgbClr val="CC0066"/>
                </a:solidFill>
              </a:rPr>
              <a:t> - CÉN </a:t>
            </a:r>
            <a:r>
              <a:rPr lang="en-GB" sz="2400" dirty="0">
                <a:solidFill>
                  <a:srgbClr val="CC0066"/>
                </a:solidFill>
              </a:rPr>
              <a:t>FATH???</a:t>
            </a:r>
            <a:endParaRPr lang="en-IE" sz="2400" dirty="0">
              <a:solidFill>
                <a:srgbClr val="CC0066"/>
              </a:solidFill>
            </a:endParaRPr>
          </a:p>
          <a:p>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1275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2500"/>
                                        <p:tgtEl>
                                          <p:spTgt spid="5"/>
                                        </p:tgtEl>
                                      </p:cBhvr>
                                    </p:animEffect>
                                    <p:anim calcmode="lin" valueType="num">
                                      <p:cBhvr>
                                        <p:cTn id="43" dur="12500" fill="hold"/>
                                        <p:tgtEl>
                                          <p:spTgt spid="5"/>
                                        </p:tgtEl>
                                        <p:attrNameLst>
                                          <p:attrName>ppt_x</p:attrName>
                                        </p:attrNameLst>
                                      </p:cBhvr>
                                      <p:tavLst>
                                        <p:tav tm="0">
                                          <p:val>
                                            <p:strVal val="#ppt_x"/>
                                          </p:val>
                                        </p:tav>
                                        <p:tav tm="100000">
                                          <p:val>
                                            <p:strVal val="#ppt_x"/>
                                          </p:val>
                                        </p:tav>
                                      </p:tavLst>
                                    </p:anim>
                                    <p:anim calcmode="lin" valueType="num">
                                      <p:cBhvr>
                                        <p:cTn id="44" dur="12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502" y="620688"/>
            <a:ext cx="8229600" cy="5793507"/>
          </a:xfrm>
        </p:spPr>
        <p:txBody>
          <a:bodyPr>
            <a:normAutofit/>
          </a:bodyPr>
          <a:lstStyle/>
          <a:p>
            <a:pPr>
              <a:buNone/>
            </a:pPr>
            <a:r>
              <a:rPr lang="en-GB" b="1" dirty="0" smtClean="0"/>
              <a:t>CUMHACHT= </a:t>
            </a:r>
            <a:r>
              <a:rPr lang="en-GB" b="1" dirty="0"/>
              <a:t>an </a:t>
            </a:r>
            <a:r>
              <a:rPr lang="en-GB" b="1" dirty="0" err="1" smtClean="0"/>
              <a:t>méid</a:t>
            </a:r>
            <a:r>
              <a:rPr lang="en-GB" b="1" dirty="0" smtClean="0"/>
              <a:t> </a:t>
            </a:r>
            <a:r>
              <a:rPr lang="en-GB" b="1" dirty="0" err="1" smtClean="0"/>
              <a:t>obair</a:t>
            </a:r>
            <a:r>
              <a:rPr lang="en-GB" b="1" dirty="0"/>
              <a:t> </a:t>
            </a:r>
            <a:r>
              <a:rPr lang="en-GB" b="1" dirty="0" smtClean="0"/>
              <a:t>(</a:t>
            </a:r>
            <a:r>
              <a:rPr lang="en-GB" b="1" dirty="0" err="1" smtClean="0"/>
              <a:t>forsa</a:t>
            </a:r>
            <a:r>
              <a:rPr lang="en-GB" b="1" dirty="0" smtClean="0"/>
              <a:t> </a:t>
            </a:r>
            <a:r>
              <a:rPr lang="en-GB" b="1" dirty="0"/>
              <a:t>x fad) in </a:t>
            </a:r>
            <a:r>
              <a:rPr lang="en-GB" b="1" dirty="0" smtClean="0"/>
              <a:t>AM </a:t>
            </a:r>
            <a:r>
              <a:rPr lang="en-GB" b="1" dirty="0" err="1" smtClean="0"/>
              <a:t>áirithe</a:t>
            </a:r>
            <a:r>
              <a:rPr lang="en-GB" b="1" dirty="0" smtClean="0"/>
              <a:t>.</a:t>
            </a:r>
            <a:endParaRPr lang="en-GB" b="1" dirty="0"/>
          </a:p>
          <a:p>
            <a:pPr>
              <a:buNone/>
            </a:pPr>
            <a:r>
              <a:rPr lang="en-GB" b="1" dirty="0" smtClean="0"/>
              <a:t>                         </a:t>
            </a:r>
            <a:endParaRPr lang="en-IE" dirty="0">
              <a:solidFill>
                <a:srgbClr val="00B050"/>
              </a:solidFill>
            </a:endParaRPr>
          </a:p>
        </p:txBody>
      </p:sp>
      <p:sp>
        <p:nvSpPr>
          <p:cNvPr id="4" name="Rectangle 3"/>
          <p:cNvSpPr/>
          <p:nvPr/>
        </p:nvSpPr>
        <p:spPr>
          <a:xfrm>
            <a:off x="673696" y="2420888"/>
            <a:ext cx="7992888"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4400" b="1" dirty="0" err="1" smtClean="0"/>
              <a:t>Cumhacht</a:t>
            </a:r>
            <a:r>
              <a:rPr lang="en-GB" sz="4400" b="1" dirty="0" smtClean="0"/>
              <a:t> =    </a:t>
            </a:r>
            <a:r>
              <a:rPr lang="en-GB" sz="4400" b="1" u="sng" dirty="0" err="1" smtClean="0"/>
              <a:t>Obair</a:t>
            </a:r>
            <a:r>
              <a:rPr lang="en-GB" sz="4400" b="1" u="sng" dirty="0" smtClean="0"/>
              <a:t>  (</a:t>
            </a:r>
            <a:r>
              <a:rPr lang="en-GB" sz="4400" b="1" u="sng" dirty="0" err="1" smtClean="0"/>
              <a:t>forsa</a:t>
            </a:r>
            <a:r>
              <a:rPr lang="en-GB" sz="4400" b="1" u="sng" dirty="0" smtClean="0"/>
              <a:t> x fad</a:t>
            </a:r>
            <a:r>
              <a:rPr lang="en-GB" sz="4400" b="1" u="sng" smtClean="0"/>
              <a:t>) </a:t>
            </a:r>
            <a:r>
              <a:rPr lang="en-GB" sz="4400" b="1" smtClean="0"/>
              <a:t>                                 </a:t>
            </a:r>
            <a:r>
              <a:rPr lang="en-GB" sz="4400" b="1" dirty="0" smtClean="0"/>
              <a:t>Am    </a:t>
            </a:r>
          </a:p>
          <a:p>
            <a:pPr>
              <a:buNone/>
            </a:pPr>
            <a:endParaRPr lang="en-GB" sz="4400" b="1" dirty="0"/>
          </a:p>
          <a:p>
            <a:r>
              <a:rPr lang="en-GB" sz="4400" b="1" dirty="0" err="1">
                <a:solidFill>
                  <a:srgbClr val="00B050"/>
                </a:solidFill>
              </a:rPr>
              <a:t>Aonad</a:t>
            </a:r>
            <a:r>
              <a:rPr lang="en-GB" sz="4400" dirty="0">
                <a:solidFill>
                  <a:srgbClr val="00B050"/>
                </a:solidFill>
              </a:rPr>
              <a:t>: </a:t>
            </a:r>
            <a:r>
              <a:rPr lang="en-GB" sz="4400" dirty="0" err="1">
                <a:solidFill>
                  <a:srgbClr val="00B050"/>
                </a:solidFill>
              </a:rPr>
              <a:t>Vata</a:t>
            </a:r>
            <a:r>
              <a:rPr lang="en-GB" sz="4400" dirty="0">
                <a:solidFill>
                  <a:srgbClr val="00B050"/>
                </a:solidFill>
              </a:rPr>
              <a:t> (Watt)</a:t>
            </a:r>
            <a:endParaRPr lang="en-IE" sz="4400" dirty="0">
              <a:solidFill>
                <a:srgbClr val="00B050"/>
              </a:solidFill>
            </a:endParaRPr>
          </a:p>
          <a:p>
            <a:pPr>
              <a:buNone/>
            </a:pPr>
            <a:endParaRPr lang="en-IE" sz="4400" dirty="0"/>
          </a:p>
        </p:txBody>
      </p:sp>
    </p:spTree>
    <p:extLst>
      <p:ext uri="{BB962C8B-B14F-4D97-AF65-F5344CB8AC3E}">
        <p14:creationId xmlns:p14="http://schemas.microsoft.com/office/powerpoint/2010/main" val="337503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105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229600" cy="1052736"/>
          </a:xfrm>
        </p:spPr>
        <p:txBody>
          <a:bodyPr/>
          <a:lstStyle/>
          <a:p>
            <a:r>
              <a:rPr lang="en-IE" b="1" dirty="0" err="1" smtClean="0">
                <a:solidFill>
                  <a:srgbClr val="00B050"/>
                </a:solidFill>
              </a:rPr>
              <a:t>Achoimre</a:t>
            </a:r>
            <a:r>
              <a:rPr lang="en-IE" b="1" dirty="0" smtClean="0">
                <a:solidFill>
                  <a:srgbClr val="00B050"/>
                </a:solidFill>
              </a:rPr>
              <a:t>:</a:t>
            </a:r>
            <a:endParaRPr lang="en-IE" b="1" dirty="0">
              <a:solidFill>
                <a:srgbClr val="00B050"/>
              </a:solidFill>
            </a:endParaRPr>
          </a:p>
        </p:txBody>
      </p:sp>
      <p:sp>
        <p:nvSpPr>
          <p:cNvPr id="3" name="Content Placeholder 2"/>
          <p:cNvSpPr>
            <a:spLocks noGrp="1"/>
          </p:cNvSpPr>
          <p:nvPr>
            <p:ph idx="1"/>
          </p:nvPr>
        </p:nvSpPr>
        <p:spPr>
          <a:xfrm>
            <a:off x="539552" y="1700808"/>
            <a:ext cx="8291264" cy="3528392"/>
          </a:xfrm>
          <a:solidFill>
            <a:schemeClr val="accent3">
              <a:lumMod val="40000"/>
              <a:lumOff val="60000"/>
            </a:schemeClr>
          </a:solidFill>
        </p:spPr>
        <p:txBody>
          <a:bodyPr>
            <a:normAutofit fontScale="85000" lnSpcReduction="20000"/>
          </a:bodyPr>
          <a:lstStyle/>
          <a:p>
            <a:pPr marL="0" indent="0" algn="ctr">
              <a:buNone/>
            </a:pPr>
            <a:r>
              <a:rPr lang="en-IE" dirty="0" err="1" smtClean="0">
                <a:solidFill>
                  <a:srgbClr val="FF0000"/>
                </a:solidFill>
              </a:rPr>
              <a:t>Foirmlí</a:t>
            </a:r>
            <a:r>
              <a:rPr lang="en-IE" dirty="0" smtClean="0">
                <a:solidFill>
                  <a:srgbClr val="FF0000"/>
                </a:solidFill>
              </a:rPr>
              <a:t> le </a:t>
            </a:r>
            <a:r>
              <a:rPr lang="en-IE" dirty="0" err="1" smtClean="0">
                <a:solidFill>
                  <a:srgbClr val="FF0000"/>
                </a:solidFill>
              </a:rPr>
              <a:t>foghlaim</a:t>
            </a:r>
            <a:r>
              <a:rPr lang="en-IE" dirty="0" smtClean="0">
                <a:solidFill>
                  <a:srgbClr val="FF0000"/>
                </a:solidFill>
              </a:rPr>
              <a:t> </a:t>
            </a:r>
            <a:r>
              <a:rPr lang="en-IE" dirty="0" err="1" smtClean="0">
                <a:solidFill>
                  <a:srgbClr val="FF0000"/>
                </a:solidFill>
              </a:rPr>
              <a:t>sa</a:t>
            </a:r>
            <a:r>
              <a:rPr lang="en-IE" dirty="0" smtClean="0">
                <a:solidFill>
                  <a:srgbClr val="FF0000"/>
                </a:solidFill>
              </a:rPr>
              <a:t> </a:t>
            </a:r>
            <a:r>
              <a:rPr lang="en-IE" dirty="0" err="1" smtClean="0">
                <a:solidFill>
                  <a:srgbClr val="FF0000"/>
                </a:solidFill>
              </a:rPr>
              <a:t>caib.seo</a:t>
            </a:r>
            <a:r>
              <a:rPr lang="en-IE" dirty="0" smtClean="0">
                <a:solidFill>
                  <a:srgbClr val="FF0000"/>
                </a:solidFill>
              </a:rPr>
              <a:t>:</a:t>
            </a:r>
          </a:p>
          <a:p>
            <a:pPr marL="514350" indent="-514350">
              <a:buFont typeface="+mj-lt"/>
              <a:buAutoNum type="arabicPeriod"/>
            </a:pPr>
            <a:r>
              <a:rPr lang="en-IE" b="1" dirty="0" err="1" smtClean="0"/>
              <a:t>Méachan</a:t>
            </a:r>
            <a:r>
              <a:rPr lang="en-IE" b="1" dirty="0" smtClean="0"/>
              <a:t>= </a:t>
            </a:r>
            <a:r>
              <a:rPr lang="en-IE" dirty="0" smtClean="0"/>
              <a:t>________ x __________</a:t>
            </a:r>
          </a:p>
          <a:p>
            <a:pPr marL="0" indent="0">
              <a:buNone/>
            </a:pPr>
            <a:endParaRPr lang="en-IE" dirty="0" smtClean="0"/>
          </a:p>
          <a:p>
            <a:pPr marL="0" indent="0">
              <a:buNone/>
            </a:pPr>
            <a:r>
              <a:rPr lang="en-IE" b="1" dirty="0" smtClean="0"/>
              <a:t>2. </a:t>
            </a:r>
            <a:r>
              <a:rPr lang="en-IE" b="1" dirty="0" err="1" smtClean="0"/>
              <a:t>Obair</a:t>
            </a:r>
            <a:r>
              <a:rPr lang="en-IE" b="1" dirty="0" smtClean="0"/>
              <a:t>=  </a:t>
            </a:r>
            <a:r>
              <a:rPr lang="en-IE" dirty="0" smtClean="0"/>
              <a:t>__________ x ___________</a:t>
            </a:r>
          </a:p>
          <a:p>
            <a:pPr marL="0" indent="0">
              <a:buNone/>
            </a:pPr>
            <a:endParaRPr lang="en-IE" dirty="0" smtClean="0"/>
          </a:p>
          <a:p>
            <a:pPr marL="0" indent="0">
              <a:buNone/>
            </a:pPr>
            <a:r>
              <a:rPr lang="en-IE" b="1" dirty="0" smtClean="0"/>
              <a:t>3. </a:t>
            </a:r>
            <a:r>
              <a:rPr lang="en-IE" b="1" dirty="0" err="1" smtClean="0"/>
              <a:t>Cumhacht</a:t>
            </a:r>
            <a:r>
              <a:rPr lang="en-IE" b="1" dirty="0" smtClean="0"/>
              <a:t>= </a:t>
            </a:r>
            <a:r>
              <a:rPr lang="en-IE" dirty="0" smtClean="0"/>
              <a:t>___________</a:t>
            </a:r>
          </a:p>
          <a:p>
            <a:pPr marL="0" indent="0">
              <a:buNone/>
            </a:pPr>
            <a:endParaRPr lang="en-IE" dirty="0"/>
          </a:p>
          <a:p>
            <a:pPr marL="0" indent="0">
              <a:buNone/>
            </a:pPr>
            <a:r>
              <a:rPr lang="en-IE" b="1" dirty="0" smtClean="0">
                <a:solidFill>
                  <a:srgbClr val="CC0066"/>
                </a:solidFill>
              </a:rPr>
              <a:t>&amp; </a:t>
            </a:r>
            <a:r>
              <a:rPr lang="en-IE" b="1" dirty="0" err="1" smtClean="0">
                <a:solidFill>
                  <a:srgbClr val="CC0066"/>
                </a:solidFill>
              </a:rPr>
              <a:t>Dlí</a:t>
            </a:r>
            <a:r>
              <a:rPr lang="en-IE" b="1" dirty="0" smtClean="0">
                <a:solidFill>
                  <a:srgbClr val="CC0066"/>
                </a:solidFill>
              </a:rPr>
              <a:t> Hooke:</a:t>
            </a:r>
            <a:endParaRPr lang="en-IE" b="1" dirty="0">
              <a:solidFill>
                <a:srgbClr val="CC0066"/>
              </a:solidFill>
            </a:endParaRPr>
          </a:p>
        </p:txBody>
      </p:sp>
    </p:spTree>
    <p:extLst>
      <p:ext uri="{BB962C8B-B14F-4D97-AF65-F5344CB8AC3E}">
        <p14:creationId xmlns:p14="http://schemas.microsoft.com/office/powerpoint/2010/main" val="3821041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43068"/>
            <a:ext cx="4752528" cy="5700247"/>
          </a:xfrm>
        </p:spPr>
        <p:txBody>
          <a:bodyPr>
            <a:normAutofit/>
          </a:bodyPr>
          <a:lstStyle/>
          <a:p>
            <a:pPr>
              <a:buNone/>
            </a:pPr>
            <a:endParaRPr lang="en-IE" dirty="0"/>
          </a:p>
          <a:p>
            <a:pPr marL="0" lvl="0" indent="0">
              <a:buNone/>
            </a:pPr>
            <a:r>
              <a:rPr lang="en-GB" sz="4400" b="1" dirty="0" smtClean="0"/>
              <a:t>1. </a:t>
            </a:r>
            <a:r>
              <a:rPr lang="en-GB" sz="4400" b="1" dirty="0" err="1" smtClean="0"/>
              <a:t>Brú</a:t>
            </a:r>
            <a:r>
              <a:rPr lang="en-GB" sz="4400" b="1" dirty="0" smtClean="0"/>
              <a:t> </a:t>
            </a:r>
            <a:endParaRPr lang="en-IE" sz="4400" b="1" dirty="0"/>
          </a:p>
          <a:p>
            <a:pPr marL="0" lvl="0" indent="0">
              <a:buNone/>
            </a:pPr>
            <a:r>
              <a:rPr lang="en-GB" sz="4400" b="1" dirty="0" smtClean="0"/>
              <a:t>2. </a:t>
            </a:r>
            <a:r>
              <a:rPr lang="en-GB" sz="4400" b="1" dirty="0" err="1" smtClean="0"/>
              <a:t>Tarraingt</a:t>
            </a:r>
            <a:r>
              <a:rPr lang="en-GB" sz="4400" b="1" dirty="0" smtClean="0"/>
              <a:t>   </a:t>
            </a:r>
            <a:endParaRPr lang="en-IE" sz="4400" b="1" dirty="0"/>
          </a:p>
          <a:p>
            <a:pPr marL="0" lvl="0" indent="0">
              <a:buNone/>
            </a:pPr>
            <a:r>
              <a:rPr lang="en-GB" sz="4400" b="1" dirty="0" smtClean="0"/>
              <a:t>3. </a:t>
            </a:r>
            <a:r>
              <a:rPr lang="en-GB" sz="4400" b="1" dirty="0" err="1" smtClean="0"/>
              <a:t>Meáchán</a:t>
            </a:r>
            <a:r>
              <a:rPr lang="en-GB" sz="4400" b="1" dirty="0" smtClean="0"/>
              <a:t>/</a:t>
            </a:r>
          </a:p>
          <a:p>
            <a:pPr marL="0" lvl="0" indent="0">
              <a:buNone/>
            </a:pPr>
            <a:r>
              <a:rPr lang="en-GB" sz="4400" b="1" dirty="0" err="1" smtClean="0"/>
              <a:t>domhantarraingt</a:t>
            </a:r>
            <a:r>
              <a:rPr lang="en-GB" sz="4400" b="1" dirty="0" smtClean="0"/>
              <a:t>  *</a:t>
            </a:r>
            <a:endParaRPr lang="en-IE" sz="4400" b="1" dirty="0"/>
          </a:p>
          <a:p>
            <a:pPr marL="0" lvl="0" indent="0">
              <a:buNone/>
            </a:pPr>
            <a:r>
              <a:rPr lang="en-GB" sz="4400" b="1" dirty="0" smtClean="0"/>
              <a:t>4.Frithchuimilt *  </a:t>
            </a:r>
            <a:endParaRPr lang="en-IE" sz="4400" b="1" dirty="0"/>
          </a:p>
          <a:p>
            <a:pPr marL="0" lvl="0" indent="0">
              <a:buNone/>
            </a:pPr>
            <a:r>
              <a:rPr lang="en-GB" sz="4400" b="1" dirty="0" smtClean="0"/>
              <a:t>5. </a:t>
            </a:r>
            <a:r>
              <a:rPr lang="en-GB" sz="4400" b="1" dirty="0" err="1" smtClean="0"/>
              <a:t>Síneadh</a:t>
            </a:r>
            <a:r>
              <a:rPr lang="en-GB" sz="4400" b="1" dirty="0" smtClean="0"/>
              <a:t> </a:t>
            </a:r>
            <a:r>
              <a:rPr lang="en-GB" sz="4000" dirty="0" smtClean="0"/>
              <a:t>*</a:t>
            </a:r>
            <a:endParaRPr lang="en-IE" sz="4000" dirty="0"/>
          </a:p>
          <a:p>
            <a:pPr marL="0" lvl="0" indent="0">
              <a:buNone/>
            </a:pPr>
            <a:endParaRPr lang="en-IE" dirty="0"/>
          </a:p>
          <a:p>
            <a:endParaRPr lang="en-IE" dirty="0"/>
          </a:p>
        </p:txBody>
      </p:sp>
      <p:pic>
        <p:nvPicPr>
          <p:cNvPr id="2050" name="Picture 2" descr="http://cache2.allpostersimages.com/p/LRG/21/2142/ASRED00Z/posters/widstrand-staffan-reindeer-pulling-sledge-saami-easter-norw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556791"/>
            <a:ext cx="4248472" cy="2136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5605" y="548680"/>
            <a:ext cx="9028395" cy="1107996"/>
          </a:xfrm>
          <a:prstGeom prst="rect">
            <a:avLst/>
          </a:prstGeom>
          <a:noFill/>
        </p:spPr>
        <p:txBody>
          <a:bodyPr wrap="square" rtlCol="0">
            <a:spAutoFit/>
          </a:bodyPr>
          <a:lstStyle/>
          <a:p>
            <a:r>
              <a:rPr lang="en-GB" sz="4800" b="1" dirty="0" err="1">
                <a:solidFill>
                  <a:srgbClr val="FF0000"/>
                </a:solidFill>
              </a:rPr>
              <a:t>Sámplaí</a:t>
            </a:r>
            <a:r>
              <a:rPr lang="en-GB" sz="4800" b="1" dirty="0">
                <a:solidFill>
                  <a:srgbClr val="FF0000"/>
                </a:solidFill>
              </a:rPr>
              <a:t> de </a:t>
            </a:r>
            <a:r>
              <a:rPr lang="en-GB" sz="4800" b="1" dirty="0" err="1" smtClean="0">
                <a:solidFill>
                  <a:srgbClr val="FF0000"/>
                </a:solidFill>
              </a:rPr>
              <a:t>fórsaí</a:t>
            </a:r>
            <a:r>
              <a:rPr lang="en-GB" sz="4800" b="1" dirty="0" smtClean="0">
                <a:solidFill>
                  <a:srgbClr val="FF0000"/>
                </a:solidFill>
              </a:rPr>
              <a:t> </a:t>
            </a:r>
            <a:r>
              <a:rPr lang="en-GB" sz="4000" b="1" dirty="0">
                <a:solidFill>
                  <a:srgbClr val="FF0000"/>
                </a:solidFill>
              </a:rPr>
              <a:t>(</a:t>
            </a:r>
            <a:r>
              <a:rPr lang="en-GB" sz="4000" b="1" dirty="0" err="1" smtClean="0">
                <a:solidFill>
                  <a:srgbClr val="FF0000"/>
                </a:solidFill>
              </a:rPr>
              <a:t>gluaiseacht</a:t>
            </a:r>
            <a:r>
              <a:rPr lang="en-GB" sz="4000" b="1" dirty="0" smtClean="0">
                <a:solidFill>
                  <a:srgbClr val="FF0000"/>
                </a:solidFill>
              </a:rPr>
              <a:t> </a:t>
            </a:r>
            <a:r>
              <a:rPr lang="en-GB" sz="4000" b="1" dirty="0" err="1">
                <a:solidFill>
                  <a:srgbClr val="FF0000"/>
                </a:solidFill>
              </a:rPr>
              <a:t>ar</a:t>
            </a:r>
            <a:r>
              <a:rPr lang="en-GB" sz="4000" b="1" dirty="0">
                <a:solidFill>
                  <a:srgbClr val="FF0000"/>
                </a:solidFill>
              </a:rPr>
              <a:t> </a:t>
            </a:r>
            <a:r>
              <a:rPr lang="en-GB" sz="4000" b="1" dirty="0" err="1">
                <a:solidFill>
                  <a:srgbClr val="FF0000"/>
                </a:solidFill>
              </a:rPr>
              <a:t>rud</a:t>
            </a:r>
            <a:r>
              <a:rPr lang="en-GB" sz="4000" b="1" dirty="0">
                <a:solidFill>
                  <a:srgbClr val="FF0000"/>
                </a:solidFill>
              </a:rPr>
              <a:t>):</a:t>
            </a:r>
          </a:p>
          <a:p>
            <a:endParaRPr lang="en-IE" dirty="0"/>
          </a:p>
        </p:txBody>
      </p:sp>
      <p:pic>
        <p:nvPicPr>
          <p:cNvPr id="2052" name="Picture 4" descr="http://kidzcoolzone.com/wp-content/uploads/2010/09/Gravity-logo-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861048"/>
            <a:ext cx="3590533" cy="2852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6"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50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1143007"/>
          </a:xfrm>
        </p:spPr>
        <p:txBody>
          <a:bodyPr>
            <a:normAutofit/>
          </a:bodyPr>
          <a:lstStyle/>
          <a:p>
            <a:pPr algn="l"/>
            <a:r>
              <a:rPr lang="en-IE" sz="6000" b="1" dirty="0" err="1" smtClean="0">
                <a:solidFill>
                  <a:srgbClr val="FF0000"/>
                </a:solidFill>
              </a:rPr>
              <a:t>Fórsaí</a:t>
            </a:r>
            <a:endParaRPr lang="en-IE" sz="6000" dirty="0">
              <a:solidFill>
                <a:srgbClr val="FF0000"/>
              </a:solidFill>
            </a:endParaRPr>
          </a:p>
        </p:txBody>
      </p:sp>
      <p:sp>
        <p:nvSpPr>
          <p:cNvPr id="3" name="Subtitle 2"/>
          <p:cNvSpPr>
            <a:spLocks noGrp="1"/>
          </p:cNvSpPr>
          <p:nvPr>
            <p:ph type="subTitle" idx="1"/>
          </p:nvPr>
        </p:nvSpPr>
        <p:spPr>
          <a:xfrm>
            <a:off x="4139952" y="908720"/>
            <a:ext cx="4896544" cy="5663552"/>
          </a:xfrm>
        </p:spPr>
        <p:txBody>
          <a:bodyPr>
            <a:normAutofit/>
          </a:bodyPr>
          <a:lstStyle/>
          <a:p>
            <a:r>
              <a:rPr lang="en-GB" sz="5400" b="1" u="sng" dirty="0" err="1" smtClean="0">
                <a:solidFill>
                  <a:schemeClr val="tx1"/>
                </a:solidFill>
              </a:rPr>
              <a:t>Fórsa</a:t>
            </a:r>
            <a:r>
              <a:rPr lang="en-GB" sz="5400" b="1" u="sng" dirty="0">
                <a:solidFill>
                  <a:schemeClr val="tx1"/>
                </a:solidFill>
              </a:rPr>
              <a:t>:</a:t>
            </a:r>
            <a:endParaRPr lang="en-IE" sz="5400" u="sng" dirty="0">
              <a:solidFill>
                <a:schemeClr val="tx1"/>
              </a:solidFill>
            </a:endParaRPr>
          </a:p>
          <a:p>
            <a:r>
              <a:rPr lang="en-GB" u="sng" dirty="0" err="1" smtClean="0">
                <a:solidFill>
                  <a:schemeClr val="tx1"/>
                </a:solidFill>
              </a:rPr>
              <a:t>Rud</a:t>
            </a:r>
            <a:r>
              <a:rPr lang="en-GB" u="sng" dirty="0" smtClean="0">
                <a:solidFill>
                  <a:schemeClr val="tx1"/>
                </a:solidFill>
              </a:rPr>
              <a:t> a </a:t>
            </a:r>
            <a:r>
              <a:rPr lang="en-GB" u="sng" dirty="0">
                <a:solidFill>
                  <a:schemeClr val="tx1"/>
                </a:solidFill>
              </a:rPr>
              <a:t>n-</a:t>
            </a:r>
            <a:r>
              <a:rPr lang="en-GB" u="sng" dirty="0" err="1">
                <a:solidFill>
                  <a:schemeClr val="tx1"/>
                </a:solidFill>
              </a:rPr>
              <a:t>athraíonn</a:t>
            </a:r>
            <a:r>
              <a:rPr lang="en-GB" u="sng" dirty="0">
                <a:solidFill>
                  <a:schemeClr val="tx1"/>
                </a:solidFill>
              </a:rPr>
              <a:t> </a:t>
            </a:r>
            <a:r>
              <a:rPr lang="en-GB" u="sng" dirty="0" err="1" smtClean="0">
                <a:solidFill>
                  <a:schemeClr val="tx1"/>
                </a:solidFill>
              </a:rPr>
              <a:t>treoluas</a:t>
            </a:r>
            <a:r>
              <a:rPr lang="en-GB" u="sng" dirty="0" smtClean="0">
                <a:solidFill>
                  <a:schemeClr val="tx1"/>
                </a:solidFill>
              </a:rPr>
              <a:t> (velocity) </a:t>
            </a:r>
            <a:r>
              <a:rPr lang="en-GB" u="sng" dirty="0" err="1" smtClean="0">
                <a:solidFill>
                  <a:schemeClr val="tx1"/>
                </a:solidFill>
              </a:rPr>
              <a:t>rud</a:t>
            </a:r>
            <a:r>
              <a:rPr lang="en-GB" u="sng" dirty="0" smtClean="0">
                <a:solidFill>
                  <a:schemeClr val="tx1"/>
                </a:solidFill>
              </a:rPr>
              <a:t> </a:t>
            </a:r>
            <a:r>
              <a:rPr lang="en-GB" u="sng" dirty="0" err="1">
                <a:solidFill>
                  <a:schemeClr val="tx1"/>
                </a:solidFill>
              </a:rPr>
              <a:t>nó</a:t>
            </a:r>
            <a:r>
              <a:rPr lang="en-GB" u="sng" dirty="0">
                <a:solidFill>
                  <a:schemeClr val="tx1"/>
                </a:solidFill>
              </a:rPr>
              <a:t> a </a:t>
            </a:r>
            <a:r>
              <a:rPr lang="en-GB" u="sng" dirty="0" err="1">
                <a:solidFill>
                  <a:schemeClr val="tx1"/>
                </a:solidFill>
              </a:rPr>
              <a:t>thugann</a:t>
            </a:r>
            <a:r>
              <a:rPr lang="en-GB" u="sng" dirty="0">
                <a:solidFill>
                  <a:schemeClr val="tx1"/>
                </a:solidFill>
              </a:rPr>
              <a:t> </a:t>
            </a:r>
            <a:r>
              <a:rPr lang="en-GB" u="sng" dirty="0" err="1">
                <a:solidFill>
                  <a:schemeClr val="tx1"/>
                </a:solidFill>
              </a:rPr>
              <a:t>luasghéarú</a:t>
            </a:r>
            <a:r>
              <a:rPr lang="en-GB" u="sng" dirty="0">
                <a:solidFill>
                  <a:schemeClr val="tx1"/>
                </a:solidFill>
              </a:rPr>
              <a:t> </a:t>
            </a:r>
            <a:r>
              <a:rPr lang="en-GB" u="sng" dirty="0" smtClean="0">
                <a:solidFill>
                  <a:schemeClr val="tx1"/>
                </a:solidFill>
              </a:rPr>
              <a:t>(acceleration) </a:t>
            </a:r>
            <a:r>
              <a:rPr lang="en-GB" u="sng" dirty="0" err="1" smtClean="0">
                <a:solidFill>
                  <a:schemeClr val="tx1"/>
                </a:solidFill>
              </a:rPr>
              <a:t>dó</a:t>
            </a:r>
            <a:r>
              <a:rPr lang="en-GB" u="sng" dirty="0">
                <a:solidFill>
                  <a:schemeClr val="tx1"/>
                </a:solidFill>
              </a:rPr>
              <a:t>.</a:t>
            </a:r>
            <a:endParaRPr lang="en-IE" u="sng" dirty="0">
              <a:solidFill>
                <a:schemeClr val="tx1"/>
              </a:solidFill>
            </a:endParaRPr>
          </a:p>
          <a:p>
            <a:pPr algn="l"/>
            <a:r>
              <a:rPr lang="en-GB" sz="3600" b="1" i="1" dirty="0" err="1" smtClean="0">
                <a:solidFill>
                  <a:srgbClr val="7030A0"/>
                </a:solidFill>
              </a:rPr>
              <a:t>Siombail</a:t>
            </a:r>
            <a:r>
              <a:rPr lang="en-GB" sz="3600" dirty="0">
                <a:solidFill>
                  <a:srgbClr val="7030A0"/>
                </a:solidFill>
              </a:rPr>
              <a:t>:  F     </a:t>
            </a:r>
            <a:endParaRPr lang="en-GB" sz="3600" dirty="0" smtClean="0">
              <a:solidFill>
                <a:srgbClr val="7030A0"/>
              </a:solidFill>
            </a:endParaRPr>
          </a:p>
          <a:p>
            <a:pPr algn="l"/>
            <a:r>
              <a:rPr lang="en-GB" sz="3600" b="1" dirty="0" err="1" smtClean="0">
                <a:solidFill>
                  <a:schemeClr val="tx1"/>
                </a:solidFill>
              </a:rPr>
              <a:t>Aonad</a:t>
            </a:r>
            <a:r>
              <a:rPr lang="en-GB" sz="3600" b="1" dirty="0" smtClean="0">
                <a:solidFill>
                  <a:schemeClr val="tx1"/>
                </a:solidFill>
              </a:rPr>
              <a:t> Tomas</a:t>
            </a:r>
            <a:r>
              <a:rPr lang="en-GB" sz="3600" b="1" i="1" dirty="0" smtClean="0">
                <a:solidFill>
                  <a:schemeClr val="tx1"/>
                </a:solidFill>
              </a:rPr>
              <a:t>:</a:t>
            </a:r>
            <a:r>
              <a:rPr lang="en-GB" sz="3600" dirty="0" smtClean="0">
                <a:solidFill>
                  <a:schemeClr val="tx1"/>
                </a:solidFill>
              </a:rPr>
              <a:t> </a:t>
            </a:r>
            <a:r>
              <a:rPr lang="en-GB" sz="3600" b="1" dirty="0" err="1" smtClean="0">
                <a:solidFill>
                  <a:srgbClr val="FF0000"/>
                </a:solidFill>
              </a:rPr>
              <a:t>Niútan</a:t>
            </a:r>
            <a:r>
              <a:rPr lang="en-GB" sz="3600" b="1" dirty="0" smtClean="0">
                <a:solidFill>
                  <a:srgbClr val="FF0000"/>
                </a:solidFill>
              </a:rPr>
              <a:t> ‘N’ </a:t>
            </a:r>
            <a:endParaRPr lang="en-IE" sz="3600" b="1" dirty="0">
              <a:solidFill>
                <a:srgbClr val="FF0000"/>
              </a:solidFill>
            </a:endParaRPr>
          </a:p>
          <a:p>
            <a:endParaRPr lang="en-IE" dirty="0"/>
          </a:p>
        </p:txBody>
      </p:sp>
      <p:pic>
        <p:nvPicPr>
          <p:cNvPr id="1026" name="Picture 2"/>
          <p:cNvPicPr>
            <a:picLocks noChangeAspect="1" noChangeArrowheads="1"/>
          </p:cNvPicPr>
          <p:nvPr/>
        </p:nvPicPr>
        <p:blipFill>
          <a:blip r:embed="rId3"/>
          <a:srcRect/>
          <a:stretch>
            <a:fillRect/>
          </a:stretch>
        </p:blipFill>
        <p:spPr bwMode="auto">
          <a:xfrm>
            <a:off x="179512" y="1196752"/>
            <a:ext cx="3960440" cy="5166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6048672" cy="3503882"/>
          </a:xfrm>
        </p:spPr>
        <p:txBody>
          <a:bodyPr>
            <a:normAutofit/>
          </a:bodyPr>
          <a:lstStyle/>
          <a:p>
            <a:pPr marL="0" indent="0">
              <a:buNone/>
            </a:pPr>
            <a:r>
              <a:rPr lang="en-GB" sz="4400" b="1" dirty="0" smtClean="0">
                <a:solidFill>
                  <a:srgbClr val="0070C0"/>
                </a:solidFill>
              </a:rPr>
              <a:t>*</a:t>
            </a:r>
            <a:r>
              <a:rPr lang="en-GB" sz="4400" b="1" u="sng" dirty="0" err="1" smtClean="0">
                <a:solidFill>
                  <a:srgbClr val="0070C0"/>
                </a:solidFill>
              </a:rPr>
              <a:t>Conas</a:t>
            </a:r>
            <a:r>
              <a:rPr lang="en-GB" sz="4400" b="1" u="sng" dirty="0" smtClean="0">
                <a:solidFill>
                  <a:srgbClr val="0070C0"/>
                </a:solidFill>
              </a:rPr>
              <a:t> </a:t>
            </a:r>
            <a:r>
              <a:rPr lang="en-GB" sz="4400" b="1" u="sng" dirty="0" err="1" smtClean="0">
                <a:solidFill>
                  <a:srgbClr val="0070C0"/>
                </a:solidFill>
              </a:rPr>
              <a:t>fórsaí</a:t>
            </a:r>
            <a:r>
              <a:rPr lang="en-GB" sz="4400" b="1" u="sng" dirty="0" smtClean="0">
                <a:solidFill>
                  <a:srgbClr val="0070C0"/>
                </a:solidFill>
              </a:rPr>
              <a:t> a </a:t>
            </a:r>
            <a:r>
              <a:rPr lang="en-GB" sz="4400" b="1" u="sng" dirty="0" err="1" smtClean="0">
                <a:solidFill>
                  <a:srgbClr val="0070C0"/>
                </a:solidFill>
              </a:rPr>
              <a:t>thomas</a:t>
            </a:r>
            <a:r>
              <a:rPr lang="en-GB" sz="4400" b="1" u="sng" dirty="0" smtClean="0">
                <a:solidFill>
                  <a:srgbClr val="0070C0"/>
                </a:solidFill>
              </a:rPr>
              <a:t>:</a:t>
            </a:r>
          </a:p>
          <a:p>
            <a:pPr marL="0" indent="0">
              <a:buNone/>
            </a:pPr>
            <a:r>
              <a:rPr lang="en-GB" dirty="0" smtClean="0"/>
              <a:t>le </a:t>
            </a:r>
            <a:r>
              <a:rPr lang="en-GB" b="1" dirty="0" err="1"/>
              <a:t>N</a:t>
            </a:r>
            <a:r>
              <a:rPr lang="en-GB" b="1" dirty="0" err="1" smtClean="0"/>
              <a:t>iútan-mhéadar</a:t>
            </a:r>
            <a:r>
              <a:rPr lang="en-GB" b="1" dirty="0" smtClean="0"/>
              <a:t> / </a:t>
            </a:r>
            <a:r>
              <a:rPr lang="en-GB" b="1" dirty="0" err="1"/>
              <a:t>L</a:t>
            </a:r>
            <a:r>
              <a:rPr lang="en-GB" b="1" dirty="0" err="1" smtClean="0"/>
              <a:t>ingmheatán</a:t>
            </a:r>
            <a:r>
              <a:rPr lang="en-GB" b="1" dirty="0" smtClean="0"/>
              <a:t> </a:t>
            </a:r>
            <a:endParaRPr lang="en-GB" dirty="0" smtClean="0"/>
          </a:p>
          <a:p>
            <a:pPr>
              <a:buNone/>
            </a:pPr>
            <a:r>
              <a:rPr lang="en-GB" sz="4400" b="1" u="sng" dirty="0" smtClean="0">
                <a:solidFill>
                  <a:srgbClr val="0070C0"/>
                </a:solidFill>
              </a:rPr>
              <a:t>*</a:t>
            </a:r>
            <a:r>
              <a:rPr lang="en-GB" sz="4400" b="1" u="sng" dirty="0" err="1" smtClean="0">
                <a:solidFill>
                  <a:srgbClr val="0070C0"/>
                </a:solidFill>
              </a:rPr>
              <a:t>Aonad</a:t>
            </a:r>
            <a:r>
              <a:rPr lang="en-GB" sz="4400" b="1" u="sng" dirty="0" smtClean="0">
                <a:solidFill>
                  <a:srgbClr val="0070C0"/>
                </a:solidFill>
              </a:rPr>
              <a:t> </a:t>
            </a:r>
            <a:r>
              <a:rPr lang="en-GB" sz="4400" b="1" u="sng" dirty="0" err="1" smtClean="0">
                <a:solidFill>
                  <a:srgbClr val="0070C0"/>
                </a:solidFill>
              </a:rPr>
              <a:t>tomhas</a:t>
            </a:r>
            <a:r>
              <a:rPr lang="en-GB" sz="4400" b="1" u="sng" dirty="0" smtClean="0">
                <a:solidFill>
                  <a:srgbClr val="0070C0"/>
                </a:solidFill>
              </a:rPr>
              <a:t>: </a:t>
            </a:r>
            <a:r>
              <a:rPr lang="en-GB" b="1" dirty="0" err="1" smtClean="0"/>
              <a:t>Niútain</a:t>
            </a:r>
            <a:r>
              <a:rPr lang="en-GB" b="1" dirty="0" smtClean="0"/>
              <a:t> (N)</a:t>
            </a:r>
          </a:p>
          <a:p>
            <a:pPr>
              <a:buNone/>
            </a:pPr>
            <a:endParaRPr lang="en-GB" b="1" dirty="0" smtClean="0"/>
          </a:p>
          <a:p>
            <a:pPr marL="0" indent="0">
              <a:buNone/>
            </a:pPr>
            <a:endParaRPr lang="en-GB" dirty="0"/>
          </a:p>
        </p:txBody>
      </p:sp>
      <p:pic>
        <p:nvPicPr>
          <p:cNvPr id="2050" name="Picture 2" descr="http://www.trackexports.net/pcat-gifs/products-small/spring-balance.jpg"/>
          <p:cNvPicPr>
            <a:picLocks noChangeAspect="1" noChangeArrowheads="1"/>
          </p:cNvPicPr>
          <p:nvPr/>
        </p:nvPicPr>
        <p:blipFill rotWithShape="1">
          <a:blip r:embed="rId3" r:link="rId4"/>
          <a:srcRect l="-13636" r="13636"/>
          <a:stretch/>
        </p:blipFill>
        <p:spPr bwMode="auto">
          <a:xfrm>
            <a:off x="5810450" y="61581"/>
            <a:ext cx="3168000" cy="3151395"/>
          </a:xfrm>
          <a:prstGeom prst="rect">
            <a:avLst/>
          </a:prstGeom>
          <a:noFill/>
          <a:ln w="9525">
            <a:noFill/>
            <a:miter lim="800000"/>
            <a:headEnd/>
            <a:tailEnd/>
          </a:ln>
        </p:spPr>
      </p:pic>
      <p:sp>
        <p:nvSpPr>
          <p:cNvPr id="6" name="Right Arrow 5"/>
          <p:cNvSpPr/>
          <p:nvPr/>
        </p:nvSpPr>
        <p:spPr>
          <a:xfrm>
            <a:off x="4834820" y="692696"/>
            <a:ext cx="2592288" cy="5205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p:cNvSpPr txBox="1"/>
          <p:nvPr/>
        </p:nvSpPr>
        <p:spPr>
          <a:xfrm>
            <a:off x="221623" y="3222460"/>
            <a:ext cx="5918794" cy="2339102"/>
          </a:xfrm>
          <a:prstGeom prst="rect">
            <a:avLst/>
          </a:prstGeom>
          <a:noFill/>
        </p:spPr>
        <p:txBody>
          <a:bodyPr wrap="square" rtlCol="0">
            <a:spAutoFit/>
          </a:bodyPr>
          <a:lstStyle/>
          <a:p>
            <a:pPr>
              <a:buNone/>
            </a:pPr>
            <a:r>
              <a:rPr lang="en-GB" sz="3200" b="1" u="sng" dirty="0">
                <a:solidFill>
                  <a:srgbClr val="FF0000"/>
                </a:solidFill>
              </a:rPr>
              <a:t>OBAIR le </a:t>
            </a:r>
            <a:r>
              <a:rPr lang="en-GB" sz="3200" b="1" u="sng" dirty="0" err="1" smtClean="0">
                <a:solidFill>
                  <a:srgbClr val="FF0000"/>
                </a:solidFill>
              </a:rPr>
              <a:t>déanamh</a:t>
            </a:r>
            <a:r>
              <a:rPr lang="en-GB" sz="3200" b="1" u="sng" dirty="0" smtClean="0">
                <a:solidFill>
                  <a:srgbClr val="FF0000"/>
                </a:solidFill>
              </a:rPr>
              <a:t> </a:t>
            </a:r>
            <a:r>
              <a:rPr lang="en-GB" sz="3200" b="1" u="sng" dirty="0" err="1">
                <a:solidFill>
                  <a:srgbClr val="FF0000"/>
                </a:solidFill>
              </a:rPr>
              <a:t>anois</a:t>
            </a:r>
            <a:r>
              <a:rPr lang="en-GB" sz="3200" b="1" u="sng" dirty="0">
                <a:solidFill>
                  <a:srgbClr val="FF0000"/>
                </a:solidFill>
              </a:rPr>
              <a:t>:</a:t>
            </a:r>
          </a:p>
          <a:p>
            <a:r>
              <a:rPr lang="en-GB" sz="3200" dirty="0" err="1"/>
              <a:t>Tomais</a:t>
            </a:r>
            <a:r>
              <a:rPr lang="en-GB" sz="3200" dirty="0"/>
              <a:t> </a:t>
            </a:r>
            <a:r>
              <a:rPr lang="en-GB" sz="3200" dirty="0" smtClean="0"/>
              <a:t>an </a:t>
            </a:r>
            <a:r>
              <a:rPr lang="en-GB" sz="3200" dirty="0" err="1" smtClean="0"/>
              <a:t>fórsa</a:t>
            </a:r>
            <a:r>
              <a:rPr lang="en-GB" sz="3200" dirty="0" smtClean="0"/>
              <a:t> </a:t>
            </a:r>
            <a:r>
              <a:rPr lang="en-GB" sz="3200" dirty="0" err="1" smtClean="0"/>
              <a:t>atá</a:t>
            </a:r>
            <a:r>
              <a:rPr lang="en-GB" sz="3200" dirty="0" smtClean="0"/>
              <a:t> </a:t>
            </a:r>
            <a:r>
              <a:rPr lang="en-GB" sz="3200" dirty="0" err="1" smtClean="0"/>
              <a:t>ag</a:t>
            </a:r>
            <a:r>
              <a:rPr lang="en-GB" sz="3200" dirty="0" smtClean="0"/>
              <a:t> </a:t>
            </a:r>
            <a:r>
              <a:rPr lang="en-GB" sz="3200" dirty="0" err="1" smtClean="0"/>
              <a:t>aon</a:t>
            </a:r>
            <a:r>
              <a:rPr lang="en-GB" sz="3200" dirty="0" smtClean="0"/>
              <a:t> </a:t>
            </a:r>
            <a:r>
              <a:rPr lang="en-GB" sz="3200" b="1" dirty="0" smtClean="0"/>
              <a:t>3</a:t>
            </a:r>
            <a:r>
              <a:rPr lang="en-GB" sz="3200" dirty="0" smtClean="0"/>
              <a:t> </a:t>
            </a:r>
            <a:r>
              <a:rPr lang="en-GB" sz="3200" dirty="0" err="1"/>
              <a:t>rud</a:t>
            </a:r>
            <a:r>
              <a:rPr lang="en-GB" sz="3200" dirty="0"/>
              <a:t>: </a:t>
            </a:r>
            <a:endParaRPr lang="en-GB" sz="3200" dirty="0" smtClean="0"/>
          </a:p>
          <a:p>
            <a:r>
              <a:rPr lang="en-GB" sz="3200" dirty="0" smtClean="0"/>
              <a:t>mar </a:t>
            </a:r>
            <a:r>
              <a:rPr lang="en-GB" sz="3200" dirty="0" err="1" smtClean="0"/>
              <a:t>peann</a:t>
            </a:r>
            <a:r>
              <a:rPr lang="en-GB" sz="3200" dirty="0" smtClean="0"/>
              <a:t> </a:t>
            </a:r>
            <a:r>
              <a:rPr lang="en-GB" sz="3200" dirty="0" err="1"/>
              <a:t>cás</a:t>
            </a:r>
            <a:r>
              <a:rPr lang="en-GB" sz="3200" dirty="0"/>
              <a:t>, </a:t>
            </a:r>
            <a:r>
              <a:rPr lang="en-GB" sz="3200" dirty="0" err="1"/>
              <a:t>úll</a:t>
            </a:r>
            <a:r>
              <a:rPr lang="en-GB" sz="3200" dirty="0"/>
              <a:t>, </a:t>
            </a:r>
            <a:r>
              <a:rPr lang="en-GB" sz="3200" dirty="0" err="1"/>
              <a:t>doras</a:t>
            </a:r>
            <a:r>
              <a:rPr lang="en-GB" sz="3200" dirty="0"/>
              <a:t> a </a:t>
            </a:r>
            <a:endParaRPr lang="en-GB" sz="3200" dirty="0" smtClean="0"/>
          </a:p>
          <a:p>
            <a:r>
              <a:rPr lang="en-GB" sz="3200" dirty="0" err="1" smtClean="0"/>
              <a:t>oscailt</a:t>
            </a:r>
            <a:r>
              <a:rPr lang="en-GB" sz="3200" dirty="0" smtClean="0"/>
              <a:t> </a:t>
            </a:r>
            <a:r>
              <a:rPr lang="en-GB" sz="3200" dirty="0"/>
              <a:t>&amp; </a:t>
            </a:r>
            <a:r>
              <a:rPr lang="en-GB" sz="3200" dirty="0" err="1" smtClean="0"/>
              <a:t>srl</a:t>
            </a:r>
            <a:r>
              <a:rPr lang="en-GB" sz="3200" dirty="0" smtClean="0"/>
              <a:t>)</a:t>
            </a:r>
            <a:endParaRPr lang="en-GB" sz="3200" dirty="0"/>
          </a:p>
          <a:p>
            <a:endParaRPr lang="en-IE" dirty="0"/>
          </a:p>
        </p:txBody>
      </p:sp>
      <p:pic>
        <p:nvPicPr>
          <p:cNvPr id="5122" name="Picture 2" descr="http://www.sciencephoto.com/image/229794/large/H4600399-Spring_balance_experiment-SP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964" y="3552108"/>
            <a:ext cx="2870465" cy="3037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5400" b="1" dirty="0" err="1" smtClean="0"/>
              <a:t>Conas</a:t>
            </a:r>
            <a:r>
              <a:rPr lang="en-IE" sz="5400" b="1" dirty="0" smtClean="0"/>
              <a:t> a </a:t>
            </a:r>
            <a:r>
              <a:rPr lang="en-IE" sz="5400" b="1" dirty="0" err="1" smtClean="0"/>
              <a:t>obairaíonn</a:t>
            </a:r>
            <a:r>
              <a:rPr lang="en-IE" sz="5400" b="1" dirty="0" smtClean="0"/>
              <a:t> </a:t>
            </a:r>
            <a:r>
              <a:rPr lang="en-IE" sz="5400" b="1" dirty="0" err="1" smtClean="0"/>
              <a:t>forsaí</a:t>
            </a:r>
            <a:r>
              <a:rPr lang="en-IE" sz="5400" b="1" dirty="0" smtClean="0"/>
              <a:t> ?</a:t>
            </a:r>
            <a:endParaRPr lang="en-IE" sz="5400" b="1" dirty="0"/>
          </a:p>
        </p:txBody>
      </p:sp>
      <p:sp>
        <p:nvSpPr>
          <p:cNvPr id="3" name="Content Placeholder 2"/>
          <p:cNvSpPr>
            <a:spLocks noGrp="1"/>
          </p:cNvSpPr>
          <p:nvPr>
            <p:ph idx="1"/>
          </p:nvPr>
        </p:nvSpPr>
        <p:spPr/>
        <p:txBody>
          <a:bodyPr/>
          <a:lstStyle/>
          <a:p>
            <a:endParaRPr lang="en-IE" dirty="0"/>
          </a:p>
        </p:txBody>
      </p:sp>
      <p:sp>
        <p:nvSpPr>
          <p:cNvPr id="4" name="Rectangle 3"/>
          <p:cNvSpPr/>
          <p:nvPr/>
        </p:nvSpPr>
        <p:spPr>
          <a:xfrm>
            <a:off x="251520" y="1412776"/>
            <a:ext cx="5357850" cy="4680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dirty="0" err="1" smtClean="0"/>
              <a:t>Faighmíonn</a:t>
            </a:r>
            <a:r>
              <a:rPr lang="en-IE" sz="3600" dirty="0" smtClean="0"/>
              <a:t> </a:t>
            </a:r>
            <a:r>
              <a:rPr lang="en-IE" sz="3600" dirty="0" err="1" smtClean="0"/>
              <a:t>forsaí</a:t>
            </a:r>
            <a:r>
              <a:rPr lang="en-IE" sz="3600" dirty="0" smtClean="0"/>
              <a:t> i </a:t>
            </a:r>
            <a:r>
              <a:rPr lang="en-IE" sz="3600" dirty="0" err="1" smtClean="0"/>
              <a:t>gconaí</a:t>
            </a:r>
            <a:r>
              <a:rPr lang="en-IE" sz="3600" dirty="0" smtClean="0"/>
              <a:t> </a:t>
            </a:r>
            <a:r>
              <a:rPr lang="en-IE" sz="3600" b="1" dirty="0" smtClean="0">
                <a:solidFill>
                  <a:srgbClr val="FF0000"/>
                </a:solidFill>
              </a:rPr>
              <a:t>mar </a:t>
            </a:r>
            <a:r>
              <a:rPr lang="en-IE" sz="3600" b="1" dirty="0" err="1" smtClean="0">
                <a:solidFill>
                  <a:srgbClr val="FF0000"/>
                </a:solidFill>
              </a:rPr>
              <a:t>phéirí</a:t>
            </a:r>
            <a:r>
              <a:rPr lang="en-IE" sz="3600" dirty="0" smtClean="0"/>
              <a:t>. </a:t>
            </a:r>
            <a:r>
              <a:rPr lang="en-IE" sz="3600" dirty="0" err="1" smtClean="0"/>
              <a:t>Nuair</a:t>
            </a:r>
            <a:r>
              <a:rPr lang="en-IE" sz="3600" dirty="0" smtClean="0"/>
              <a:t> </a:t>
            </a:r>
            <a:r>
              <a:rPr lang="en-IE" sz="3600" dirty="0" err="1" smtClean="0"/>
              <a:t>ata</a:t>
            </a:r>
            <a:r>
              <a:rPr lang="en-IE" sz="3600" dirty="0" smtClean="0"/>
              <a:t> </a:t>
            </a:r>
            <a:r>
              <a:rPr lang="en-IE" sz="3600" dirty="0" err="1" smtClean="0"/>
              <a:t>corp</a:t>
            </a:r>
            <a:r>
              <a:rPr lang="en-IE" sz="3600" dirty="0" smtClean="0"/>
              <a:t> </a:t>
            </a:r>
            <a:r>
              <a:rPr lang="en-IE" sz="3600" dirty="0" err="1" smtClean="0"/>
              <a:t>ag</a:t>
            </a:r>
            <a:r>
              <a:rPr lang="en-IE" sz="3600" dirty="0" smtClean="0"/>
              <a:t> cur </a:t>
            </a:r>
            <a:r>
              <a:rPr lang="en-IE" sz="3600" dirty="0" err="1" smtClean="0"/>
              <a:t>fórsa</a:t>
            </a:r>
            <a:r>
              <a:rPr lang="en-IE" sz="3600" dirty="0" smtClean="0"/>
              <a:t> </a:t>
            </a:r>
            <a:r>
              <a:rPr lang="en-IE" sz="3600" dirty="0" err="1" smtClean="0"/>
              <a:t>ar</a:t>
            </a:r>
            <a:r>
              <a:rPr lang="en-IE" sz="3600" dirty="0" smtClean="0"/>
              <a:t> </a:t>
            </a:r>
            <a:r>
              <a:rPr lang="en-IE" sz="3600" dirty="0" err="1" smtClean="0"/>
              <a:t>corp</a:t>
            </a:r>
            <a:r>
              <a:rPr lang="en-IE" sz="3600" dirty="0" smtClean="0"/>
              <a:t> </a:t>
            </a:r>
            <a:r>
              <a:rPr lang="en-IE" sz="3600" dirty="0" err="1" smtClean="0"/>
              <a:t>eile</a:t>
            </a:r>
            <a:r>
              <a:rPr lang="en-IE" sz="3600" dirty="0" smtClean="0"/>
              <a:t> </a:t>
            </a:r>
            <a:r>
              <a:rPr lang="en-IE" sz="3600" dirty="0" err="1" smtClean="0"/>
              <a:t>cuireann</a:t>
            </a:r>
            <a:r>
              <a:rPr lang="en-IE" sz="3600" dirty="0" smtClean="0"/>
              <a:t> an </a:t>
            </a:r>
            <a:r>
              <a:rPr lang="en-IE" sz="3600" dirty="0" err="1" smtClean="0"/>
              <a:t>dara</a:t>
            </a:r>
            <a:r>
              <a:rPr lang="en-IE" sz="3600" dirty="0" smtClean="0"/>
              <a:t>  </a:t>
            </a:r>
            <a:r>
              <a:rPr lang="en-IE" sz="3600" dirty="0" err="1" smtClean="0"/>
              <a:t>corp</a:t>
            </a:r>
            <a:r>
              <a:rPr lang="en-IE" sz="3600" dirty="0" smtClean="0"/>
              <a:t>  </a:t>
            </a:r>
            <a:r>
              <a:rPr lang="en-IE" sz="3600" dirty="0" err="1" smtClean="0"/>
              <a:t>forsa</a:t>
            </a:r>
            <a:r>
              <a:rPr lang="en-IE" sz="3600" dirty="0" smtClean="0"/>
              <a:t> </a:t>
            </a:r>
            <a:r>
              <a:rPr lang="en-IE" sz="3600" dirty="0" err="1" smtClean="0"/>
              <a:t>cothram</a:t>
            </a:r>
            <a:r>
              <a:rPr lang="en-IE" sz="3600" dirty="0" smtClean="0"/>
              <a:t> </a:t>
            </a:r>
            <a:r>
              <a:rPr lang="en-IE" sz="3600" dirty="0" err="1" smtClean="0"/>
              <a:t>ar</a:t>
            </a:r>
            <a:r>
              <a:rPr lang="en-IE" sz="3600" dirty="0" smtClean="0"/>
              <a:t> an </a:t>
            </a:r>
            <a:r>
              <a:rPr lang="en-IE" sz="3600" dirty="0" err="1" smtClean="0"/>
              <a:t>gcead</a:t>
            </a:r>
            <a:r>
              <a:rPr lang="en-IE" sz="3600" dirty="0" smtClean="0"/>
              <a:t> </a:t>
            </a:r>
            <a:r>
              <a:rPr lang="en-IE" sz="3600" dirty="0" err="1" smtClean="0"/>
              <a:t>corp</a:t>
            </a:r>
            <a:r>
              <a:rPr lang="en-IE" sz="3600" dirty="0" smtClean="0"/>
              <a:t> ach i </a:t>
            </a:r>
            <a:r>
              <a:rPr lang="en-IE" sz="3600" dirty="0" err="1" smtClean="0"/>
              <a:t>dtreo</a:t>
            </a:r>
            <a:r>
              <a:rPr lang="en-IE" sz="3600" dirty="0" smtClean="0"/>
              <a:t> </a:t>
            </a:r>
            <a:r>
              <a:rPr lang="en-IE" sz="3600" dirty="0" err="1" smtClean="0"/>
              <a:t>urchomhaireach</a:t>
            </a:r>
            <a:r>
              <a:rPr lang="en-IE" sz="3600" dirty="0" smtClean="0"/>
              <a:t> (opposite).</a:t>
            </a:r>
            <a:endParaRPr lang="en-IE" sz="3600" dirty="0"/>
          </a:p>
        </p:txBody>
      </p:sp>
      <p:pic>
        <p:nvPicPr>
          <p:cNvPr id="5" name="Picture 2" descr="http://content.answers.com/main/content/wp/en/f/f6/Skaters_showing_newtons_third_law.png"/>
          <p:cNvPicPr>
            <a:picLocks noChangeAspect="1" noChangeArrowheads="1"/>
          </p:cNvPicPr>
          <p:nvPr/>
        </p:nvPicPr>
        <p:blipFill>
          <a:blip r:embed="rId2" r:link="rId3"/>
          <a:srcRect/>
          <a:stretch>
            <a:fillRect/>
          </a:stretch>
        </p:blipFill>
        <p:spPr bwMode="auto">
          <a:xfrm>
            <a:off x="6012160" y="1772816"/>
            <a:ext cx="2952328" cy="3528392"/>
          </a:xfrm>
          <a:prstGeom prst="rect">
            <a:avLst/>
          </a:prstGeom>
          <a:noFill/>
          <a:ln w="9525">
            <a:noFill/>
            <a:miter lim="800000"/>
            <a:headEnd/>
            <a:tailEnd/>
          </a:ln>
        </p:spPr>
      </p:pic>
      <p:sp>
        <p:nvSpPr>
          <p:cNvPr id="6" name="Right Arrow 5"/>
          <p:cNvSpPr/>
          <p:nvPr/>
        </p:nvSpPr>
        <p:spPr>
          <a:xfrm>
            <a:off x="5436096" y="2132856"/>
            <a:ext cx="1152128" cy="7920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8287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5040560" cy="1025782"/>
          </a:xfrm>
        </p:spPr>
        <p:txBody>
          <a:bodyPr>
            <a:normAutofit/>
          </a:bodyPr>
          <a:lstStyle/>
          <a:p>
            <a:pPr algn="l"/>
            <a:r>
              <a:rPr lang="en-IE" sz="5400" b="1" u="sng" dirty="0" smtClean="0"/>
              <a:t>Forsa 1.Meáchan</a:t>
            </a:r>
            <a:endParaRPr lang="en-IE" sz="5400" b="1" u="sng" dirty="0"/>
          </a:p>
        </p:txBody>
      </p:sp>
      <p:sp>
        <p:nvSpPr>
          <p:cNvPr id="3" name="Content Placeholder 2"/>
          <p:cNvSpPr>
            <a:spLocks noGrp="1"/>
          </p:cNvSpPr>
          <p:nvPr>
            <p:ph idx="1"/>
          </p:nvPr>
        </p:nvSpPr>
        <p:spPr>
          <a:xfrm>
            <a:off x="110870" y="1700808"/>
            <a:ext cx="4788024" cy="4942902"/>
          </a:xfrm>
        </p:spPr>
        <p:txBody>
          <a:bodyPr>
            <a:normAutofit/>
          </a:bodyPr>
          <a:lstStyle/>
          <a:p>
            <a:r>
              <a:rPr lang="en-IE" dirty="0" err="1" smtClean="0">
                <a:solidFill>
                  <a:srgbClr val="CC0066"/>
                </a:solidFill>
              </a:rPr>
              <a:t>Tá</a:t>
            </a:r>
            <a:r>
              <a:rPr lang="en-IE" dirty="0" smtClean="0">
                <a:solidFill>
                  <a:srgbClr val="CC0066"/>
                </a:solidFill>
              </a:rPr>
              <a:t> </a:t>
            </a:r>
            <a:r>
              <a:rPr lang="en-IE" dirty="0" err="1" smtClean="0">
                <a:solidFill>
                  <a:srgbClr val="CC0066"/>
                </a:solidFill>
              </a:rPr>
              <a:t>meáchan</a:t>
            </a:r>
            <a:r>
              <a:rPr lang="en-IE" dirty="0" smtClean="0">
                <a:solidFill>
                  <a:srgbClr val="CC0066"/>
                </a:solidFill>
              </a:rPr>
              <a:t> ag </a:t>
            </a:r>
            <a:r>
              <a:rPr lang="en-IE" dirty="0" err="1" smtClean="0">
                <a:solidFill>
                  <a:srgbClr val="CC0066"/>
                </a:solidFill>
              </a:rPr>
              <a:t>rudaí</a:t>
            </a:r>
            <a:r>
              <a:rPr lang="en-IE" dirty="0" smtClean="0">
                <a:solidFill>
                  <a:srgbClr val="CC0066"/>
                </a:solidFill>
              </a:rPr>
              <a:t> </a:t>
            </a:r>
            <a:r>
              <a:rPr lang="en-IE" dirty="0" err="1" smtClean="0">
                <a:solidFill>
                  <a:srgbClr val="CC0066"/>
                </a:solidFill>
              </a:rPr>
              <a:t>toisc</a:t>
            </a:r>
            <a:r>
              <a:rPr lang="en-IE" dirty="0" smtClean="0">
                <a:solidFill>
                  <a:srgbClr val="CC0066"/>
                </a:solidFill>
              </a:rPr>
              <a:t>  go </a:t>
            </a:r>
            <a:r>
              <a:rPr lang="en-IE" dirty="0" err="1" smtClean="0">
                <a:solidFill>
                  <a:srgbClr val="CC0066"/>
                </a:solidFill>
              </a:rPr>
              <a:t>gcuireann</a:t>
            </a:r>
            <a:r>
              <a:rPr lang="en-IE" dirty="0" smtClean="0">
                <a:solidFill>
                  <a:srgbClr val="CC0066"/>
                </a:solidFill>
              </a:rPr>
              <a:t> an </a:t>
            </a:r>
            <a:r>
              <a:rPr lang="en-IE" dirty="0" err="1" smtClean="0">
                <a:solidFill>
                  <a:srgbClr val="CC0066"/>
                </a:solidFill>
              </a:rPr>
              <a:t>Domhan</a:t>
            </a:r>
            <a:r>
              <a:rPr lang="en-IE" dirty="0" smtClean="0">
                <a:solidFill>
                  <a:srgbClr val="CC0066"/>
                </a:solidFill>
              </a:rPr>
              <a:t> </a:t>
            </a:r>
            <a:r>
              <a:rPr lang="en-IE" dirty="0" err="1" smtClean="0">
                <a:solidFill>
                  <a:srgbClr val="CC0066"/>
                </a:solidFill>
              </a:rPr>
              <a:t>fórsa</a:t>
            </a:r>
            <a:r>
              <a:rPr lang="en-IE" dirty="0" smtClean="0">
                <a:solidFill>
                  <a:srgbClr val="CC0066"/>
                </a:solidFill>
              </a:rPr>
              <a:t> i </a:t>
            </a:r>
            <a:r>
              <a:rPr lang="en-IE" dirty="0" err="1" smtClean="0">
                <a:solidFill>
                  <a:srgbClr val="CC0066"/>
                </a:solidFill>
              </a:rPr>
              <a:t>dtreo</a:t>
            </a:r>
            <a:r>
              <a:rPr lang="en-IE" dirty="0" smtClean="0">
                <a:solidFill>
                  <a:srgbClr val="CC0066"/>
                </a:solidFill>
              </a:rPr>
              <a:t> a </a:t>
            </a:r>
            <a:r>
              <a:rPr lang="en-IE" dirty="0" err="1" smtClean="0">
                <a:solidFill>
                  <a:srgbClr val="CC0066"/>
                </a:solidFill>
              </a:rPr>
              <a:t>dromchla</a:t>
            </a:r>
            <a:r>
              <a:rPr lang="en-IE" dirty="0" smtClean="0">
                <a:solidFill>
                  <a:srgbClr val="CC0066"/>
                </a:solidFill>
              </a:rPr>
              <a:t>- DOMHANTARRAINGT (</a:t>
            </a:r>
            <a:r>
              <a:rPr lang="en-IE" b="1" dirty="0" smtClean="0">
                <a:solidFill>
                  <a:srgbClr val="CC0066"/>
                </a:solidFill>
              </a:rPr>
              <a:t>GRAVITY)</a:t>
            </a:r>
          </a:p>
          <a:p>
            <a:r>
              <a:rPr lang="en-IE" dirty="0" smtClean="0"/>
              <a:t>(</a:t>
            </a:r>
            <a:r>
              <a:rPr lang="en-IE" dirty="0" err="1" smtClean="0"/>
              <a:t>Meáchán</a:t>
            </a:r>
            <a:r>
              <a:rPr lang="en-IE" dirty="0" smtClean="0"/>
              <a:t> do </a:t>
            </a:r>
            <a:r>
              <a:rPr lang="en-IE" dirty="0" err="1" smtClean="0"/>
              <a:t>rudaí</a:t>
            </a:r>
            <a:r>
              <a:rPr lang="en-IE" dirty="0" smtClean="0"/>
              <a:t> </a:t>
            </a:r>
            <a:r>
              <a:rPr lang="en-IE" dirty="0" err="1" smtClean="0"/>
              <a:t>ar</a:t>
            </a:r>
            <a:r>
              <a:rPr lang="en-IE" dirty="0" smtClean="0"/>
              <a:t> an </a:t>
            </a:r>
            <a:r>
              <a:rPr lang="en-IE" dirty="0" err="1" smtClean="0"/>
              <a:t>Galach</a:t>
            </a:r>
            <a:r>
              <a:rPr lang="en-IE" dirty="0"/>
              <a:t>=</a:t>
            </a:r>
            <a:r>
              <a:rPr lang="en-IE" dirty="0" smtClean="0"/>
              <a:t> 1/6ú </a:t>
            </a:r>
            <a:r>
              <a:rPr lang="en-IE" dirty="0" err="1" smtClean="0"/>
              <a:t>níos</a:t>
            </a:r>
            <a:r>
              <a:rPr lang="en-IE" dirty="0" smtClean="0"/>
              <a:t> </a:t>
            </a:r>
            <a:r>
              <a:rPr lang="en-IE" dirty="0" err="1" smtClean="0"/>
              <a:t>lú</a:t>
            </a:r>
            <a:r>
              <a:rPr lang="en-IE" dirty="0" smtClean="0"/>
              <a:t> </a:t>
            </a:r>
            <a:r>
              <a:rPr lang="en-IE" dirty="0" err="1" smtClean="0"/>
              <a:t>ná</a:t>
            </a:r>
            <a:r>
              <a:rPr lang="en-IE" dirty="0" smtClean="0"/>
              <a:t> </a:t>
            </a:r>
            <a:r>
              <a:rPr lang="en-IE" dirty="0" err="1" smtClean="0"/>
              <a:t>ar</a:t>
            </a:r>
            <a:r>
              <a:rPr lang="en-IE" dirty="0" smtClean="0"/>
              <a:t> </a:t>
            </a:r>
            <a:r>
              <a:rPr lang="en-IE" dirty="0" err="1" smtClean="0"/>
              <a:t>Domhan</a:t>
            </a:r>
            <a:r>
              <a:rPr lang="en-IE" dirty="0" smtClean="0"/>
              <a:t>).</a:t>
            </a:r>
          </a:p>
          <a:p>
            <a:endParaRPr lang="en-IE" dirty="0" smtClean="0"/>
          </a:p>
          <a:p>
            <a:endParaRPr lang="en-IE" dirty="0" smtClean="0"/>
          </a:p>
          <a:p>
            <a:endParaRPr lang="en-IE" dirty="0"/>
          </a:p>
        </p:txBody>
      </p:sp>
      <p:pic>
        <p:nvPicPr>
          <p:cNvPr id="4" name="Picture 3" descr="earth2.jpg"/>
          <p:cNvPicPr>
            <a:picLocks noChangeAspect="1"/>
          </p:cNvPicPr>
          <p:nvPr/>
        </p:nvPicPr>
        <p:blipFill>
          <a:blip r:embed="rId3"/>
          <a:stretch>
            <a:fillRect/>
          </a:stretch>
        </p:blipFill>
        <p:spPr>
          <a:xfrm>
            <a:off x="5487175" y="260648"/>
            <a:ext cx="3504952" cy="3504952"/>
          </a:xfrm>
          <a:prstGeom prst="rect">
            <a:avLst/>
          </a:prstGeom>
        </p:spPr>
      </p:pic>
      <p:sp>
        <p:nvSpPr>
          <p:cNvPr id="5" name="TextBox 4"/>
          <p:cNvSpPr txBox="1"/>
          <p:nvPr/>
        </p:nvSpPr>
        <p:spPr>
          <a:xfrm>
            <a:off x="4915127" y="4005064"/>
            <a:ext cx="4211960" cy="1661993"/>
          </a:xfrm>
          <a:prstGeom prst="rect">
            <a:avLst/>
          </a:prstGeom>
          <a:noFill/>
        </p:spPr>
        <p:txBody>
          <a:bodyPr wrap="square" rtlCol="0">
            <a:spAutoFit/>
          </a:bodyPr>
          <a:lstStyle/>
          <a:p>
            <a:r>
              <a:rPr lang="en-IE" sz="2800" b="1" dirty="0">
                <a:solidFill>
                  <a:srgbClr val="FF0000"/>
                </a:solidFill>
              </a:rPr>
              <a:t>TOISC GUR FORSA Í MEÁCHAN </a:t>
            </a:r>
            <a:r>
              <a:rPr lang="en-IE" sz="2800" b="1" dirty="0" smtClean="0">
                <a:solidFill>
                  <a:srgbClr val="FF0000"/>
                </a:solidFill>
              </a:rPr>
              <a:t>TOMHASAMÍD </a:t>
            </a:r>
          </a:p>
          <a:p>
            <a:r>
              <a:rPr lang="en-IE" sz="2800" b="1" dirty="0">
                <a:solidFill>
                  <a:srgbClr val="FF0000"/>
                </a:solidFill>
              </a:rPr>
              <a:t> </a:t>
            </a:r>
            <a:r>
              <a:rPr lang="en-IE" sz="2800" b="1" dirty="0" smtClean="0">
                <a:solidFill>
                  <a:srgbClr val="FF0000"/>
                </a:solidFill>
              </a:rPr>
              <a:t>  </a:t>
            </a:r>
            <a:r>
              <a:rPr lang="en-IE" sz="2800" b="1" dirty="0" smtClean="0">
                <a:solidFill>
                  <a:srgbClr val="FF0000"/>
                </a:solidFill>
              </a:rPr>
              <a:t>í </a:t>
            </a:r>
            <a:r>
              <a:rPr lang="en-IE" sz="2800" b="1" dirty="0" err="1" smtClean="0">
                <a:solidFill>
                  <a:srgbClr val="FF0000"/>
                </a:solidFill>
              </a:rPr>
              <a:t>sna</a:t>
            </a:r>
            <a:r>
              <a:rPr lang="en-IE" sz="2800" b="1" dirty="0" smtClean="0">
                <a:solidFill>
                  <a:srgbClr val="FF0000"/>
                </a:solidFill>
              </a:rPr>
              <a:t> </a:t>
            </a:r>
            <a:r>
              <a:rPr lang="en-IE" sz="2800" b="1" dirty="0" err="1" smtClean="0">
                <a:solidFill>
                  <a:srgbClr val="FF0000"/>
                </a:solidFill>
              </a:rPr>
              <a:t>aonaid</a:t>
            </a:r>
            <a:r>
              <a:rPr lang="en-IE" sz="2800" b="1" dirty="0" smtClean="0">
                <a:solidFill>
                  <a:srgbClr val="FF0000"/>
                </a:solidFill>
              </a:rPr>
              <a:t> </a:t>
            </a:r>
            <a:r>
              <a:rPr lang="en-IE" sz="2800" b="1" dirty="0" smtClean="0">
                <a:solidFill>
                  <a:srgbClr val="FF0000"/>
                </a:solidFill>
              </a:rPr>
              <a:t> _____?</a:t>
            </a:r>
            <a:endParaRPr lang="en-IE" sz="2800" b="1" dirty="0">
              <a:solidFill>
                <a:srgbClr val="FF0000"/>
              </a:solidFill>
            </a:endParaRPr>
          </a:p>
          <a:p>
            <a:endParaRPr lang="en-IE" dirty="0"/>
          </a:p>
        </p:txBody>
      </p:sp>
      <p:sp>
        <p:nvSpPr>
          <p:cNvPr id="7" name="Rectangle 6"/>
          <p:cNvSpPr/>
          <p:nvPr/>
        </p:nvSpPr>
        <p:spPr>
          <a:xfrm>
            <a:off x="2771801" y="5834881"/>
            <a:ext cx="6220326" cy="923330"/>
          </a:xfrm>
          <a:prstGeom prst="rect">
            <a:avLst/>
          </a:prstGeom>
        </p:spPr>
        <p:txBody>
          <a:bodyPr wrap="square">
            <a:spAutoFit/>
          </a:bodyPr>
          <a:lstStyle/>
          <a:p>
            <a:r>
              <a:rPr lang="en-IE" dirty="0">
                <a:hlinkClick r:id="rId4"/>
              </a:rPr>
              <a:t>https://</a:t>
            </a:r>
            <a:r>
              <a:rPr lang="en-IE" dirty="0" smtClean="0">
                <a:hlinkClick r:id="rId4"/>
              </a:rPr>
              <a:t>www.youtube.com/watch?v=SegMt7sa42E&amp;index=12&amp;list=PL6rkTpJCao_Q0-n0hTVGAOLUHIbdioq7y</a:t>
            </a:r>
            <a:endParaRPr lang="en-IE" dirty="0" smtClean="0"/>
          </a:p>
          <a:p>
            <a:r>
              <a:rPr lang="en-IE" dirty="0" err="1" smtClean="0"/>
              <a:t>Mais</a:t>
            </a:r>
            <a:r>
              <a:rPr lang="en-IE" dirty="0" smtClean="0"/>
              <a:t> vs </a:t>
            </a:r>
            <a:r>
              <a:rPr lang="en-IE" dirty="0" err="1" smtClean="0"/>
              <a:t>meachan</a:t>
            </a:r>
            <a:endParaRPr lang="en-I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6444"/>
            <a:ext cx="5770984" cy="1301006"/>
          </a:xfrm>
        </p:spPr>
        <p:txBody>
          <a:bodyPr>
            <a:normAutofit/>
          </a:bodyPr>
          <a:lstStyle/>
          <a:p>
            <a:pPr algn="l"/>
            <a:r>
              <a:rPr lang="en-GB" sz="4800" b="1" u="sng" dirty="0" err="1" smtClean="0">
                <a:solidFill>
                  <a:srgbClr val="FF0000"/>
                </a:solidFill>
              </a:rPr>
              <a:t>Mais</a:t>
            </a:r>
            <a:r>
              <a:rPr lang="en-GB" sz="4800" b="1" u="sng" dirty="0" smtClean="0">
                <a:solidFill>
                  <a:srgbClr val="FF0000"/>
                </a:solidFill>
              </a:rPr>
              <a:t>  (Mass)</a:t>
            </a:r>
            <a:endParaRPr lang="en-IE" sz="4800" dirty="0">
              <a:solidFill>
                <a:srgbClr val="FF0000"/>
              </a:solidFill>
            </a:endParaRPr>
          </a:p>
        </p:txBody>
      </p:sp>
      <p:sp>
        <p:nvSpPr>
          <p:cNvPr id="3" name="Content Placeholder 2"/>
          <p:cNvSpPr>
            <a:spLocks noGrp="1"/>
          </p:cNvSpPr>
          <p:nvPr>
            <p:ph idx="1"/>
          </p:nvPr>
        </p:nvSpPr>
        <p:spPr>
          <a:xfrm>
            <a:off x="107504" y="1412776"/>
            <a:ext cx="6444208" cy="4840303"/>
          </a:xfrm>
        </p:spPr>
        <p:txBody>
          <a:bodyPr>
            <a:normAutofit/>
          </a:bodyPr>
          <a:lstStyle/>
          <a:p>
            <a:r>
              <a:rPr lang="en-GB" b="1" dirty="0" err="1" smtClean="0"/>
              <a:t>Tomhas</a:t>
            </a:r>
            <a:r>
              <a:rPr lang="en-GB" b="1" dirty="0" smtClean="0"/>
              <a:t> </a:t>
            </a:r>
            <a:r>
              <a:rPr lang="en-GB" b="1" dirty="0" err="1" smtClean="0"/>
              <a:t>ar</a:t>
            </a:r>
            <a:r>
              <a:rPr lang="en-GB" b="1" dirty="0" smtClean="0"/>
              <a:t> an </a:t>
            </a:r>
            <a:r>
              <a:rPr lang="en-GB" b="1" dirty="0" err="1" smtClean="0"/>
              <a:t>méid</a:t>
            </a:r>
            <a:r>
              <a:rPr lang="en-GB" b="1" dirty="0" smtClean="0"/>
              <a:t> </a:t>
            </a:r>
            <a:r>
              <a:rPr lang="en-GB" b="1" dirty="0" err="1" smtClean="0"/>
              <a:t>damhna</a:t>
            </a:r>
            <a:r>
              <a:rPr lang="en-GB" b="1" dirty="0" smtClean="0"/>
              <a:t> (matter) </a:t>
            </a:r>
            <a:r>
              <a:rPr lang="en-GB" b="1" dirty="0" err="1" smtClean="0"/>
              <a:t>atá</a:t>
            </a:r>
            <a:r>
              <a:rPr lang="en-GB" b="1" dirty="0" smtClean="0"/>
              <a:t> </a:t>
            </a:r>
            <a:r>
              <a:rPr lang="en-GB" b="1" dirty="0" err="1" smtClean="0"/>
              <a:t>i</a:t>
            </a:r>
            <a:r>
              <a:rPr lang="en-GB" b="1" dirty="0" smtClean="0"/>
              <a:t> </a:t>
            </a:r>
            <a:r>
              <a:rPr lang="en-GB" b="1" dirty="0" err="1" smtClean="0"/>
              <a:t>gcorp</a:t>
            </a:r>
            <a:r>
              <a:rPr lang="en-GB" b="1" dirty="0" smtClean="0"/>
              <a:t>. </a:t>
            </a:r>
          </a:p>
          <a:p>
            <a:r>
              <a:rPr lang="en-GB" b="1" u="sng" dirty="0" err="1" smtClean="0">
                <a:solidFill>
                  <a:srgbClr val="7030A0"/>
                </a:solidFill>
              </a:rPr>
              <a:t>Bí</a:t>
            </a:r>
            <a:r>
              <a:rPr lang="en-GB" b="1" u="sng" dirty="0" smtClean="0">
                <a:solidFill>
                  <a:srgbClr val="7030A0"/>
                </a:solidFill>
              </a:rPr>
              <a:t> </a:t>
            </a:r>
            <a:r>
              <a:rPr lang="en-GB" b="1" u="sng" dirty="0" err="1" smtClean="0">
                <a:solidFill>
                  <a:srgbClr val="7030A0"/>
                </a:solidFill>
              </a:rPr>
              <a:t>cúramach</a:t>
            </a:r>
            <a:r>
              <a:rPr lang="en-GB" b="1" u="sng" dirty="0" smtClean="0">
                <a:solidFill>
                  <a:srgbClr val="7030A0"/>
                </a:solidFill>
              </a:rPr>
              <a:t>: </a:t>
            </a:r>
            <a:r>
              <a:rPr lang="en-GB" b="1" u="sng" dirty="0" err="1" smtClean="0">
                <a:solidFill>
                  <a:srgbClr val="7030A0"/>
                </a:solidFill>
              </a:rPr>
              <a:t>Measctar</a:t>
            </a:r>
            <a:r>
              <a:rPr lang="en-GB" b="1" u="sng" dirty="0" smtClean="0">
                <a:solidFill>
                  <a:srgbClr val="7030A0"/>
                </a:solidFill>
              </a:rPr>
              <a:t> </a:t>
            </a:r>
            <a:r>
              <a:rPr lang="en-GB" b="1" u="sng" dirty="0" err="1" smtClean="0">
                <a:solidFill>
                  <a:srgbClr val="7030A0"/>
                </a:solidFill>
              </a:rPr>
              <a:t>suas</a:t>
            </a:r>
            <a:r>
              <a:rPr lang="en-GB" b="1" u="sng" dirty="0" smtClean="0">
                <a:solidFill>
                  <a:srgbClr val="7030A0"/>
                </a:solidFill>
              </a:rPr>
              <a:t> </a:t>
            </a:r>
            <a:r>
              <a:rPr lang="en-GB" b="1" u="sng" dirty="0" err="1" smtClean="0">
                <a:solidFill>
                  <a:srgbClr val="7030A0"/>
                </a:solidFill>
              </a:rPr>
              <a:t>na</a:t>
            </a:r>
            <a:r>
              <a:rPr lang="en-GB" b="1" u="sng" dirty="0" smtClean="0">
                <a:solidFill>
                  <a:srgbClr val="7030A0"/>
                </a:solidFill>
              </a:rPr>
              <a:t>  </a:t>
            </a:r>
            <a:r>
              <a:rPr lang="en-GB" b="1" u="sng" dirty="0" err="1" smtClean="0">
                <a:solidFill>
                  <a:srgbClr val="7030A0"/>
                </a:solidFill>
              </a:rPr>
              <a:t>dtéarmaí</a:t>
            </a:r>
            <a:r>
              <a:rPr lang="en-GB" b="1" u="sng" dirty="0" smtClean="0">
                <a:solidFill>
                  <a:srgbClr val="7030A0"/>
                </a:solidFill>
              </a:rPr>
              <a:t> go </a:t>
            </a:r>
            <a:r>
              <a:rPr lang="en-GB" b="1" u="sng" dirty="0" err="1" smtClean="0">
                <a:solidFill>
                  <a:srgbClr val="7030A0"/>
                </a:solidFill>
              </a:rPr>
              <a:t>minic</a:t>
            </a:r>
            <a:r>
              <a:rPr lang="en-GB" b="1" u="sng" dirty="0" smtClean="0">
                <a:solidFill>
                  <a:srgbClr val="7030A0"/>
                </a:solidFill>
              </a:rPr>
              <a:t>!  </a:t>
            </a:r>
          </a:p>
          <a:p>
            <a:endParaRPr lang="en-GB" b="1" u="sng" dirty="0" smtClean="0">
              <a:solidFill>
                <a:srgbClr val="FFFF00"/>
              </a:solidFill>
            </a:endParaRPr>
          </a:p>
          <a:p>
            <a:pPr>
              <a:buNone/>
            </a:pPr>
            <a:r>
              <a:rPr lang="en-GB" sz="4400" b="1" dirty="0" err="1" smtClean="0"/>
              <a:t>Meáchán</a:t>
            </a:r>
            <a:r>
              <a:rPr lang="en-GB" sz="4400" b="1" dirty="0" smtClean="0"/>
              <a:t> = </a:t>
            </a:r>
            <a:r>
              <a:rPr lang="en-GB" sz="4400" b="1" dirty="0" err="1" smtClean="0"/>
              <a:t>Mais</a:t>
            </a:r>
            <a:r>
              <a:rPr lang="en-GB" sz="4400" b="1" dirty="0" smtClean="0"/>
              <a:t> (kg) X 10</a:t>
            </a:r>
            <a:endParaRPr lang="en-IE" sz="4400" b="1" dirty="0" smtClean="0"/>
          </a:p>
          <a:p>
            <a:pPr marL="0" indent="0">
              <a:buNone/>
            </a:pPr>
            <a:r>
              <a:rPr lang="en-GB" dirty="0" smtClean="0"/>
              <a:t> </a:t>
            </a:r>
            <a:r>
              <a:rPr lang="en-GB" dirty="0" err="1" smtClean="0"/>
              <a:t>mais</a:t>
            </a:r>
            <a:r>
              <a:rPr lang="en-GB" dirty="0" smtClean="0"/>
              <a:t> = 20kg  </a:t>
            </a:r>
          </a:p>
          <a:p>
            <a:pPr marL="0" indent="0">
              <a:buNone/>
            </a:pPr>
            <a:r>
              <a:rPr lang="en-GB" dirty="0"/>
              <a:t> </a:t>
            </a:r>
            <a:r>
              <a:rPr lang="en-GB" dirty="0" err="1" smtClean="0"/>
              <a:t>meáchan</a:t>
            </a:r>
            <a:r>
              <a:rPr lang="en-GB" dirty="0" smtClean="0"/>
              <a:t> = 20 x 10 = 200</a:t>
            </a:r>
            <a:r>
              <a:rPr lang="en-GB" b="1" dirty="0" smtClean="0"/>
              <a:t>N</a:t>
            </a:r>
          </a:p>
          <a:p>
            <a:endParaRPr lang="en-GB" b="1" dirty="0" smtClean="0"/>
          </a:p>
          <a:p>
            <a:endParaRPr lang="en-IE" dirty="0"/>
          </a:p>
        </p:txBody>
      </p:sp>
      <p:pic>
        <p:nvPicPr>
          <p:cNvPr id="4" name="Picture 3" descr="scales.jpg"/>
          <p:cNvPicPr>
            <a:picLocks noChangeAspect="1"/>
          </p:cNvPicPr>
          <p:nvPr/>
        </p:nvPicPr>
        <p:blipFill>
          <a:blip r:embed="rId3"/>
          <a:stretch>
            <a:fillRect/>
          </a:stretch>
        </p:blipFill>
        <p:spPr>
          <a:xfrm>
            <a:off x="6012160" y="188640"/>
            <a:ext cx="3000396" cy="4032448"/>
          </a:xfrm>
          <a:prstGeom prst="rect">
            <a:avLst/>
          </a:prstGeom>
        </p:spPr>
      </p:pic>
      <p:sp>
        <p:nvSpPr>
          <p:cNvPr id="5" name="TextBox 4"/>
          <p:cNvSpPr txBox="1"/>
          <p:nvPr/>
        </p:nvSpPr>
        <p:spPr>
          <a:xfrm>
            <a:off x="6372200" y="4512805"/>
            <a:ext cx="3000396" cy="2092881"/>
          </a:xfrm>
          <a:prstGeom prst="rect">
            <a:avLst/>
          </a:prstGeom>
          <a:noFill/>
        </p:spPr>
        <p:txBody>
          <a:bodyPr wrap="square" rtlCol="0">
            <a:spAutoFit/>
          </a:bodyPr>
          <a:lstStyle/>
          <a:p>
            <a:r>
              <a:rPr lang="en-GB" sz="2800" b="1" dirty="0">
                <a:solidFill>
                  <a:srgbClr val="C00000"/>
                </a:solidFill>
              </a:rPr>
              <a:t>Is </a:t>
            </a:r>
            <a:r>
              <a:rPr lang="en-GB" sz="2800" b="1" dirty="0" err="1">
                <a:solidFill>
                  <a:srgbClr val="C00000"/>
                </a:solidFill>
              </a:rPr>
              <a:t>féidir</a:t>
            </a:r>
            <a:r>
              <a:rPr lang="en-GB" sz="2800" b="1" dirty="0">
                <a:solidFill>
                  <a:srgbClr val="C00000"/>
                </a:solidFill>
              </a:rPr>
              <a:t> </a:t>
            </a:r>
            <a:r>
              <a:rPr lang="en-GB" sz="2800" b="1" dirty="0" err="1">
                <a:solidFill>
                  <a:srgbClr val="C00000"/>
                </a:solidFill>
              </a:rPr>
              <a:t>linn</a:t>
            </a:r>
            <a:r>
              <a:rPr lang="en-GB" sz="2800" b="1" dirty="0">
                <a:solidFill>
                  <a:srgbClr val="C00000"/>
                </a:solidFill>
              </a:rPr>
              <a:t> é </a:t>
            </a:r>
            <a:r>
              <a:rPr lang="en-GB" sz="2800" b="1" dirty="0" err="1">
                <a:solidFill>
                  <a:srgbClr val="C00000"/>
                </a:solidFill>
              </a:rPr>
              <a:t>seo</a:t>
            </a:r>
            <a:r>
              <a:rPr lang="en-GB" sz="2800" b="1" dirty="0">
                <a:solidFill>
                  <a:srgbClr val="C00000"/>
                </a:solidFill>
              </a:rPr>
              <a:t> a </a:t>
            </a:r>
            <a:r>
              <a:rPr lang="en-GB" sz="2800" b="1" dirty="0" err="1" smtClean="0">
                <a:solidFill>
                  <a:srgbClr val="C00000"/>
                </a:solidFill>
              </a:rPr>
              <a:t>cruthú</a:t>
            </a:r>
            <a:r>
              <a:rPr lang="en-GB" sz="2800" b="1" dirty="0" smtClean="0">
                <a:solidFill>
                  <a:srgbClr val="C00000"/>
                </a:solidFill>
              </a:rPr>
              <a:t> </a:t>
            </a:r>
            <a:r>
              <a:rPr lang="en-GB" sz="2800" b="1" dirty="0" err="1" smtClean="0">
                <a:solidFill>
                  <a:srgbClr val="C00000"/>
                </a:solidFill>
              </a:rPr>
              <a:t>sa</a:t>
            </a:r>
            <a:r>
              <a:rPr lang="en-GB" sz="2800" b="1" dirty="0" smtClean="0">
                <a:solidFill>
                  <a:srgbClr val="C00000"/>
                </a:solidFill>
              </a:rPr>
              <a:t> </a:t>
            </a:r>
            <a:r>
              <a:rPr lang="en-GB" sz="2800" b="1" dirty="0" err="1" smtClean="0">
                <a:solidFill>
                  <a:srgbClr val="C00000"/>
                </a:solidFill>
              </a:rPr>
              <a:t>saotharlann</a:t>
            </a:r>
            <a:r>
              <a:rPr lang="en-GB" sz="2800" b="1" dirty="0" smtClean="0">
                <a:solidFill>
                  <a:srgbClr val="C00000"/>
                </a:solidFill>
              </a:rPr>
              <a:t>  </a:t>
            </a:r>
          </a:p>
          <a:p>
            <a:r>
              <a:rPr lang="en-GB" sz="2800" b="1" dirty="0" smtClean="0">
                <a:solidFill>
                  <a:srgbClr val="C00000"/>
                </a:solidFill>
              </a:rPr>
              <a:t>CONAS</a:t>
            </a:r>
            <a:r>
              <a:rPr lang="en-GB" sz="2800" b="1" dirty="0">
                <a:solidFill>
                  <a:srgbClr val="C00000"/>
                </a:solidFill>
              </a:rPr>
              <a:t>???</a:t>
            </a:r>
            <a:endParaRPr lang="en-IE" sz="2800" b="1" dirty="0">
              <a:solidFill>
                <a:srgbClr val="C00000"/>
              </a:solidFill>
            </a:endParaRPr>
          </a:p>
          <a:p>
            <a:endParaRPr lang="en-IE" dirty="0"/>
          </a:p>
        </p:txBody>
      </p:sp>
      <p:sp>
        <p:nvSpPr>
          <p:cNvPr id="6" name="TextBox 5"/>
          <p:cNvSpPr txBox="1"/>
          <p:nvPr/>
        </p:nvSpPr>
        <p:spPr>
          <a:xfrm>
            <a:off x="1115616" y="6351116"/>
            <a:ext cx="7272808" cy="369332"/>
          </a:xfrm>
          <a:prstGeom prst="rect">
            <a:avLst/>
          </a:prstGeom>
          <a:noFill/>
        </p:spPr>
        <p:txBody>
          <a:bodyPr wrap="square" rtlCol="0">
            <a:spAutoFit/>
          </a:bodyPr>
          <a:lstStyle/>
          <a:p>
            <a:r>
              <a:rPr lang="en-IE" dirty="0"/>
              <a:t>http://www.youtube.com/watch?v=hOpRP4M8zEA&amp;feature=related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8169"/>
            <a:ext cx="6192688" cy="1417638"/>
          </a:xfrm>
        </p:spPr>
        <p:txBody>
          <a:bodyPr>
            <a:normAutofit fontScale="90000"/>
          </a:bodyPr>
          <a:lstStyle/>
          <a:p>
            <a:pPr algn="l"/>
            <a:r>
              <a:rPr lang="en-IE" b="1" dirty="0" smtClean="0">
                <a:solidFill>
                  <a:srgbClr val="FF0000"/>
                </a:solidFill>
              </a:rPr>
              <a:t>Isaac Newton &amp; </a:t>
            </a:r>
            <a:r>
              <a:rPr lang="en-IE" b="1" dirty="0" err="1" smtClean="0">
                <a:solidFill>
                  <a:srgbClr val="FF0000"/>
                </a:solidFill>
              </a:rPr>
              <a:t>Domhantarraingt</a:t>
            </a:r>
            <a:r>
              <a:rPr lang="en-IE" b="1" dirty="0" smtClean="0">
                <a:solidFill>
                  <a:srgbClr val="FF0000"/>
                </a:solidFill>
              </a:rPr>
              <a:t>:</a:t>
            </a:r>
            <a:endParaRPr lang="en-IE" b="1" dirty="0">
              <a:solidFill>
                <a:srgbClr val="FF0000"/>
              </a:solidFill>
            </a:endParaRPr>
          </a:p>
        </p:txBody>
      </p:sp>
      <p:sp>
        <p:nvSpPr>
          <p:cNvPr id="3" name="Content Placeholder 2"/>
          <p:cNvSpPr>
            <a:spLocks noGrp="1"/>
          </p:cNvSpPr>
          <p:nvPr>
            <p:ph idx="1"/>
          </p:nvPr>
        </p:nvSpPr>
        <p:spPr>
          <a:xfrm>
            <a:off x="323528" y="1988840"/>
            <a:ext cx="4824536" cy="4536504"/>
          </a:xfrm>
        </p:spPr>
        <p:txBody>
          <a:bodyPr>
            <a:normAutofit lnSpcReduction="10000"/>
          </a:bodyPr>
          <a:lstStyle/>
          <a:p>
            <a:r>
              <a:rPr lang="en-IE" dirty="0" smtClean="0">
                <a:solidFill>
                  <a:srgbClr val="CC0066"/>
                </a:solidFill>
              </a:rPr>
              <a:t>Isaac </a:t>
            </a:r>
            <a:r>
              <a:rPr lang="en-IE" dirty="0">
                <a:solidFill>
                  <a:srgbClr val="CC0066"/>
                </a:solidFill>
              </a:rPr>
              <a:t>Newton- </a:t>
            </a:r>
            <a:r>
              <a:rPr lang="en-IE" dirty="0" err="1">
                <a:solidFill>
                  <a:srgbClr val="CC0066"/>
                </a:solidFill>
              </a:rPr>
              <a:t>Eolaí</a:t>
            </a:r>
            <a:r>
              <a:rPr lang="en-IE" dirty="0">
                <a:solidFill>
                  <a:srgbClr val="CC0066"/>
                </a:solidFill>
              </a:rPr>
              <a:t> </a:t>
            </a:r>
            <a:r>
              <a:rPr lang="en-IE" dirty="0" err="1">
                <a:solidFill>
                  <a:srgbClr val="CC0066"/>
                </a:solidFill>
              </a:rPr>
              <a:t>cailúil</a:t>
            </a:r>
            <a:r>
              <a:rPr lang="en-IE" dirty="0">
                <a:solidFill>
                  <a:srgbClr val="CC0066"/>
                </a:solidFill>
              </a:rPr>
              <a:t> </a:t>
            </a:r>
            <a:r>
              <a:rPr lang="en-IE" dirty="0" err="1">
                <a:solidFill>
                  <a:srgbClr val="CC0066"/>
                </a:solidFill>
              </a:rPr>
              <a:t>sna</a:t>
            </a:r>
            <a:r>
              <a:rPr lang="en-IE" dirty="0">
                <a:solidFill>
                  <a:srgbClr val="CC0066"/>
                </a:solidFill>
              </a:rPr>
              <a:t> 17/18ú </a:t>
            </a:r>
            <a:r>
              <a:rPr lang="en-IE" dirty="0" err="1">
                <a:solidFill>
                  <a:srgbClr val="CC0066"/>
                </a:solidFill>
              </a:rPr>
              <a:t>aois</a:t>
            </a:r>
            <a:r>
              <a:rPr lang="en-IE" dirty="0">
                <a:solidFill>
                  <a:srgbClr val="CC0066"/>
                </a:solidFill>
              </a:rPr>
              <a:t>. </a:t>
            </a:r>
            <a:r>
              <a:rPr lang="en-IE" dirty="0" err="1" smtClean="0">
                <a:solidFill>
                  <a:srgbClr val="CC0066"/>
                </a:solidFill>
              </a:rPr>
              <a:t>Bhí</a:t>
            </a:r>
            <a:r>
              <a:rPr lang="en-IE" dirty="0" smtClean="0">
                <a:solidFill>
                  <a:srgbClr val="CC0066"/>
                </a:solidFill>
              </a:rPr>
              <a:t> </a:t>
            </a:r>
            <a:r>
              <a:rPr lang="en-IE" dirty="0" err="1" smtClean="0">
                <a:solidFill>
                  <a:srgbClr val="CC0066"/>
                </a:solidFill>
              </a:rPr>
              <a:t>sé</a:t>
            </a:r>
            <a:r>
              <a:rPr lang="en-IE" dirty="0" smtClean="0">
                <a:solidFill>
                  <a:srgbClr val="CC0066"/>
                </a:solidFill>
              </a:rPr>
              <a:t> </a:t>
            </a:r>
            <a:r>
              <a:rPr lang="en-IE" dirty="0">
                <a:solidFill>
                  <a:srgbClr val="CC0066"/>
                </a:solidFill>
              </a:rPr>
              <a:t>i </a:t>
            </a:r>
            <a:r>
              <a:rPr lang="en-IE" dirty="0" err="1" smtClean="0">
                <a:solidFill>
                  <a:srgbClr val="CC0066"/>
                </a:solidFill>
              </a:rPr>
              <a:t>gcónaí</a:t>
            </a:r>
            <a:r>
              <a:rPr lang="en-IE" dirty="0" smtClean="0">
                <a:solidFill>
                  <a:srgbClr val="CC0066"/>
                </a:solidFill>
              </a:rPr>
              <a:t> </a:t>
            </a:r>
            <a:r>
              <a:rPr lang="en-IE" dirty="0" err="1">
                <a:solidFill>
                  <a:srgbClr val="CC0066"/>
                </a:solidFill>
              </a:rPr>
              <a:t>fiosrach</a:t>
            </a:r>
            <a:r>
              <a:rPr lang="en-IE" dirty="0">
                <a:solidFill>
                  <a:srgbClr val="CC0066"/>
                </a:solidFill>
              </a:rPr>
              <a:t> mar </a:t>
            </a:r>
            <a:r>
              <a:rPr lang="en-IE" dirty="0" err="1">
                <a:solidFill>
                  <a:srgbClr val="CC0066"/>
                </a:solidFill>
              </a:rPr>
              <a:t>gheall</a:t>
            </a:r>
            <a:r>
              <a:rPr lang="en-IE" dirty="0">
                <a:solidFill>
                  <a:srgbClr val="CC0066"/>
                </a:solidFill>
              </a:rPr>
              <a:t> </a:t>
            </a:r>
            <a:r>
              <a:rPr lang="en-IE" dirty="0" err="1">
                <a:solidFill>
                  <a:srgbClr val="CC0066"/>
                </a:solidFill>
              </a:rPr>
              <a:t>ar</a:t>
            </a:r>
            <a:r>
              <a:rPr lang="en-IE" dirty="0">
                <a:solidFill>
                  <a:srgbClr val="CC0066"/>
                </a:solidFill>
              </a:rPr>
              <a:t> an </a:t>
            </a:r>
            <a:r>
              <a:rPr lang="en-IE" dirty="0" err="1">
                <a:solidFill>
                  <a:srgbClr val="CC0066"/>
                </a:solidFill>
              </a:rPr>
              <a:t>Domhan</a:t>
            </a:r>
            <a:r>
              <a:rPr lang="en-IE" dirty="0">
                <a:solidFill>
                  <a:srgbClr val="CC0066"/>
                </a:solidFill>
              </a:rPr>
              <a:t> </a:t>
            </a:r>
            <a:r>
              <a:rPr lang="en-IE" dirty="0" err="1">
                <a:solidFill>
                  <a:srgbClr val="CC0066"/>
                </a:solidFill>
              </a:rPr>
              <a:t>timpeall</a:t>
            </a:r>
            <a:r>
              <a:rPr lang="en-IE" dirty="0">
                <a:solidFill>
                  <a:srgbClr val="CC0066"/>
                </a:solidFill>
              </a:rPr>
              <a:t> </a:t>
            </a:r>
            <a:r>
              <a:rPr lang="en-IE" dirty="0" smtClean="0">
                <a:solidFill>
                  <a:srgbClr val="CC0066"/>
                </a:solidFill>
              </a:rPr>
              <a:t>air.</a:t>
            </a:r>
          </a:p>
          <a:p>
            <a:r>
              <a:rPr lang="en-IE" dirty="0" err="1" smtClean="0"/>
              <a:t>Chonaic</a:t>
            </a:r>
            <a:r>
              <a:rPr lang="en-IE" dirty="0" smtClean="0"/>
              <a:t> </a:t>
            </a:r>
            <a:r>
              <a:rPr lang="en-IE" dirty="0" err="1"/>
              <a:t>sé</a:t>
            </a:r>
            <a:r>
              <a:rPr lang="en-IE" dirty="0"/>
              <a:t> </a:t>
            </a:r>
            <a:r>
              <a:rPr lang="en-IE" dirty="0" err="1"/>
              <a:t>úll</a:t>
            </a:r>
            <a:r>
              <a:rPr lang="en-IE" dirty="0"/>
              <a:t> </a:t>
            </a:r>
            <a:r>
              <a:rPr lang="en-IE" dirty="0" err="1"/>
              <a:t>ag</a:t>
            </a:r>
            <a:r>
              <a:rPr lang="en-IE" dirty="0"/>
              <a:t> </a:t>
            </a:r>
            <a:r>
              <a:rPr lang="en-IE" dirty="0" err="1"/>
              <a:t>titim</a:t>
            </a:r>
            <a:r>
              <a:rPr lang="en-IE" dirty="0"/>
              <a:t> as </a:t>
            </a:r>
            <a:r>
              <a:rPr lang="en-IE" dirty="0" err="1"/>
              <a:t>crann</a:t>
            </a:r>
            <a:r>
              <a:rPr lang="en-IE" dirty="0"/>
              <a:t> </a:t>
            </a:r>
            <a:r>
              <a:rPr lang="en-IE" dirty="0" err="1"/>
              <a:t>lá</a:t>
            </a:r>
            <a:r>
              <a:rPr lang="en-IE" dirty="0"/>
              <a:t> </a:t>
            </a:r>
            <a:r>
              <a:rPr lang="en-IE" dirty="0" err="1" smtClean="0"/>
              <a:t>amhain</a:t>
            </a:r>
            <a:r>
              <a:rPr lang="en-IE" dirty="0" smtClean="0"/>
              <a:t> </a:t>
            </a:r>
            <a:r>
              <a:rPr lang="en-IE" dirty="0"/>
              <a:t>&amp; </a:t>
            </a:r>
            <a:r>
              <a:rPr lang="en-IE" dirty="0" err="1"/>
              <a:t>thosnaigh</a:t>
            </a:r>
            <a:r>
              <a:rPr lang="en-IE" dirty="0"/>
              <a:t> </a:t>
            </a:r>
            <a:r>
              <a:rPr lang="en-IE" dirty="0" err="1"/>
              <a:t>sé</a:t>
            </a:r>
            <a:r>
              <a:rPr lang="en-IE" dirty="0"/>
              <a:t> </a:t>
            </a:r>
            <a:r>
              <a:rPr lang="en-IE" dirty="0" err="1"/>
              <a:t>ag</a:t>
            </a:r>
            <a:r>
              <a:rPr lang="en-IE" dirty="0"/>
              <a:t> </a:t>
            </a:r>
            <a:r>
              <a:rPr lang="en-IE" dirty="0" err="1" smtClean="0"/>
              <a:t>cuimhneamh</a:t>
            </a:r>
            <a:r>
              <a:rPr lang="en-IE" dirty="0" smtClean="0"/>
              <a:t>....</a:t>
            </a:r>
          </a:p>
          <a:p>
            <a:endParaRPr lang="en-IE" dirty="0" smtClean="0"/>
          </a:p>
          <a:p>
            <a:endParaRPr lang="en-IE" dirty="0"/>
          </a:p>
        </p:txBody>
      </p:sp>
      <p:pic>
        <p:nvPicPr>
          <p:cNvPr id="4" name="Picture 3" descr="isaac newton.jpg"/>
          <p:cNvPicPr>
            <a:picLocks noChangeAspect="1"/>
          </p:cNvPicPr>
          <p:nvPr/>
        </p:nvPicPr>
        <p:blipFill>
          <a:blip r:embed="rId2"/>
          <a:stretch>
            <a:fillRect/>
          </a:stretch>
        </p:blipFill>
        <p:spPr>
          <a:xfrm>
            <a:off x="5148064" y="188640"/>
            <a:ext cx="3672408" cy="3600400"/>
          </a:xfrm>
          <a:prstGeom prst="rect">
            <a:avLst/>
          </a:prstGeom>
        </p:spPr>
      </p:pic>
      <p:pic>
        <p:nvPicPr>
          <p:cNvPr id="4098" name="Picture 2" descr="http://csep10.phys.utk.edu/astr161/lect/history/newtonapple.gif"/>
          <p:cNvPicPr>
            <a:picLocks noChangeAspect="1" noChangeArrowheads="1" noCrop="1"/>
          </p:cNvPicPr>
          <p:nvPr/>
        </p:nvPicPr>
        <p:blipFill>
          <a:blip>
            <a:extLst>
              <a:ext uri="{28A0092B-C50C-407E-A947-70E740481C1C}">
                <a14:useLocalDpi xmlns:a14="http://schemas.microsoft.com/office/drawing/2010/main" val="0"/>
              </a:ext>
            </a:extLst>
          </a:blip>
          <a:srcRect/>
          <a:stretch>
            <a:fillRect/>
          </a:stretch>
        </p:blipFill>
        <p:spPr bwMode="auto">
          <a:xfrm>
            <a:off x="7236296" y="3800369"/>
            <a:ext cx="2631294" cy="24888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5976" y="4797152"/>
            <a:ext cx="2736304" cy="1200329"/>
          </a:xfrm>
          <a:prstGeom prst="rect">
            <a:avLst/>
          </a:prstGeom>
          <a:solidFill>
            <a:schemeClr val="accent2">
              <a:lumMod val="40000"/>
              <a:lumOff val="60000"/>
            </a:schemeClr>
          </a:solidFill>
        </p:spPr>
        <p:txBody>
          <a:bodyPr wrap="square" rtlCol="0">
            <a:spAutoFit/>
          </a:bodyPr>
          <a:lstStyle/>
          <a:p>
            <a:r>
              <a:rPr lang="en-IE" b="1" dirty="0"/>
              <a:t>‘</a:t>
            </a:r>
            <a:r>
              <a:rPr lang="en-IE" b="1" dirty="0" err="1"/>
              <a:t>Cén</a:t>
            </a:r>
            <a:r>
              <a:rPr lang="en-IE" b="1" dirty="0"/>
              <a:t> </a:t>
            </a:r>
            <a:r>
              <a:rPr lang="en-IE" b="1" dirty="0" err="1"/>
              <a:t>fáth</a:t>
            </a:r>
            <a:r>
              <a:rPr lang="en-IE" b="1" dirty="0"/>
              <a:t> </a:t>
            </a:r>
            <a:r>
              <a:rPr lang="en-IE" b="1" dirty="0" err="1"/>
              <a:t>gur</a:t>
            </a:r>
            <a:r>
              <a:rPr lang="en-IE" b="1" dirty="0"/>
              <a:t> </a:t>
            </a:r>
            <a:r>
              <a:rPr lang="en-IE" b="1" dirty="0" err="1"/>
              <a:t>thit</a:t>
            </a:r>
            <a:r>
              <a:rPr lang="en-IE" b="1" dirty="0"/>
              <a:t> </a:t>
            </a:r>
            <a:r>
              <a:rPr lang="en-IE" b="1" dirty="0" err="1"/>
              <a:t>sé</a:t>
            </a:r>
            <a:r>
              <a:rPr lang="en-IE" b="1" dirty="0"/>
              <a:t> </a:t>
            </a:r>
            <a:r>
              <a:rPr lang="en-IE" b="1" dirty="0" err="1"/>
              <a:t>síos</a:t>
            </a:r>
            <a:r>
              <a:rPr lang="en-IE" b="1" dirty="0" smtClean="0"/>
              <a:t>?’</a:t>
            </a:r>
            <a:endParaRPr lang="en-IE" b="1" dirty="0"/>
          </a:p>
          <a:p>
            <a:r>
              <a:rPr lang="en-IE" b="1" dirty="0" err="1">
                <a:solidFill>
                  <a:srgbClr val="FF0000"/>
                </a:solidFill>
              </a:rPr>
              <a:t>Tháinig</a:t>
            </a:r>
            <a:r>
              <a:rPr lang="en-IE" b="1" dirty="0">
                <a:solidFill>
                  <a:srgbClr val="FF0000"/>
                </a:solidFill>
              </a:rPr>
              <a:t> </a:t>
            </a:r>
            <a:r>
              <a:rPr lang="en-IE" b="1" dirty="0" err="1">
                <a:solidFill>
                  <a:srgbClr val="FF0000"/>
                </a:solidFill>
              </a:rPr>
              <a:t>sé</a:t>
            </a:r>
            <a:r>
              <a:rPr lang="en-IE" b="1" dirty="0">
                <a:solidFill>
                  <a:srgbClr val="FF0000"/>
                </a:solidFill>
              </a:rPr>
              <a:t> </a:t>
            </a:r>
            <a:r>
              <a:rPr lang="en-IE" b="1" dirty="0" err="1">
                <a:solidFill>
                  <a:srgbClr val="FF0000"/>
                </a:solidFill>
              </a:rPr>
              <a:t>suas</a:t>
            </a:r>
            <a:r>
              <a:rPr lang="en-IE" b="1" dirty="0">
                <a:solidFill>
                  <a:srgbClr val="FF0000"/>
                </a:solidFill>
              </a:rPr>
              <a:t> le </a:t>
            </a:r>
            <a:r>
              <a:rPr lang="en-IE" b="1" dirty="0" err="1">
                <a:solidFill>
                  <a:srgbClr val="FF0000"/>
                </a:solidFill>
              </a:rPr>
              <a:t>Dlí</a:t>
            </a:r>
            <a:r>
              <a:rPr lang="en-IE" b="1" dirty="0">
                <a:solidFill>
                  <a:srgbClr val="FF0000"/>
                </a:solidFill>
              </a:rPr>
              <a:t> </a:t>
            </a:r>
            <a:r>
              <a:rPr lang="en-IE" b="1" dirty="0" err="1">
                <a:solidFill>
                  <a:srgbClr val="FF0000"/>
                </a:solidFill>
              </a:rPr>
              <a:t>Domhantharraingte</a:t>
            </a:r>
            <a:r>
              <a:rPr lang="en-IE" b="1" dirty="0">
                <a:solidFill>
                  <a:srgbClr val="FF0000"/>
                </a:solidFill>
              </a:rPr>
              <a:t>.</a:t>
            </a:r>
          </a:p>
          <a:p>
            <a:endParaRPr lang="en-IE" dirty="0"/>
          </a:p>
        </p:txBody>
      </p:sp>
    </p:spTree>
    <p:extLst>
      <p:ext uri="{BB962C8B-B14F-4D97-AF65-F5344CB8AC3E}">
        <p14:creationId xmlns:p14="http://schemas.microsoft.com/office/powerpoint/2010/main" val="2315802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1121</Words>
  <Application>Microsoft Office PowerPoint</Application>
  <PresentationFormat>On-screen Show (4:3)</PresentationFormat>
  <Paragraphs>208</Paragraphs>
  <Slides>29</Slides>
  <Notes>17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Fórsaí &amp; Obair</vt:lpstr>
      <vt:lpstr>PowerPoint Presentation</vt:lpstr>
      <vt:lpstr>PowerPoint Presentation</vt:lpstr>
      <vt:lpstr>Fórsaí</vt:lpstr>
      <vt:lpstr>PowerPoint Presentation</vt:lpstr>
      <vt:lpstr>Conas a obairaíonn forsaí ?</vt:lpstr>
      <vt:lpstr>Forsa 1.Meáchan</vt:lpstr>
      <vt:lpstr>Mais  (Mass)</vt:lpstr>
      <vt:lpstr>Isaac Newton &amp; Domhantarraingt:</vt:lpstr>
      <vt:lpstr>Domhantarraingt</vt:lpstr>
      <vt:lpstr>y</vt:lpstr>
      <vt:lpstr>PowerPoint Presentation</vt:lpstr>
      <vt:lpstr>Obair Ranga    Meáchán vs. Mais</vt:lpstr>
      <vt:lpstr>Fórsa 2: Frithcuimilt (Friction)</vt:lpstr>
      <vt:lpstr>Frithchuimilt-  olc nó maith??</vt:lpstr>
      <vt:lpstr>Frithcuimilt- Buntáistí</vt:lpstr>
      <vt:lpstr>Frithcuimilt-míbhuntáistí</vt:lpstr>
      <vt:lpstr> Frithchuimilt a laghdú </vt:lpstr>
      <vt:lpstr>TURG- Frithchuimilt &amp; tionchar bealaidh</vt:lpstr>
      <vt:lpstr>3. Fórsa Sínte (Stretching)&amp; Dlí Hooke </vt:lpstr>
      <vt:lpstr>Turg: Fiosrucháin ar an gaol idir díláithriú (extension)  lingeáin (spring)&amp; an bhfórsa a shíneann é (Dlí Hooke). </vt:lpstr>
      <vt:lpstr>PowerPoint Presentation</vt:lpstr>
      <vt:lpstr>Torthaí (graf):</vt:lpstr>
      <vt:lpstr>PowerPoint Presentation</vt:lpstr>
      <vt:lpstr>PowerPoint Presentation</vt:lpstr>
      <vt:lpstr>Obair agus Cumhacht </vt:lpstr>
      <vt:lpstr> Fuinneamh- Cumas (ability) obair a dhéanamh   </vt:lpstr>
      <vt:lpstr>PowerPoint Presentation</vt:lpstr>
      <vt:lpstr>Achoimre:</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Caibidil 36-   Forsaí &amp; Obair</dc:title>
  <dc:creator>muireann</dc:creator>
  <cp:lastModifiedBy>Administrator</cp:lastModifiedBy>
  <cp:revision>278</cp:revision>
  <dcterms:created xsi:type="dcterms:W3CDTF">2009-09-07T12:48:43Z</dcterms:created>
  <dcterms:modified xsi:type="dcterms:W3CDTF">2015-01-12T15:13:33Z</dcterms:modified>
</cp:coreProperties>
</file>