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73" r:id="rId8"/>
    <p:sldId id="262" r:id="rId9"/>
    <p:sldId id="260" r:id="rId10"/>
    <p:sldId id="265" r:id="rId11"/>
    <p:sldId id="263" r:id="rId12"/>
    <p:sldId id="264" r:id="rId13"/>
    <p:sldId id="261" r:id="rId14"/>
    <p:sldId id="266" r:id="rId15"/>
    <p:sldId id="267" r:id="rId16"/>
    <p:sldId id="268" r:id="rId17"/>
    <p:sldId id="269" r:id="rId18"/>
    <p:sldId id="270" r:id="rId19"/>
    <p:sldId id="271" r:id="rId20"/>
    <p:sldId id="277" r:id="rId21"/>
    <p:sldId id="272" r:id="rId22"/>
    <p:sldId id="278" r:id="rId23"/>
    <p:sldId id="279" r:id="rId24"/>
    <p:sldId id="281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58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31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385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909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519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880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83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90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298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06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871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FD7C-F854-4464-8704-925D7FE3CC90}" type="datetimeFigureOut">
              <a:rPr lang="en-IE" smtClean="0"/>
              <a:t>29/11/2013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771A-C995-4FF5-A675-EB850A358A9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907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reamstime.com/register?jump_to=http://www.dreamstime.com/royalty-free-stock-images-common-chemical-compounds-image65330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fantom-xp.com/en_42_~_Coastal_Holiday,_Sand_Beach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dn.hdwallpaperspics.com/uploads/2012/12/324763_970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willneratlanta.com/wp-content/uploads/2012/10/9040915-oil-vinegar-and-salad-dressing-bottles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frm=1&amp;source=images&amp;cd=&amp;cad=rja&amp;docid=2P-nGjtc5_miQM&amp;tbnid=yViXScbm6WdwkM:&amp;ved=0CAUQjRw&amp;url=http://www.castpodder.net/global-sulphur-market-to-reach-71-3-million-metric-tons-by-2015/&amp;ei=noMsUf6_IISyhAeMzIGYDw&amp;bvm=bv.42965579,d.ZG4&amp;psig=AFQjCNGdcJCJ2GBTlD5vYx_c4LmJXMDc8A&amp;ust=136195816189519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ie/url?sa=i&amp;rct=j&amp;q=&amp;esrc=s&amp;frm=1&amp;source=images&amp;cd=&amp;cad=rja&amp;docid=yPzOJhY9miiLzM&amp;tbnid=2Dct4lXGwx9iDM:&amp;ved=0CAUQjRw&amp;url=http://joelgordon.photoshelter.com/image/I0000Wt5hoZgRsJ4&amp;ei=bogsUdCwM8nLhAeDyYHACA&amp;bvm=bv.42965579,d.ZG4&amp;psig=AFQjCNGP1SPBUocvmRAhbUS1H1uixUkkJg&amp;ust=136195925119758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ie/url?sa=i&amp;rct=j&amp;q=&amp;esrc=s&amp;frm=1&amp;source=images&amp;cd=&amp;cad=rja&amp;docid=uI_FiOCWlKcINM&amp;tbnid=MH_0BkwkTHHFLM:&amp;ved=0CAUQjRw&amp;url=http://separatewithmagnets.blogspot.com/&amp;ei=2YgsUYaqHMbLhAeTnIHQBA&amp;bvm=bv.42965579,d.ZG4&amp;psig=AFQjCNGP1SPBUocvmRAhbUS1H1uixUkkJg&amp;ust=136195925119758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ie/url?sa=i&amp;rct=j&amp;q=&amp;esrc=s&amp;frm=1&amp;source=images&amp;cd=&amp;cad=rja&amp;docid=bwQIiWprLf0hGM&amp;tbnid=JaEAhRVLpteXuM:&amp;ved=0CAUQjRw&amp;url=http://igcsechemistry123.weebly.com/ionic-bonding.html&amp;ei=nocsUfv7D9GZhQfW_YHwBQ&amp;bvm=bv.42965579,d.ZG4&amp;psig=AFQjCNEGoalk5a1422ZRlOhVWVM5kZI0Tg&amp;ust=13619591865664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hyperlink" Target="http://www.google.ie/url?sa=i&amp;rct=j&amp;q=&amp;esrc=s&amp;frm=1&amp;source=images&amp;cd=&amp;cad=rja&amp;docid=A30-N51lJ-eGyM&amp;tbnid=jme-3SbUvW2qAM:&amp;ved=0CAUQjRw&amp;url=http://www.bbc.co.uk/bitesize/ks3/science/chemical_material_behaviour/compounds_mixtures/revision/2/&amp;ei=7IcsUcPNA5GShgfGvoDQBg&amp;bvm=bv.42965579,d.ZG4&amp;psig=AFQjCNGP1SPBUocvmRAhbUS1H1uixUkkJg&amp;ust=136195925119758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ie/url?sa=i&amp;rct=j&amp;q=&amp;esrc=s&amp;frm=1&amp;source=images&amp;cd=&amp;cad=rja&amp;docid=jnnxFlCfiLqmSM&amp;tbnid=5YSA8QoHga_v3M:&amp;ved=0CAUQjRw&amp;url=http://www.123rf.com/photo_14185654_red-horseshoe-magnet-isolated-on-white-background.html&amp;ei=8Y8sUdLZFsqThgfDtYHAAw&amp;bvm=bv.42965579,d.ZG4&amp;psig=AFQjCNHDBUO5S-h_6IBuMLs8z9iB2msmBQ&amp;ust=136196131945225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ie/url?sa=i&amp;rct=j&amp;q=&amp;esrc=s&amp;frm=1&amp;source=images&amp;cd=&amp;cad=rja&amp;docid=A30-N51lJ-eGyM&amp;tbnid=jme-3SbUvW2qAM:&amp;ved=0CAUQjRw&amp;url=http://www.bbc.co.uk/bitesize/ks3/science/chemical_material_behaviour/compounds_mixtures/revision/2/&amp;ei=7IcsUcPNA5GShgfGvoDQBg&amp;bvm=bv.42965579,d.ZG4&amp;psig=AFQjCNGP1SPBUocvmRAhbUS1H1uixUkkJg&amp;ust=136195925119758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ie/url?sa=i&amp;rct=j&amp;q=&amp;esrc=s&amp;frm=1&amp;source=images&amp;cd=&amp;cad=rja&amp;docid=WDWfbX80zYN07M&amp;tbnid=x-Jbx1-0n_hdaM:&amp;ved=0CAUQjRw&amp;url=http://cnx.org/content/m38708/1.2/?collection=col11305/latest&amp;ei=SIgsUd2KD9SxhAf4z4DwDg&amp;bvm=bv.42965579,d.ZG4&amp;psig=AFQjCNGP1SPBUocvmRAhbUS1H1uixUkkJg&amp;ust=13619592511975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1470025"/>
          </a:xfrm>
        </p:spPr>
        <p:txBody>
          <a:bodyPr>
            <a:noAutofit/>
          </a:bodyPr>
          <a:lstStyle/>
          <a:p>
            <a:r>
              <a:rPr lang="en-IE" sz="5400" b="1" dirty="0" err="1" smtClean="0">
                <a:solidFill>
                  <a:srgbClr val="FF3399"/>
                </a:solidFill>
              </a:rPr>
              <a:t>Dúile</a:t>
            </a:r>
            <a:r>
              <a:rPr lang="en-IE" sz="5400" b="1" dirty="0" smtClean="0">
                <a:solidFill>
                  <a:srgbClr val="FF3399"/>
                </a:solidFill>
              </a:rPr>
              <a:t>, </a:t>
            </a:r>
            <a:r>
              <a:rPr lang="en-IE" sz="5400" b="1" dirty="0" err="1" smtClean="0">
                <a:solidFill>
                  <a:srgbClr val="FF3399"/>
                </a:solidFill>
              </a:rPr>
              <a:t>Comhdúile</a:t>
            </a:r>
            <a:r>
              <a:rPr lang="en-IE" sz="5400" b="1" dirty="0" smtClean="0">
                <a:solidFill>
                  <a:srgbClr val="FF3399"/>
                </a:solidFill>
              </a:rPr>
              <a:t> &amp; </a:t>
            </a:r>
            <a:r>
              <a:rPr lang="en-IE" sz="5400" b="1" dirty="0" err="1" smtClean="0">
                <a:solidFill>
                  <a:srgbClr val="FF3399"/>
                </a:solidFill>
              </a:rPr>
              <a:t>Meascán</a:t>
            </a:r>
            <a:endParaRPr lang="en-IE" sz="5400" b="1" dirty="0">
              <a:solidFill>
                <a:srgbClr val="FF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976664" cy="426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2520280" cy="283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6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b="1" i="1" dirty="0" err="1" smtClean="0">
                <a:solidFill>
                  <a:srgbClr val="FF3399"/>
                </a:solidFill>
              </a:rPr>
              <a:t>Obair</a:t>
            </a:r>
            <a:r>
              <a:rPr lang="en-IE" sz="6000" b="1" i="1" dirty="0" smtClean="0">
                <a:solidFill>
                  <a:srgbClr val="FF3399"/>
                </a:solidFill>
              </a:rPr>
              <a:t> </a:t>
            </a:r>
            <a:r>
              <a:rPr lang="en-IE" sz="6000" b="1" i="1" dirty="0" err="1" smtClean="0">
                <a:solidFill>
                  <a:srgbClr val="FF3399"/>
                </a:solidFill>
              </a:rPr>
              <a:t>Scoile</a:t>
            </a:r>
            <a:r>
              <a:rPr lang="en-IE" sz="6000" b="1" i="1" dirty="0" smtClean="0">
                <a:solidFill>
                  <a:srgbClr val="FF3399"/>
                </a:solidFill>
              </a:rPr>
              <a:t>!!</a:t>
            </a:r>
            <a:endParaRPr lang="en-IE" sz="6000" b="1" i="1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 err="1" smtClean="0"/>
              <a:t>Eolas</a:t>
            </a:r>
            <a:r>
              <a:rPr lang="en-IE" sz="4000" dirty="0" smtClean="0"/>
              <a:t> </a:t>
            </a:r>
            <a:r>
              <a:rPr lang="en-IE" sz="4000" dirty="0" err="1" smtClean="0"/>
              <a:t>suimúil</a:t>
            </a:r>
            <a:r>
              <a:rPr lang="en-IE" sz="4000" dirty="0" smtClean="0"/>
              <a:t> a </a:t>
            </a:r>
            <a:r>
              <a:rPr lang="en-IE" sz="4000" dirty="0" err="1" smtClean="0"/>
              <a:t>bhailiú</a:t>
            </a:r>
            <a:r>
              <a:rPr lang="en-IE" sz="4000" dirty="0" smtClean="0"/>
              <a:t> </a:t>
            </a:r>
            <a:r>
              <a:rPr lang="en-IE" sz="4000" dirty="0" err="1" smtClean="0"/>
              <a:t>ar</a:t>
            </a:r>
            <a:r>
              <a:rPr lang="en-IE" sz="4000" dirty="0" smtClean="0"/>
              <a:t> 4 </a:t>
            </a:r>
            <a:r>
              <a:rPr lang="en-IE" sz="4000" dirty="0" err="1" smtClean="0"/>
              <a:t>dúile</a:t>
            </a:r>
            <a:r>
              <a:rPr lang="en-IE" sz="4000" dirty="0" smtClean="0"/>
              <a:t> on </a:t>
            </a:r>
            <a:r>
              <a:rPr lang="en-IE" sz="4000" dirty="0" err="1" smtClean="0"/>
              <a:t>Tábla</a:t>
            </a:r>
            <a:r>
              <a:rPr lang="en-IE" sz="4000" dirty="0" smtClean="0"/>
              <a:t> </a:t>
            </a:r>
            <a:r>
              <a:rPr lang="en-IE" sz="4000" dirty="0" err="1" smtClean="0"/>
              <a:t>Peirideach</a:t>
            </a:r>
            <a:r>
              <a:rPr lang="en-IE" sz="4000" dirty="0" smtClean="0"/>
              <a:t>!!!</a:t>
            </a:r>
          </a:p>
          <a:p>
            <a:r>
              <a:rPr lang="en-IE" sz="4000" dirty="0" err="1" smtClean="0"/>
              <a:t>Siombal</a:t>
            </a:r>
            <a:r>
              <a:rPr lang="en-IE" sz="4000" dirty="0" smtClean="0"/>
              <a:t>?</a:t>
            </a:r>
          </a:p>
          <a:p>
            <a:r>
              <a:rPr lang="en-IE" sz="4000" dirty="0" err="1" smtClean="0"/>
              <a:t>Cé</a:t>
            </a:r>
            <a:r>
              <a:rPr lang="en-IE" sz="4000" dirty="0" smtClean="0"/>
              <a:t> a </a:t>
            </a:r>
            <a:r>
              <a:rPr lang="en-IE" sz="4000" dirty="0" err="1" smtClean="0"/>
              <a:t>rinne</a:t>
            </a:r>
            <a:r>
              <a:rPr lang="en-IE" sz="4000" dirty="0" smtClean="0"/>
              <a:t> </a:t>
            </a:r>
            <a:r>
              <a:rPr lang="en-IE" sz="4000" dirty="0" err="1" smtClean="0"/>
              <a:t>fionnachtáin</a:t>
            </a:r>
            <a:r>
              <a:rPr lang="en-IE" sz="4000" dirty="0" smtClean="0"/>
              <a:t> </a:t>
            </a:r>
            <a:r>
              <a:rPr lang="en-IE" sz="4000" dirty="0" err="1" smtClean="0"/>
              <a:t>ar</a:t>
            </a:r>
            <a:r>
              <a:rPr lang="en-IE" sz="4000" dirty="0" smtClean="0"/>
              <a:t>?</a:t>
            </a:r>
          </a:p>
          <a:p>
            <a:r>
              <a:rPr lang="en-IE" sz="4000" dirty="0" err="1" smtClean="0"/>
              <a:t>Rud</a:t>
            </a:r>
            <a:r>
              <a:rPr lang="en-IE" sz="4000" dirty="0" smtClean="0"/>
              <a:t> </a:t>
            </a:r>
            <a:r>
              <a:rPr lang="en-IE" sz="4000" dirty="0" err="1" smtClean="0"/>
              <a:t>suimúil</a:t>
            </a:r>
            <a:r>
              <a:rPr lang="en-IE" sz="4000" dirty="0" smtClean="0"/>
              <a:t> </a:t>
            </a:r>
            <a:r>
              <a:rPr lang="en-IE" sz="4000" dirty="0" err="1" smtClean="0"/>
              <a:t>faoi</a:t>
            </a:r>
            <a:endParaRPr lang="en-IE" sz="4000" dirty="0" smtClean="0"/>
          </a:p>
          <a:p>
            <a:r>
              <a:rPr lang="en-IE" sz="4000" dirty="0" err="1" smtClean="0"/>
              <a:t>Úsáid</a:t>
            </a:r>
            <a:r>
              <a:rPr lang="en-IE" sz="4000" dirty="0" smtClean="0"/>
              <a:t> </a:t>
            </a:r>
            <a:r>
              <a:rPr lang="en-IE" sz="4000" dirty="0" err="1" smtClean="0"/>
              <a:t>dó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33732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IE" sz="6000" b="1" dirty="0" smtClean="0">
                <a:solidFill>
                  <a:srgbClr val="FF0000"/>
                </a:solidFill>
              </a:rPr>
              <a:t>2. </a:t>
            </a:r>
            <a:r>
              <a:rPr lang="en-IE" sz="6000" b="1" dirty="0" err="1" smtClean="0">
                <a:solidFill>
                  <a:srgbClr val="FF0000"/>
                </a:solidFill>
              </a:rPr>
              <a:t>Comhdúil</a:t>
            </a:r>
            <a:endParaRPr lang="en-IE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3960440" cy="2160239"/>
          </a:xfrm>
        </p:spPr>
        <p:txBody>
          <a:bodyPr/>
          <a:lstStyle/>
          <a:p>
            <a:r>
              <a:rPr lang="en-IE" dirty="0" smtClean="0"/>
              <a:t>An </a:t>
            </a:r>
            <a:r>
              <a:rPr lang="en-IE" dirty="0" err="1" smtClean="0"/>
              <a:t>bhfuil</a:t>
            </a:r>
            <a:r>
              <a:rPr lang="en-IE" dirty="0" smtClean="0"/>
              <a:t> </a:t>
            </a:r>
            <a:r>
              <a:rPr lang="en-IE" dirty="0" err="1" smtClean="0"/>
              <a:t>gach</a:t>
            </a:r>
            <a:r>
              <a:rPr lang="en-IE" dirty="0" smtClean="0"/>
              <a:t> </a:t>
            </a:r>
            <a:r>
              <a:rPr lang="en-IE" dirty="0" err="1" smtClean="0"/>
              <a:t>rud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Domhan</a:t>
            </a:r>
            <a:r>
              <a:rPr lang="en-IE" dirty="0" smtClean="0"/>
              <a:t> mar sin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Tábla</a:t>
            </a:r>
            <a:r>
              <a:rPr lang="en-IE" dirty="0" smtClean="0"/>
              <a:t> </a:t>
            </a:r>
            <a:r>
              <a:rPr lang="en-IE" dirty="0" err="1" smtClean="0"/>
              <a:t>Peirideach</a:t>
            </a:r>
            <a:r>
              <a:rPr lang="en-IE" dirty="0" smtClean="0"/>
              <a:t>?</a:t>
            </a:r>
          </a:p>
          <a:p>
            <a:endParaRPr lang="en-IE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824536" cy="29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509120"/>
            <a:ext cx="8640960" cy="14157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b="1" u="sng" dirty="0" err="1" smtClean="0"/>
              <a:t>Comhdúil</a:t>
            </a:r>
            <a:r>
              <a:rPr lang="en-IE" sz="3600" u="sng" dirty="0" smtClean="0"/>
              <a:t>-  </a:t>
            </a:r>
            <a:r>
              <a:rPr lang="en-IE" sz="3200" u="sng" dirty="0">
                <a:solidFill>
                  <a:srgbClr val="FF3399"/>
                </a:solidFill>
              </a:rPr>
              <a:t>2 </a:t>
            </a:r>
            <a:r>
              <a:rPr lang="en-IE" sz="3200" u="sng" dirty="0" err="1">
                <a:solidFill>
                  <a:srgbClr val="FF3399"/>
                </a:solidFill>
              </a:rPr>
              <a:t>dúil</a:t>
            </a:r>
            <a:r>
              <a:rPr lang="en-IE" sz="3200" u="sng" dirty="0">
                <a:solidFill>
                  <a:srgbClr val="FF3399"/>
                </a:solidFill>
              </a:rPr>
              <a:t> no </a:t>
            </a:r>
            <a:r>
              <a:rPr lang="en-IE" sz="3200" u="sng" dirty="0" err="1">
                <a:solidFill>
                  <a:srgbClr val="FF3399"/>
                </a:solidFill>
              </a:rPr>
              <a:t>níos</a:t>
            </a:r>
            <a:r>
              <a:rPr lang="en-IE" sz="3200" u="sng" dirty="0">
                <a:solidFill>
                  <a:srgbClr val="FF3399"/>
                </a:solidFill>
              </a:rPr>
              <a:t> </a:t>
            </a:r>
            <a:r>
              <a:rPr lang="en-IE" sz="3200" u="sng" dirty="0" err="1">
                <a:solidFill>
                  <a:srgbClr val="FF3399"/>
                </a:solidFill>
              </a:rPr>
              <a:t>mó</a:t>
            </a:r>
            <a:r>
              <a:rPr lang="en-IE" sz="3200" u="sng" dirty="0">
                <a:solidFill>
                  <a:srgbClr val="FF3399"/>
                </a:solidFill>
              </a:rPr>
              <a:t> </a:t>
            </a:r>
            <a:r>
              <a:rPr lang="en-IE" sz="3200" u="sng" dirty="0" err="1">
                <a:solidFill>
                  <a:srgbClr val="FF3399"/>
                </a:solidFill>
              </a:rPr>
              <a:t>nasctha</a:t>
            </a:r>
            <a:r>
              <a:rPr lang="en-IE" sz="3200" u="sng" dirty="0">
                <a:solidFill>
                  <a:srgbClr val="FF3399"/>
                </a:solidFill>
              </a:rPr>
              <a:t> le </a:t>
            </a:r>
            <a:r>
              <a:rPr lang="en-IE" sz="3200" u="sng" dirty="0" err="1">
                <a:solidFill>
                  <a:srgbClr val="FF3399"/>
                </a:solidFill>
              </a:rPr>
              <a:t>chéile</a:t>
            </a:r>
            <a:r>
              <a:rPr lang="en-IE" sz="3200" u="sng" dirty="0">
                <a:solidFill>
                  <a:srgbClr val="FF3399"/>
                </a:solidFill>
              </a:rPr>
              <a:t> </a:t>
            </a:r>
            <a:r>
              <a:rPr lang="en-IE" sz="3200" u="sng" dirty="0" err="1">
                <a:solidFill>
                  <a:srgbClr val="FF3399"/>
                </a:solidFill>
              </a:rPr>
              <a:t>chun</a:t>
            </a:r>
            <a:r>
              <a:rPr lang="en-IE" sz="3200" u="sng" dirty="0">
                <a:solidFill>
                  <a:srgbClr val="FF3399"/>
                </a:solidFill>
              </a:rPr>
              <a:t> </a:t>
            </a:r>
            <a:r>
              <a:rPr lang="en-IE" sz="3200" u="sng" dirty="0" err="1">
                <a:solidFill>
                  <a:srgbClr val="FF3399"/>
                </a:solidFill>
              </a:rPr>
              <a:t>móilín</a:t>
            </a:r>
            <a:r>
              <a:rPr lang="en-IE" sz="3200" u="sng" dirty="0">
                <a:solidFill>
                  <a:srgbClr val="FF3399"/>
                </a:solidFill>
              </a:rPr>
              <a:t> do </a:t>
            </a:r>
            <a:r>
              <a:rPr lang="en-IE" sz="3200" u="sng" dirty="0" err="1">
                <a:solidFill>
                  <a:srgbClr val="FF3399"/>
                </a:solidFill>
              </a:rPr>
              <a:t>substáint</a:t>
            </a:r>
            <a:r>
              <a:rPr lang="en-IE" sz="3200" u="sng" dirty="0">
                <a:solidFill>
                  <a:srgbClr val="FF3399"/>
                </a:solidFill>
              </a:rPr>
              <a:t> </a:t>
            </a:r>
            <a:r>
              <a:rPr lang="en-IE" sz="3200" u="sng" dirty="0" err="1">
                <a:solidFill>
                  <a:srgbClr val="FF3399"/>
                </a:solidFill>
              </a:rPr>
              <a:t>iomlán</a:t>
            </a:r>
            <a:r>
              <a:rPr lang="en-IE" sz="3200" u="sng" dirty="0">
                <a:solidFill>
                  <a:srgbClr val="FF3399"/>
                </a:solidFill>
              </a:rPr>
              <a:t> </a:t>
            </a:r>
            <a:r>
              <a:rPr lang="en-IE" sz="3200" u="sng" dirty="0" err="1">
                <a:solidFill>
                  <a:srgbClr val="FF3399"/>
                </a:solidFill>
              </a:rPr>
              <a:t>nua</a:t>
            </a:r>
            <a:r>
              <a:rPr lang="en-IE" sz="3200" u="sng" dirty="0">
                <a:solidFill>
                  <a:srgbClr val="FF3399"/>
                </a:solidFill>
              </a:rPr>
              <a:t> a </a:t>
            </a:r>
            <a:r>
              <a:rPr lang="en-IE" sz="3200" u="sng" dirty="0" err="1">
                <a:solidFill>
                  <a:srgbClr val="FF3399"/>
                </a:solidFill>
              </a:rPr>
              <a:t>dhéanamh</a:t>
            </a:r>
            <a:r>
              <a:rPr lang="en-IE" sz="3200" u="sng" dirty="0">
                <a:solidFill>
                  <a:srgbClr val="FF3399"/>
                </a:solidFill>
              </a:rPr>
              <a:t>.</a:t>
            </a:r>
          </a:p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107026"/>
            <a:ext cx="187220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sz="7200" b="1" dirty="0" err="1" smtClean="0"/>
              <a:t>Níl</a:t>
            </a:r>
            <a:r>
              <a:rPr lang="en-IE" sz="7200" b="1" dirty="0" smtClean="0"/>
              <a:t>!</a:t>
            </a:r>
            <a:endParaRPr lang="en-IE" sz="7200" b="1" dirty="0"/>
          </a:p>
        </p:txBody>
      </p:sp>
      <p:sp>
        <p:nvSpPr>
          <p:cNvPr id="7" name="Right Arrow 6"/>
          <p:cNvSpPr/>
          <p:nvPr/>
        </p:nvSpPr>
        <p:spPr>
          <a:xfrm>
            <a:off x="3491880" y="2870405"/>
            <a:ext cx="792088" cy="5585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0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>
                <a:solidFill>
                  <a:srgbClr val="FF0000"/>
                </a:solidFill>
              </a:rPr>
              <a:t>Samplaí</a:t>
            </a:r>
            <a:r>
              <a:rPr lang="en-IE" dirty="0" smtClean="0">
                <a:solidFill>
                  <a:srgbClr val="FF0000"/>
                </a:solidFill>
              </a:rPr>
              <a:t> do </a:t>
            </a:r>
            <a:r>
              <a:rPr lang="en-IE" dirty="0" err="1" smtClean="0">
                <a:solidFill>
                  <a:srgbClr val="FF0000"/>
                </a:solidFill>
              </a:rPr>
              <a:t>Comhdúile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Comónta</a:t>
            </a:r>
            <a:r>
              <a:rPr lang="en-IE" dirty="0" smtClean="0">
                <a:solidFill>
                  <a:srgbClr val="FF0000"/>
                </a:solidFill>
              </a:rPr>
              <a:t>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/>
          <a:lstStyle/>
          <a:p>
            <a:r>
              <a:rPr lang="en-IE" b="1" dirty="0" smtClean="0">
                <a:solidFill>
                  <a:srgbClr val="FF3399"/>
                </a:solidFill>
              </a:rPr>
              <a:t>UISCE</a:t>
            </a:r>
            <a:r>
              <a:rPr lang="en-IE" dirty="0" smtClean="0"/>
              <a:t>- H₂O</a:t>
            </a:r>
          </a:p>
          <a:p>
            <a:r>
              <a:rPr lang="en-IE" b="1" dirty="0" smtClean="0">
                <a:solidFill>
                  <a:srgbClr val="FF3399"/>
                </a:solidFill>
              </a:rPr>
              <a:t>SALAINN</a:t>
            </a:r>
            <a:r>
              <a:rPr lang="en-IE" dirty="0" smtClean="0"/>
              <a:t>- </a:t>
            </a:r>
            <a:r>
              <a:rPr lang="en-IE" dirty="0" err="1" smtClean="0"/>
              <a:t>NaCl</a:t>
            </a:r>
            <a:endParaRPr lang="en-IE" dirty="0" smtClean="0"/>
          </a:p>
          <a:p>
            <a:r>
              <a:rPr lang="en-IE" b="1" dirty="0" err="1" smtClean="0">
                <a:solidFill>
                  <a:srgbClr val="FF3399"/>
                </a:solidFill>
              </a:rPr>
              <a:t>Dé-Ocsaid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Carbón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  <a:r>
              <a:rPr lang="en-IE" b="1" dirty="0" smtClean="0"/>
              <a:t>-</a:t>
            </a:r>
            <a:r>
              <a:rPr lang="en-IE" dirty="0" smtClean="0"/>
              <a:t>CO₂</a:t>
            </a:r>
          </a:p>
          <a:p>
            <a:r>
              <a:rPr lang="en-IE" b="1" dirty="0" err="1" smtClean="0">
                <a:solidFill>
                  <a:srgbClr val="FF3399"/>
                </a:solidFill>
              </a:rPr>
              <a:t>Gainneamh</a:t>
            </a:r>
            <a:endParaRPr lang="en-IE" b="1" dirty="0" smtClean="0">
              <a:solidFill>
                <a:srgbClr val="FF3399"/>
              </a:solidFill>
            </a:endParaRPr>
          </a:p>
          <a:p>
            <a:endParaRPr lang="en-IE" dirty="0"/>
          </a:p>
        </p:txBody>
      </p:sp>
      <p:pic>
        <p:nvPicPr>
          <p:cNvPr id="1026" name="Picture 2" descr="Royalty Free Stock Images: Common Chemical Compounds. Image: 65330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469920"/>
            <a:ext cx="46085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Desktop Backgrounds · Animal Life · Nature &#10; Coastal Holiday, Sand Beach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0" y="386104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378999"/>
            <a:ext cx="453650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dirty="0" err="1" smtClean="0"/>
              <a:t>Cé</a:t>
            </a:r>
            <a:r>
              <a:rPr lang="en-IE" dirty="0" smtClean="0"/>
              <a:t> </a:t>
            </a:r>
            <a:r>
              <a:rPr lang="en-IE" dirty="0" err="1" smtClean="0"/>
              <a:t>nach</a:t>
            </a:r>
            <a:r>
              <a:rPr lang="en-IE" dirty="0" smtClean="0"/>
              <a:t> </a:t>
            </a:r>
            <a:r>
              <a:rPr lang="en-IE" dirty="0" err="1" smtClean="0"/>
              <a:t>bhfuil</a:t>
            </a:r>
            <a:r>
              <a:rPr lang="en-IE" dirty="0" smtClean="0"/>
              <a:t> ach </a:t>
            </a:r>
            <a:r>
              <a:rPr lang="en-IE" dirty="0" err="1" smtClean="0"/>
              <a:t>timpeall</a:t>
            </a:r>
            <a:r>
              <a:rPr lang="en-IE" dirty="0" smtClean="0"/>
              <a:t> 108 </a:t>
            </a:r>
            <a:r>
              <a:rPr lang="en-IE" dirty="0" err="1" smtClean="0"/>
              <a:t>dúile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Domhan</a:t>
            </a:r>
            <a:r>
              <a:rPr lang="en-IE" dirty="0" smtClean="0"/>
              <a:t> </a:t>
            </a:r>
            <a:r>
              <a:rPr lang="en-IE" dirty="0" err="1" smtClean="0"/>
              <a:t>bíonn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milliún</a:t>
            </a:r>
            <a:r>
              <a:rPr lang="en-IE" dirty="0" smtClean="0"/>
              <a:t> </a:t>
            </a:r>
            <a:r>
              <a:rPr lang="en-IE" dirty="0" err="1" smtClean="0"/>
              <a:t>Comhdúile</a:t>
            </a:r>
            <a:r>
              <a:rPr lang="en-IE" dirty="0" smtClean="0"/>
              <a:t> </a:t>
            </a:r>
            <a:r>
              <a:rPr lang="en-IE" dirty="0" err="1" smtClean="0"/>
              <a:t>éagsúl</a:t>
            </a:r>
            <a:r>
              <a:rPr lang="en-IE" dirty="0" smtClean="0"/>
              <a:t> ann..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17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9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8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41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411" tmFilter="0, 0; 0.125,0.2665; 0.25,0.4; 0.375,0.465; 0.5,0.5;  0.625,0.535; 0.75,0.6; 0.875,0.7335; 1,1">
                                          <p:stCondLst>
                                            <p:cond delay="141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5" tmFilter="0, 0; 0.125,0.2665; 0.25,0.4; 0.375,0.465; 0.5,0.5;  0.625,0.535; 0.75,0.6; 0.875,0.7335; 1,1">
                                          <p:stCondLst>
                                            <p:cond delay="281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49" tmFilter="0, 0; 0.125,0.2665; 0.25,0.4; 0.375,0.465; 0.5,0.5;  0.625,0.535; 0.75,0.6; 0.875,0.7335; 1,1">
                                          <p:stCondLst>
                                            <p:cond delay="351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55">
                                          <p:stCondLst>
                                            <p:cond delay="138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353" decel="50000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55">
                                          <p:stCondLst>
                                            <p:cond delay="278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353" decel="50000">
                                          <p:stCondLst>
                                            <p:cond delay="284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55">
                                          <p:stCondLst>
                                            <p:cond delay="348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353" decel="50000">
                                          <p:stCondLst>
                                            <p:cond delay="354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55">
                                          <p:stCondLst>
                                            <p:cond delay="38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353" decel="50000">
                                          <p:stCondLst>
                                            <p:cond delay="389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9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1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41" tmFilter="0, 0; 0.125,0.2665; 0.25,0.4; 0.375,0.465; 0.5,0.5;  0.625,0.535; 0.75,0.6; 0.875,0.7335; 1,1">
                                          <p:stCondLst>
                                            <p:cond delay="224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20" tmFilter="0, 0; 0.125,0.2665; 0.25,0.4; 0.375,0.465; 0.5,0.5;  0.625,0.535; 0.75,0.6; 0.875,0.7335; 1,1">
                                          <p:stCondLst>
                                            <p:cond delay="44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54" tmFilter="0, 0; 0.125,0.2665; 0.25,0.4; 0.375,0.465; 0.5,0.5;  0.625,0.535; 0.75,0.6; 0.875,0.7335; 1,1">
                                          <p:stCondLst>
                                            <p:cond delay="558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88">
                                          <p:stCondLst>
                                            <p:cond delay="219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560" decel="50000">
                                          <p:stCondLst>
                                            <p:cond delay="228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88">
                                          <p:stCondLst>
                                            <p:cond delay="44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560" decel="50000">
                                          <p:stCondLst>
                                            <p:cond delay="451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88">
                                          <p:stCondLst>
                                            <p:cond delay="55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560" decel="50000">
                                          <p:stCondLst>
                                            <p:cond delay="562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88">
                                          <p:stCondLst>
                                            <p:cond delay="610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560" decel="50000">
                                          <p:stCondLst>
                                            <p:cond delay="619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IE" b="1" dirty="0" err="1" smtClean="0">
                <a:solidFill>
                  <a:srgbClr val="00B050"/>
                </a:solidFill>
              </a:rPr>
              <a:t>Conas</a:t>
            </a:r>
            <a:r>
              <a:rPr lang="en-IE" b="1" dirty="0" smtClean="0">
                <a:solidFill>
                  <a:srgbClr val="00B050"/>
                </a:solidFill>
              </a:rPr>
              <a:t> </a:t>
            </a:r>
            <a:r>
              <a:rPr lang="en-IE" b="1" dirty="0" err="1" smtClean="0">
                <a:solidFill>
                  <a:srgbClr val="00B050"/>
                </a:solidFill>
              </a:rPr>
              <a:t>Comhdúile</a:t>
            </a:r>
            <a:r>
              <a:rPr lang="en-IE" b="1" dirty="0" smtClean="0">
                <a:solidFill>
                  <a:srgbClr val="00B050"/>
                </a:solidFill>
              </a:rPr>
              <a:t> a </a:t>
            </a:r>
            <a:r>
              <a:rPr lang="en-IE" b="1" dirty="0" err="1" smtClean="0">
                <a:solidFill>
                  <a:srgbClr val="00B050"/>
                </a:solidFill>
              </a:rPr>
              <a:t>dhéanamh</a:t>
            </a:r>
            <a:r>
              <a:rPr lang="en-IE" b="1" dirty="0" smtClean="0">
                <a:solidFill>
                  <a:srgbClr val="00B050"/>
                </a:solidFill>
              </a:rPr>
              <a:t>..</a:t>
            </a:r>
            <a:endParaRPr lang="en-I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 err="1" smtClean="0">
                <a:solidFill>
                  <a:srgbClr val="FF3399"/>
                </a:solidFill>
              </a:rPr>
              <a:t>Imoibriú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Ceimiceach</a:t>
            </a:r>
            <a:r>
              <a:rPr lang="en-IE" b="1" dirty="0" smtClean="0">
                <a:solidFill>
                  <a:srgbClr val="FF3399"/>
                </a:solidFill>
              </a:rPr>
              <a:t>- </a:t>
            </a:r>
            <a:r>
              <a:rPr lang="en-IE" dirty="0" smtClean="0"/>
              <a:t>an </a:t>
            </a:r>
            <a:r>
              <a:rPr lang="en-IE" dirty="0" err="1" smtClean="0"/>
              <a:t>bealadh</a:t>
            </a:r>
            <a:r>
              <a:rPr lang="en-IE" dirty="0" smtClean="0"/>
              <a:t> a </a:t>
            </a:r>
            <a:r>
              <a:rPr lang="en-IE" dirty="0" err="1" smtClean="0"/>
              <a:t>ndéantar</a:t>
            </a:r>
            <a:r>
              <a:rPr lang="en-IE" dirty="0" smtClean="0"/>
              <a:t> </a:t>
            </a:r>
            <a:r>
              <a:rPr lang="en-IE" dirty="0" err="1" smtClean="0"/>
              <a:t>Comhdúile</a:t>
            </a:r>
            <a:r>
              <a:rPr lang="en-IE" dirty="0" smtClean="0"/>
              <a:t> </a:t>
            </a:r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imoibraíonn</a:t>
            </a:r>
            <a:r>
              <a:rPr lang="en-IE" dirty="0" smtClean="0"/>
              <a:t>/</a:t>
            </a:r>
            <a:r>
              <a:rPr lang="en-IE" dirty="0" err="1" smtClean="0"/>
              <a:t>nascann</a:t>
            </a:r>
            <a:r>
              <a:rPr lang="en-IE" dirty="0" smtClean="0"/>
              <a:t> </a:t>
            </a:r>
            <a:r>
              <a:rPr lang="en-IE" dirty="0" err="1" smtClean="0"/>
              <a:t>dúile</a:t>
            </a:r>
            <a:r>
              <a:rPr lang="en-IE" dirty="0" smtClean="0"/>
              <a:t> le </a:t>
            </a:r>
            <a:r>
              <a:rPr lang="en-IE" dirty="0" err="1" smtClean="0"/>
              <a:t>chéile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dirty="0" err="1" smtClean="0">
                <a:solidFill>
                  <a:srgbClr val="00B050"/>
                </a:solidFill>
              </a:rPr>
              <a:t>Sampla</a:t>
            </a:r>
            <a:r>
              <a:rPr lang="en-IE" dirty="0" smtClean="0"/>
              <a:t>: </a:t>
            </a:r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dóitear</a:t>
            </a:r>
            <a:r>
              <a:rPr lang="en-IE" dirty="0" smtClean="0"/>
              <a:t> an </a:t>
            </a:r>
            <a:r>
              <a:rPr lang="en-IE" dirty="0" err="1" smtClean="0"/>
              <a:t>dúil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err="1" smtClean="0"/>
              <a:t>Magnesiam</a:t>
            </a:r>
            <a:r>
              <a:rPr lang="en-IE" dirty="0" smtClean="0"/>
              <a:t> le </a:t>
            </a:r>
            <a:r>
              <a:rPr lang="en-IE" dirty="0" err="1" smtClean="0"/>
              <a:t>Ocsaigin</a:t>
            </a:r>
            <a:r>
              <a:rPr lang="en-IE" dirty="0" smtClean="0"/>
              <a:t> </a:t>
            </a:r>
            <a:r>
              <a:rPr lang="en-IE" dirty="0" err="1" smtClean="0"/>
              <a:t>faighmuid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smtClean="0"/>
              <a:t>An _________ : </a:t>
            </a:r>
            <a:r>
              <a:rPr lang="en-IE" dirty="0" err="1" smtClean="0"/>
              <a:t>MgO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5400" dirty="0" smtClean="0">
                <a:solidFill>
                  <a:srgbClr val="0070C0"/>
                </a:solidFill>
              </a:rPr>
              <a:t>	Mg + O₂ = </a:t>
            </a:r>
            <a:r>
              <a:rPr lang="en-IE" sz="5400" dirty="0" err="1" smtClean="0">
                <a:solidFill>
                  <a:srgbClr val="0070C0"/>
                </a:solidFill>
              </a:rPr>
              <a:t>MgO</a:t>
            </a:r>
            <a:endParaRPr lang="en-IE" sz="5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909810"/>
            <a:ext cx="144016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4854428"/>
            <a:ext cx="144016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4836878"/>
            <a:ext cx="144016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131888" y="477131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+</a:t>
            </a:r>
            <a:endParaRPr lang="en-IE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471786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=</a:t>
            </a:r>
            <a:endParaRPr lang="en-IE" sz="4000" dirty="0"/>
          </a:p>
        </p:txBody>
      </p:sp>
      <p:pic>
        <p:nvPicPr>
          <p:cNvPr id="2050" name="Picture 2" descr="magnesium bu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00177"/>
            <a:ext cx="2857500" cy="22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1619672" y="5223760"/>
            <a:ext cx="288032" cy="293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31888" y="5206210"/>
            <a:ext cx="720032" cy="45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flipH="1">
            <a:off x="5436096" y="5206210"/>
            <a:ext cx="720080" cy="45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b="1" dirty="0" err="1" smtClean="0">
                <a:solidFill>
                  <a:srgbClr val="0070C0"/>
                </a:solidFill>
              </a:rPr>
              <a:t>Tréithe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na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Comhdúile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>
            <a:normAutofit lnSpcReduction="10000"/>
          </a:bodyPr>
          <a:lstStyle/>
          <a:p>
            <a:r>
              <a:rPr lang="en-IE" dirty="0" err="1" smtClean="0"/>
              <a:t>Faightear</a:t>
            </a:r>
            <a:r>
              <a:rPr lang="en-IE" dirty="0" smtClean="0"/>
              <a:t> </a:t>
            </a:r>
            <a:r>
              <a:rPr lang="en-IE" dirty="0" err="1" smtClean="0"/>
              <a:t>Comhdúile</a:t>
            </a:r>
            <a:r>
              <a:rPr lang="en-IE" dirty="0" smtClean="0"/>
              <a:t> I </a:t>
            </a:r>
            <a:r>
              <a:rPr lang="en-IE" dirty="0" err="1" smtClean="0"/>
              <a:t>coimheas</a:t>
            </a:r>
            <a:r>
              <a:rPr lang="en-IE" dirty="0" smtClean="0"/>
              <a:t> </a:t>
            </a:r>
            <a:r>
              <a:rPr lang="en-IE" dirty="0" err="1" smtClean="0"/>
              <a:t>cinnte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smtClean="0"/>
              <a:t>Ms: </a:t>
            </a:r>
            <a:r>
              <a:rPr lang="en-IE" dirty="0" err="1" smtClean="0"/>
              <a:t>Tá’n</a:t>
            </a:r>
            <a:r>
              <a:rPr lang="en-IE" dirty="0" smtClean="0"/>
              <a:t> </a:t>
            </a:r>
            <a:r>
              <a:rPr lang="en-IE" dirty="0" err="1" smtClean="0"/>
              <a:t>comhdúil</a:t>
            </a:r>
            <a:r>
              <a:rPr lang="en-IE" dirty="0" smtClean="0"/>
              <a:t> </a:t>
            </a:r>
            <a:r>
              <a:rPr lang="en-IE" dirty="0" err="1" smtClean="0"/>
              <a:t>Uisce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coimheas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b="1" dirty="0">
                <a:solidFill>
                  <a:srgbClr val="FF3399"/>
                </a:solidFill>
              </a:rPr>
              <a:t> </a:t>
            </a:r>
            <a:r>
              <a:rPr lang="en-IE" b="1" dirty="0" smtClean="0">
                <a:solidFill>
                  <a:srgbClr val="FF3399"/>
                </a:solidFill>
              </a:rPr>
              <a:t>       2:1 </a:t>
            </a:r>
            <a:r>
              <a:rPr lang="en-IE" dirty="0" err="1" smtClean="0"/>
              <a:t>idir</a:t>
            </a:r>
            <a:r>
              <a:rPr lang="en-IE" dirty="0" smtClean="0"/>
              <a:t> an H__ &amp; an O__ =(H₂O)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err="1" smtClean="0"/>
              <a:t>Bíonn</a:t>
            </a:r>
            <a:r>
              <a:rPr lang="en-IE" dirty="0" smtClean="0"/>
              <a:t> </a:t>
            </a:r>
            <a:r>
              <a:rPr lang="en-IE" dirty="0" err="1" smtClean="0"/>
              <a:t>airíonna</a:t>
            </a:r>
            <a:r>
              <a:rPr lang="en-IE" dirty="0" smtClean="0"/>
              <a:t>/</a:t>
            </a:r>
            <a:r>
              <a:rPr lang="en-IE" dirty="0" err="1" smtClean="0"/>
              <a:t>tréithe</a:t>
            </a:r>
            <a:r>
              <a:rPr lang="en-IE" dirty="0" smtClean="0"/>
              <a:t> </a:t>
            </a:r>
            <a:r>
              <a:rPr lang="en-IE" dirty="0" err="1" smtClean="0"/>
              <a:t>difrúil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comhdúil</a:t>
            </a:r>
            <a:r>
              <a:rPr lang="en-IE" dirty="0" smtClean="0"/>
              <a:t> </a:t>
            </a:r>
            <a:r>
              <a:rPr lang="en-IE" dirty="0" err="1" smtClean="0"/>
              <a:t>ná</a:t>
            </a:r>
            <a:r>
              <a:rPr lang="en-IE" dirty="0" smtClean="0"/>
              <a:t> mar a </a:t>
            </a:r>
            <a:r>
              <a:rPr lang="en-IE" dirty="0" err="1" smtClean="0"/>
              <a:t>raibh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Dúile</a:t>
            </a:r>
            <a:r>
              <a:rPr lang="en-IE" dirty="0" smtClean="0"/>
              <a:t> as a </a:t>
            </a:r>
            <a:r>
              <a:rPr lang="en-IE" dirty="0" err="1" smtClean="0"/>
              <a:t>dhéanfadh</a:t>
            </a:r>
            <a:r>
              <a:rPr lang="en-IE" dirty="0" smtClean="0"/>
              <a:t> í.</a:t>
            </a:r>
          </a:p>
          <a:p>
            <a:pPr marL="0" indent="0">
              <a:buNone/>
            </a:pPr>
            <a:r>
              <a:rPr lang="en-IE" dirty="0" smtClean="0"/>
              <a:t>Ms: </a:t>
            </a:r>
            <a:r>
              <a:rPr lang="en-IE" dirty="0" err="1" smtClean="0"/>
              <a:t>Uisce</a:t>
            </a:r>
            <a:r>
              <a:rPr lang="en-IE" dirty="0" smtClean="0"/>
              <a:t> </a:t>
            </a:r>
            <a:r>
              <a:rPr lang="en-IE" dirty="0" err="1" smtClean="0"/>
              <a:t>déanta</a:t>
            </a:r>
            <a:r>
              <a:rPr lang="en-IE" dirty="0" smtClean="0"/>
              <a:t> as </a:t>
            </a:r>
            <a:r>
              <a:rPr lang="en-IE" b="1" dirty="0" err="1" smtClean="0">
                <a:solidFill>
                  <a:srgbClr val="FF3399"/>
                </a:solidFill>
              </a:rPr>
              <a:t>Hidrigin</a:t>
            </a:r>
            <a:r>
              <a:rPr lang="en-IE" b="1" dirty="0" smtClean="0">
                <a:solidFill>
                  <a:srgbClr val="FF3399"/>
                </a:solidFill>
              </a:rPr>
              <a:t> (</a:t>
            </a:r>
            <a:r>
              <a:rPr lang="en-IE" b="1" dirty="0" err="1" smtClean="0">
                <a:solidFill>
                  <a:srgbClr val="FF3399"/>
                </a:solidFill>
              </a:rPr>
              <a:t>Gás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pleascadh</a:t>
            </a:r>
            <a:r>
              <a:rPr lang="en-IE" dirty="0" smtClean="0"/>
              <a:t>) &amp; </a:t>
            </a:r>
            <a:r>
              <a:rPr lang="en-IE" b="1" dirty="0" err="1" smtClean="0">
                <a:solidFill>
                  <a:srgbClr val="00B050"/>
                </a:solidFill>
              </a:rPr>
              <a:t>Ocsaigin</a:t>
            </a:r>
            <a:r>
              <a:rPr lang="en-IE" b="1" dirty="0" smtClean="0">
                <a:solidFill>
                  <a:srgbClr val="00B050"/>
                </a:solidFill>
              </a:rPr>
              <a:t> (</a:t>
            </a:r>
            <a:r>
              <a:rPr lang="en-IE" b="1" dirty="0" err="1" smtClean="0">
                <a:solidFill>
                  <a:srgbClr val="00B050"/>
                </a:solidFill>
              </a:rPr>
              <a:t>Gás</a:t>
            </a:r>
            <a:r>
              <a:rPr lang="en-IE" b="1" dirty="0" smtClean="0">
                <a:solidFill>
                  <a:srgbClr val="00B050"/>
                </a:solidFill>
              </a:rPr>
              <a:t> a </a:t>
            </a:r>
            <a:r>
              <a:rPr lang="en-IE" b="1" dirty="0" err="1" smtClean="0">
                <a:solidFill>
                  <a:srgbClr val="00B050"/>
                </a:solidFill>
              </a:rPr>
              <a:t>cuidaíonn</a:t>
            </a:r>
            <a:r>
              <a:rPr lang="en-IE" b="1" dirty="0" smtClean="0">
                <a:solidFill>
                  <a:srgbClr val="00B050"/>
                </a:solidFill>
              </a:rPr>
              <a:t> le </a:t>
            </a:r>
            <a:r>
              <a:rPr lang="en-IE" b="1" dirty="0" err="1" smtClean="0">
                <a:solidFill>
                  <a:srgbClr val="00B050"/>
                </a:solidFill>
              </a:rPr>
              <a:t>Dó</a:t>
            </a:r>
            <a:r>
              <a:rPr lang="en-IE" b="1" dirty="0" smtClean="0">
                <a:solidFill>
                  <a:srgbClr val="00B050"/>
                </a:solidFill>
              </a:rPr>
              <a:t>)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Leacht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nách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dóann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a </a:t>
            </a:r>
            <a:r>
              <a:rPr lang="en-IE" dirty="0" err="1" smtClean="0"/>
              <a:t>dhéanamh</a:t>
            </a:r>
            <a:r>
              <a:rPr lang="en-IE" dirty="0" smtClean="0"/>
              <a:t>!</a:t>
            </a:r>
            <a:endParaRPr lang="en-IE" dirty="0"/>
          </a:p>
        </p:txBody>
      </p:sp>
      <p:pic>
        <p:nvPicPr>
          <p:cNvPr id="3074" name="Picture 2" descr="Waterfall Pictures">
            <a:hlinkClick r:id="rId2" tooltip="Waterfall Picture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20162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b="1" dirty="0" smtClean="0">
                <a:solidFill>
                  <a:srgbClr val="FF0000"/>
                </a:solidFill>
              </a:rPr>
              <a:t>3. </a:t>
            </a:r>
            <a:r>
              <a:rPr lang="en-IE" sz="6000" b="1" dirty="0" err="1" smtClean="0">
                <a:solidFill>
                  <a:srgbClr val="FF0000"/>
                </a:solidFill>
              </a:rPr>
              <a:t>Meascáin</a:t>
            </a:r>
            <a:r>
              <a:rPr lang="en-IE" sz="6000" b="1" dirty="0" smtClean="0">
                <a:solidFill>
                  <a:srgbClr val="FF0000"/>
                </a:solidFill>
              </a:rPr>
              <a:t> </a:t>
            </a:r>
            <a:endParaRPr lang="en-IE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/>
          <a:lstStyle/>
          <a:p>
            <a:pPr marL="0" indent="0">
              <a:buNone/>
            </a:pPr>
            <a:r>
              <a:rPr lang="en-IE" i="1" dirty="0" smtClean="0"/>
              <a:t>Ach </a:t>
            </a:r>
            <a:r>
              <a:rPr lang="en-IE" i="1" dirty="0" err="1" smtClean="0"/>
              <a:t>Ní</a:t>
            </a:r>
            <a:r>
              <a:rPr lang="en-IE" i="1" dirty="0" smtClean="0"/>
              <a:t> </a:t>
            </a:r>
            <a:r>
              <a:rPr lang="en-IE" i="1" dirty="0" err="1" smtClean="0"/>
              <a:t>Dúile</a:t>
            </a:r>
            <a:r>
              <a:rPr lang="en-IE" i="1" dirty="0" smtClean="0"/>
              <a:t> </a:t>
            </a:r>
            <a:r>
              <a:rPr lang="en-IE" i="1" dirty="0" err="1" smtClean="0"/>
              <a:t>nó</a:t>
            </a:r>
            <a:r>
              <a:rPr lang="en-IE" i="1" dirty="0" smtClean="0"/>
              <a:t> </a:t>
            </a:r>
            <a:r>
              <a:rPr lang="en-IE" i="1" dirty="0" err="1" smtClean="0"/>
              <a:t>Comhdúile</a:t>
            </a:r>
            <a:r>
              <a:rPr lang="en-IE" i="1" dirty="0" smtClean="0"/>
              <a:t> </a:t>
            </a:r>
            <a:r>
              <a:rPr lang="en-IE" i="1" dirty="0" err="1" smtClean="0"/>
              <a:t>iad</a:t>
            </a:r>
            <a:r>
              <a:rPr lang="en-IE" i="1" dirty="0" smtClean="0"/>
              <a:t> a </a:t>
            </a:r>
            <a:r>
              <a:rPr lang="en-IE" i="1" dirty="0" err="1" smtClean="0"/>
              <a:t>lán</a:t>
            </a:r>
            <a:r>
              <a:rPr lang="en-IE" i="1" dirty="0" smtClean="0"/>
              <a:t> </a:t>
            </a:r>
            <a:r>
              <a:rPr lang="en-IE" i="1" dirty="0" err="1" smtClean="0"/>
              <a:t>ceimicáin</a:t>
            </a:r>
            <a:r>
              <a:rPr lang="en-IE" i="1" dirty="0" smtClean="0"/>
              <a:t> a </a:t>
            </a:r>
            <a:r>
              <a:rPr lang="en-IE" i="1" dirty="0" err="1" smtClean="0"/>
              <a:t>mbíonn</a:t>
            </a:r>
            <a:r>
              <a:rPr lang="en-IE" i="1" dirty="0" smtClean="0"/>
              <a:t> </a:t>
            </a:r>
            <a:r>
              <a:rPr lang="en-IE" i="1" dirty="0" err="1" smtClean="0"/>
              <a:t>mórtimpeall</a:t>
            </a:r>
            <a:r>
              <a:rPr lang="en-IE" i="1" dirty="0" smtClean="0"/>
              <a:t> </a:t>
            </a:r>
            <a:r>
              <a:rPr lang="en-IE" i="1" dirty="0" err="1" smtClean="0"/>
              <a:t>orainn</a:t>
            </a:r>
            <a:r>
              <a:rPr lang="en-IE" i="1" dirty="0" smtClean="0"/>
              <a:t> </a:t>
            </a:r>
            <a:r>
              <a:rPr lang="en-IE" i="1" dirty="0" err="1" smtClean="0"/>
              <a:t>sa</a:t>
            </a:r>
            <a:r>
              <a:rPr lang="en-IE" i="1" dirty="0" smtClean="0"/>
              <a:t> </a:t>
            </a:r>
            <a:r>
              <a:rPr lang="en-IE" i="1" dirty="0" err="1" smtClean="0"/>
              <a:t>Domhan</a:t>
            </a:r>
            <a:r>
              <a:rPr lang="en-IE" i="1" dirty="0" smtClean="0"/>
              <a:t>….</a:t>
            </a:r>
          </a:p>
          <a:p>
            <a:r>
              <a:rPr lang="en-IE" dirty="0" err="1" smtClean="0">
                <a:solidFill>
                  <a:srgbClr val="0070C0"/>
                </a:solidFill>
              </a:rPr>
              <a:t>Uaireanta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bíonn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dúile</a:t>
            </a:r>
            <a:r>
              <a:rPr lang="en-IE" dirty="0" smtClean="0">
                <a:solidFill>
                  <a:srgbClr val="0070C0"/>
                </a:solidFill>
              </a:rPr>
              <a:t> &amp; </a:t>
            </a:r>
            <a:r>
              <a:rPr lang="en-IE" dirty="0" err="1" smtClean="0">
                <a:solidFill>
                  <a:srgbClr val="0070C0"/>
                </a:solidFill>
              </a:rPr>
              <a:t>comhdúile</a:t>
            </a:r>
            <a:r>
              <a:rPr lang="en-IE" dirty="0" smtClean="0">
                <a:solidFill>
                  <a:srgbClr val="0070C0"/>
                </a:solidFill>
              </a:rPr>
              <a:t> ‘mingled’ le </a:t>
            </a:r>
            <a:r>
              <a:rPr lang="en-IE" dirty="0" err="1" smtClean="0">
                <a:solidFill>
                  <a:srgbClr val="0070C0"/>
                </a:solidFill>
              </a:rPr>
              <a:t>substáintí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eile</a:t>
            </a:r>
            <a:r>
              <a:rPr lang="en-IE" dirty="0" smtClean="0">
                <a:solidFill>
                  <a:srgbClr val="0070C0"/>
                </a:solidFill>
              </a:rPr>
              <a:t>= </a:t>
            </a:r>
            <a:r>
              <a:rPr lang="en-IE" dirty="0" err="1" smtClean="0">
                <a:solidFill>
                  <a:srgbClr val="0070C0"/>
                </a:solidFill>
              </a:rPr>
              <a:t>Meascán</a:t>
            </a:r>
            <a:endParaRPr lang="en-I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b="1" dirty="0" err="1" smtClean="0">
                <a:solidFill>
                  <a:srgbClr val="FF3399"/>
                </a:solidFill>
              </a:rPr>
              <a:t>Meascán</a:t>
            </a:r>
            <a:r>
              <a:rPr lang="en-IE" b="1" dirty="0" smtClean="0">
                <a:solidFill>
                  <a:srgbClr val="FF3399"/>
                </a:solidFill>
              </a:rPr>
              <a:t>= 2 </a:t>
            </a:r>
            <a:r>
              <a:rPr lang="en-IE" b="1" dirty="0" err="1" smtClean="0">
                <a:solidFill>
                  <a:srgbClr val="FF3399"/>
                </a:solidFill>
              </a:rPr>
              <a:t>substaintí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nó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</a:p>
          <a:p>
            <a:pPr marL="0" indent="0">
              <a:buNone/>
            </a:pPr>
            <a:r>
              <a:rPr lang="en-IE" b="1" dirty="0" err="1" smtClean="0">
                <a:solidFill>
                  <a:srgbClr val="FF3399"/>
                </a:solidFill>
              </a:rPr>
              <a:t>níos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mó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measctha</a:t>
            </a:r>
            <a:r>
              <a:rPr lang="en-IE" b="1" dirty="0" smtClean="0">
                <a:solidFill>
                  <a:srgbClr val="FF3399"/>
                </a:solidFill>
              </a:rPr>
              <a:t> le </a:t>
            </a:r>
            <a:r>
              <a:rPr lang="en-IE" b="1" dirty="0" err="1" smtClean="0">
                <a:solidFill>
                  <a:srgbClr val="FF3399"/>
                </a:solidFill>
              </a:rPr>
              <a:t>chéile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</a:p>
          <a:p>
            <a:pPr marL="0" indent="0">
              <a:buNone/>
            </a:pPr>
            <a:r>
              <a:rPr lang="en-IE" b="1" dirty="0" smtClean="0">
                <a:solidFill>
                  <a:srgbClr val="FF3399"/>
                </a:solidFill>
              </a:rPr>
              <a:t>ach </a:t>
            </a:r>
            <a:r>
              <a:rPr lang="en-IE" b="1" dirty="0" err="1" smtClean="0">
                <a:solidFill>
                  <a:srgbClr val="FF3399"/>
                </a:solidFill>
              </a:rPr>
              <a:t>ní</a:t>
            </a:r>
            <a:r>
              <a:rPr lang="en-IE" b="1" dirty="0" smtClean="0">
                <a:solidFill>
                  <a:srgbClr val="FF3399"/>
                </a:solidFill>
              </a:rPr>
              <a:t> go </a:t>
            </a:r>
            <a:r>
              <a:rPr lang="en-IE" b="1" dirty="0" err="1" smtClean="0">
                <a:solidFill>
                  <a:srgbClr val="FF3399"/>
                </a:solidFill>
              </a:rPr>
              <a:t>ceimiceach</a:t>
            </a:r>
            <a:r>
              <a:rPr lang="en-IE" b="1" dirty="0" smtClean="0">
                <a:solidFill>
                  <a:srgbClr val="FF3399"/>
                </a:solidFill>
              </a:rPr>
              <a:t>!</a:t>
            </a:r>
            <a:endParaRPr lang="en-IE" b="1" dirty="0">
              <a:solidFill>
                <a:srgbClr val="FF3399"/>
              </a:solidFill>
            </a:endParaRPr>
          </a:p>
        </p:txBody>
      </p:sp>
      <p:pic>
        <p:nvPicPr>
          <p:cNvPr id="5122" name="Picture 2" descr="http://www.earthwatch2.org/LFF/santoro/uploaded_images/soil-719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55792"/>
            <a:ext cx="3528392" cy="342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877272"/>
            <a:ext cx="25202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Is </a:t>
            </a:r>
            <a:r>
              <a:rPr lang="en-IE" dirty="0" err="1" smtClean="0"/>
              <a:t>sampla</a:t>
            </a:r>
            <a:r>
              <a:rPr lang="en-IE" dirty="0" smtClean="0"/>
              <a:t> do </a:t>
            </a:r>
            <a:r>
              <a:rPr lang="en-IE" dirty="0" err="1" smtClean="0"/>
              <a:t>Meascán</a:t>
            </a:r>
            <a:r>
              <a:rPr lang="en-IE" dirty="0" smtClean="0"/>
              <a:t> </a:t>
            </a:r>
            <a:r>
              <a:rPr lang="en-IE" dirty="0" err="1" smtClean="0"/>
              <a:t>ná</a:t>
            </a:r>
            <a:r>
              <a:rPr lang="en-IE" dirty="0" smtClean="0"/>
              <a:t>  </a:t>
            </a:r>
            <a:r>
              <a:rPr lang="en-IE" dirty="0" err="1" smtClean="0"/>
              <a:t>Ithir</a:t>
            </a:r>
            <a:r>
              <a:rPr lang="en-IE" dirty="0" smtClean="0"/>
              <a:t>.(soil)</a:t>
            </a:r>
            <a:endParaRPr lang="en-IE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16016" y="4581128"/>
            <a:ext cx="172819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9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9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9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9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3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40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03" tmFilter="0, 0; 0.125,0.2665; 0.25,0.4; 0.375,0.465; 0.5,0.5;  0.625,0.535; 0.75,0.6; 0.875,0.7335; 1,1">
                                          <p:stCondLst>
                                            <p:cond delay="340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01" tmFilter="0, 0; 0.125,0.2665; 0.25,0.4; 0.375,0.465; 0.5,0.5;  0.625,0.535; 0.75,0.6; 0.875,0.7335; 1,1">
                                          <p:stCondLst>
                                            <p:cond delay="678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41" tmFilter="0, 0; 0.125,0.2665; 0.25,0.4; 0.375,0.465; 0.5,0.5;  0.625,0.535; 0.75,0.6; 0.875,0.7335; 1,1">
                                          <p:stCondLst>
                                            <p:cond delay="848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3">
                                          <p:stCondLst>
                                            <p:cond delay="333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51" decel="50000">
                                          <p:stCondLst>
                                            <p:cond delay="346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3">
                                          <p:stCondLst>
                                            <p:cond delay="67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51" decel="50000">
                                          <p:stCondLst>
                                            <p:cond delay="685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3">
                                          <p:stCondLst>
                                            <p:cond delay="841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51" decel="50000">
                                          <p:stCondLst>
                                            <p:cond delay="854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3">
                                          <p:stCondLst>
                                            <p:cond delay="926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51" decel="50000">
                                          <p:stCondLst>
                                            <p:cond delay="93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 descr="http://a66c7b.medialib.glogster.com/media/9a/9a12b7d35a5e64f2f45614f4e2b806a8c6239f33cb0e8626a9ba7014a781b225/agfhe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 smtClean="0">
                <a:solidFill>
                  <a:srgbClr val="FF3399"/>
                </a:solidFill>
              </a:rPr>
              <a:t>Samplaí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eile</a:t>
            </a:r>
            <a:r>
              <a:rPr lang="en-IE" b="1" dirty="0" smtClean="0">
                <a:solidFill>
                  <a:srgbClr val="FF3399"/>
                </a:solidFill>
              </a:rPr>
              <a:t> do </a:t>
            </a:r>
            <a:r>
              <a:rPr lang="en-IE" b="1" dirty="0" err="1" smtClean="0">
                <a:solidFill>
                  <a:srgbClr val="FF3399"/>
                </a:solidFill>
              </a:rPr>
              <a:t>Meascáin</a:t>
            </a:r>
            <a:r>
              <a:rPr lang="en-IE" b="1" dirty="0" smtClean="0">
                <a:solidFill>
                  <a:srgbClr val="FF3399"/>
                </a:solidFill>
              </a:rPr>
              <a:t>…</a:t>
            </a:r>
            <a:endParaRPr lang="en-IE" b="1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10034"/>
            <a:ext cx="8229600" cy="4525963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An t-</a:t>
            </a:r>
            <a:r>
              <a:rPr lang="en-IE" dirty="0" err="1" smtClean="0">
                <a:solidFill>
                  <a:srgbClr val="0070C0"/>
                </a:solidFill>
              </a:rPr>
              <a:t>Aer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err="1" smtClean="0">
                <a:solidFill>
                  <a:srgbClr val="0070C0"/>
                </a:solidFill>
              </a:rPr>
              <a:t>Uisce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Sáille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err="1" smtClean="0">
                <a:solidFill>
                  <a:srgbClr val="0070C0"/>
                </a:solidFill>
              </a:rPr>
              <a:t>Ithir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err="1" smtClean="0">
                <a:solidFill>
                  <a:srgbClr val="0070C0"/>
                </a:solidFill>
              </a:rPr>
              <a:t>Coincréit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err="1" smtClean="0">
                <a:solidFill>
                  <a:srgbClr val="0070C0"/>
                </a:solidFill>
              </a:rPr>
              <a:t>Blastán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Sailéid</a:t>
            </a:r>
            <a:r>
              <a:rPr lang="en-IE" dirty="0" smtClean="0">
                <a:solidFill>
                  <a:srgbClr val="0070C0"/>
                </a:solidFill>
              </a:rPr>
              <a:t>..</a:t>
            </a:r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www.willneratlanta.com/wp-content/uploads/2012/10/9040915-oil-vinegar-and-salad-dressing-bottles2-150x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58365"/>
            <a:ext cx="3024336" cy="22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orldoceanobservatory.org/files/GlobalForumonOceans_oceanleadership.org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04" y="2924944"/>
            <a:ext cx="376038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e chart shows proportions of atmospheric gas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309634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84976" cy="1642194"/>
          </a:xfrm>
        </p:spPr>
        <p:txBody>
          <a:bodyPr>
            <a:normAutofit fontScale="90000"/>
          </a:bodyPr>
          <a:lstStyle/>
          <a:p>
            <a:pPr algn="l"/>
            <a:r>
              <a:rPr lang="en-IE" sz="3600" b="1" u="sng" dirty="0" err="1" smtClean="0">
                <a:solidFill>
                  <a:srgbClr val="FF0000"/>
                </a:solidFill>
              </a:rPr>
              <a:t>Meascán</a:t>
            </a:r>
            <a:r>
              <a:rPr lang="en-IE" sz="3600" b="1" u="sng" dirty="0" smtClean="0">
                <a:solidFill>
                  <a:srgbClr val="FF0000"/>
                </a:solidFill>
              </a:rPr>
              <a:t> &amp; </a:t>
            </a:r>
            <a:r>
              <a:rPr lang="en-IE" sz="3600" b="1" u="sng" dirty="0" err="1" smtClean="0">
                <a:solidFill>
                  <a:srgbClr val="FF0000"/>
                </a:solidFill>
              </a:rPr>
              <a:t>Comhdúil</a:t>
            </a:r>
            <a:r>
              <a:rPr lang="en-IE" sz="3600" b="1" u="sng" dirty="0" smtClean="0">
                <a:solidFill>
                  <a:srgbClr val="FF0000"/>
                </a:solidFill>
              </a:rPr>
              <a:t> a </a:t>
            </a:r>
            <a:r>
              <a:rPr lang="en-IE" sz="3600" b="1" u="sng" dirty="0" err="1" smtClean="0">
                <a:solidFill>
                  <a:srgbClr val="FF0000"/>
                </a:solidFill>
              </a:rPr>
              <a:t>imscrúdú</a:t>
            </a:r>
            <a:r>
              <a:rPr lang="en-IE" sz="3600" b="1" u="sng" dirty="0" smtClean="0">
                <a:solidFill>
                  <a:srgbClr val="FF0000"/>
                </a:solidFill>
              </a:rPr>
              <a:t> </a:t>
            </a:r>
            <a:r>
              <a:rPr lang="en-IE" sz="3600" b="1" u="sng" dirty="0" err="1" smtClean="0">
                <a:solidFill>
                  <a:srgbClr val="FF0000"/>
                </a:solidFill>
              </a:rPr>
              <a:t>sa</a:t>
            </a:r>
            <a:r>
              <a:rPr lang="en-IE" sz="3600" b="1" u="sng" dirty="0" smtClean="0">
                <a:solidFill>
                  <a:srgbClr val="FF0000"/>
                </a:solidFill>
              </a:rPr>
              <a:t> </a:t>
            </a:r>
            <a:r>
              <a:rPr lang="en-IE" sz="3600" b="1" u="sng" dirty="0" err="1" smtClean="0">
                <a:solidFill>
                  <a:srgbClr val="FF0000"/>
                </a:solidFill>
              </a:rPr>
              <a:t>saotharlann</a:t>
            </a:r>
            <a:r>
              <a:rPr lang="en-IE" sz="3600" b="1" u="sng" dirty="0" smtClean="0">
                <a:solidFill>
                  <a:srgbClr val="FF0000"/>
                </a:solidFill>
              </a:rPr>
              <a:t>: </a:t>
            </a:r>
            <a:r>
              <a:rPr lang="en-IE" b="1" u="sng" dirty="0" smtClean="0">
                <a:solidFill>
                  <a:srgbClr val="FF0000"/>
                </a:solidFill>
              </a:rPr>
              <a:t/>
            </a:r>
            <a:br>
              <a:rPr lang="en-IE" b="1" u="sng" dirty="0" smtClean="0">
                <a:solidFill>
                  <a:srgbClr val="FF0000"/>
                </a:solidFill>
              </a:rPr>
            </a:br>
            <a:r>
              <a:rPr lang="en-IE" b="1" dirty="0" err="1" smtClean="0">
                <a:solidFill>
                  <a:srgbClr val="7030A0"/>
                </a:solidFill>
              </a:rPr>
              <a:t>Iarann</a:t>
            </a:r>
            <a:r>
              <a:rPr lang="en-IE" b="1" dirty="0" smtClean="0">
                <a:solidFill>
                  <a:srgbClr val="7030A0"/>
                </a:solidFill>
              </a:rPr>
              <a:t> &amp; </a:t>
            </a:r>
            <a:r>
              <a:rPr lang="en-IE" b="1" dirty="0" err="1" smtClean="0">
                <a:solidFill>
                  <a:srgbClr val="7030A0"/>
                </a:solidFill>
              </a:rPr>
              <a:t>Sulfar</a:t>
            </a:r>
            <a:endParaRPr lang="en-IE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4" y="1988840"/>
            <a:ext cx="8229600" cy="4281339"/>
          </a:xfrm>
        </p:spPr>
        <p:txBody>
          <a:bodyPr/>
          <a:lstStyle/>
          <a:p>
            <a:r>
              <a:rPr lang="en-IE" dirty="0" err="1" smtClean="0">
                <a:solidFill>
                  <a:srgbClr val="00B050"/>
                </a:solidFill>
              </a:rPr>
              <a:t>Airíonna</a:t>
            </a:r>
            <a:r>
              <a:rPr lang="en-IE" dirty="0" smtClean="0">
                <a:solidFill>
                  <a:srgbClr val="00B050"/>
                </a:solidFill>
              </a:rPr>
              <a:t>/</a:t>
            </a:r>
            <a:r>
              <a:rPr lang="en-IE" dirty="0" err="1" smtClean="0">
                <a:solidFill>
                  <a:srgbClr val="00B050"/>
                </a:solidFill>
              </a:rPr>
              <a:t>tréithe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>
                <a:solidFill>
                  <a:srgbClr val="00B050"/>
                </a:solidFill>
              </a:rPr>
              <a:t>Iarann</a:t>
            </a:r>
            <a:r>
              <a:rPr lang="en-IE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IE" dirty="0" err="1" smtClean="0"/>
              <a:t>Dath</a:t>
            </a:r>
            <a:r>
              <a:rPr lang="en-IE" dirty="0" smtClean="0"/>
              <a:t>?</a:t>
            </a:r>
          </a:p>
          <a:p>
            <a:pPr marL="0" indent="0">
              <a:buNone/>
            </a:pPr>
            <a:r>
              <a:rPr lang="en-IE" dirty="0" err="1" smtClean="0"/>
              <a:t>Boladh</a:t>
            </a:r>
            <a:r>
              <a:rPr lang="en-IE" dirty="0" smtClean="0"/>
              <a:t>?</a:t>
            </a:r>
          </a:p>
          <a:p>
            <a:r>
              <a:rPr lang="en-IE" dirty="0" err="1" smtClean="0">
                <a:solidFill>
                  <a:srgbClr val="00B050"/>
                </a:solidFill>
              </a:rPr>
              <a:t>Airíonna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err="1" smtClean="0">
                <a:solidFill>
                  <a:srgbClr val="00B050"/>
                </a:solidFill>
              </a:rPr>
              <a:t>Sulfar</a:t>
            </a:r>
            <a:r>
              <a:rPr lang="en-IE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IE" dirty="0" err="1"/>
              <a:t>Dath</a:t>
            </a:r>
            <a:r>
              <a:rPr lang="en-IE" dirty="0"/>
              <a:t>?</a:t>
            </a:r>
          </a:p>
          <a:p>
            <a:pPr marL="0" indent="0">
              <a:buNone/>
            </a:pPr>
            <a:r>
              <a:rPr lang="en-IE" dirty="0" err="1"/>
              <a:t>Boladh</a:t>
            </a:r>
            <a:r>
              <a:rPr lang="en-IE" dirty="0"/>
              <a:t>?</a:t>
            </a:r>
          </a:p>
          <a:p>
            <a:pPr marL="0" indent="0">
              <a:buNone/>
            </a:pPr>
            <a:endParaRPr lang="en-IE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s://www.labstockstore.com/v5Files/sfwlHpleNfygCJH2/161852/640/b_mag_iron_filings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736304" cy="26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Hs1kVx0T4yLK-SZFNcLLzdBb-xzKTP4bNiCl731_3SaAbAlG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56991"/>
            <a:ext cx="4608512" cy="24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0070C0"/>
                </a:solidFill>
              </a:rPr>
              <a:t>(a) </a:t>
            </a:r>
            <a:r>
              <a:rPr lang="en-IE" b="1" dirty="0" err="1" smtClean="0">
                <a:solidFill>
                  <a:srgbClr val="0070C0"/>
                </a:solidFill>
              </a:rPr>
              <a:t>Meascán</a:t>
            </a:r>
            <a:r>
              <a:rPr lang="en-IE" b="1" dirty="0" smtClean="0">
                <a:solidFill>
                  <a:srgbClr val="0070C0"/>
                </a:solidFill>
              </a:rPr>
              <a:t> </a:t>
            </a:r>
            <a:r>
              <a:rPr lang="en-IE" b="1" dirty="0" err="1" smtClean="0">
                <a:solidFill>
                  <a:srgbClr val="0070C0"/>
                </a:solidFill>
              </a:rPr>
              <a:t>d’Iarann</a:t>
            </a:r>
            <a:r>
              <a:rPr lang="en-IE" b="1" dirty="0" smtClean="0">
                <a:solidFill>
                  <a:srgbClr val="0070C0"/>
                </a:solidFill>
              </a:rPr>
              <a:t> &amp; </a:t>
            </a:r>
            <a:r>
              <a:rPr lang="en-IE" b="1" dirty="0" err="1" smtClean="0">
                <a:solidFill>
                  <a:srgbClr val="0070C0"/>
                </a:solidFill>
              </a:rPr>
              <a:t>Sulfar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43528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err="1" smtClean="0">
                <a:solidFill>
                  <a:srgbClr val="FF0000"/>
                </a:solidFill>
              </a:rPr>
              <a:t>Measc</a:t>
            </a:r>
            <a:r>
              <a:rPr lang="en-IE" dirty="0" smtClean="0">
                <a:solidFill>
                  <a:srgbClr val="FF0000"/>
                </a:solidFill>
              </a:rPr>
              <a:t> (in Aon </a:t>
            </a:r>
            <a:r>
              <a:rPr lang="en-IE" dirty="0" err="1" smtClean="0">
                <a:solidFill>
                  <a:srgbClr val="FF0000"/>
                </a:solidFill>
              </a:rPr>
              <a:t>comhréir</a:t>
            </a:r>
            <a:r>
              <a:rPr lang="en-IE" dirty="0" smtClean="0">
                <a:solidFill>
                  <a:srgbClr val="FF0000"/>
                </a:solidFill>
              </a:rPr>
              <a:t> is </a:t>
            </a:r>
            <a:r>
              <a:rPr lang="en-IE" dirty="0" err="1" smtClean="0">
                <a:solidFill>
                  <a:srgbClr val="FF0000"/>
                </a:solidFill>
              </a:rPr>
              <a:t>maith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leat</a:t>
            </a:r>
            <a:r>
              <a:rPr lang="en-IE" dirty="0" smtClean="0">
                <a:solidFill>
                  <a:srgbClr val="FF0000"/>
                </a:solidFill>
              </a:rPr>
              <a:t>) </a:t>
            </a:r>
            <a:r>
              <a:rPr lang="en-IE" dirty="0" err="1" smtClean="0">
                <a:solidFill>
                  <a:srgbClr val="FF0000"/>
                </a:solidFill>
              </a:rPr>
              <a:t>píosa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Sulfar</a:t>
            </a:r>
            <a:r>
              <a:rPr lang="en-IE" dirty="0" smtClean="0">
                <a:solidFill>
                  <a:srgbClr val="FF0000"/>
                </a:solidFill>
              </a:rPr>
              <a:t> le </a:t>
            </a:r>
            <a:r>
              <a:rPr lang="en-IE" dirty="0" err="1" smtClean="0">
                <a:solidFill>
                  <a:srgbClr val="FF0000"/>
                </a:solidFill>
              </a:rPr>
              <a:t>Píosa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Iarann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ar</a:t>
            </a:r>
            <a:r>
              <a:rPr lang="en-IE" dirty="0" smtClean="0">
                <a:solidFill>
                  <a:srgbClr val="FF0000"/>
                </a:solidFill>
              </a:rPr>
              <a:t> clog </a:t>
            </a:r>
            <a:r>
              <a:rPr lang="en-IE" dirty="0" err="1" smtClean="0">
                <a:solidFill>
                  <a:srgbClr val="FF0000"/>
                </a:solidFill>
              </a:rPr>
              <a:t>glaoine</a:t>
            </a:r>
            <a:r>
              <a:rPr lang="en-IE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b="1" dirty="0"/>
          </a:p>
          <a:p>
            <a:pPr marL="0" indent="0" algn="ctr">
              <a:buNone/>
            </a:pPr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564904"/>
            <a:ext cx="4104456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800" dirty="0"/>
              <a:t>An </a:t>
            </a:r>
            <a:r>
              <a:rPr lang="en-IE" sz="2800" dirty="0" err="1"/>
              <a:t>féachan</a:t>
            </a:r>
            <a:r>
              <a:rPr lang="en-IE" sz="2800" dirty="0"/>
              <a:t> </a:t>
            </a:r>
            <a:r>
              <a:rPr lang="en-IE" sz="2800" dirty="0" err="1"/>
              <a:t>ceachtar</a:t>
            </a:r>
            <a:r>
              <a:rPr lang="en-IE" sz="2800" dirty="0"/>
              <a:t> do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dúile</a:t>
            </a:r>
            <a:r>
              <a:rPr lang="en-IE" sz="2800" dirty="0"/>
              <a:t> </a:t>
            </a:r>
            <a:r>
              <a:rPr lang="en-IE" sz="2800" dirty="0" err="1"/>
              <a:t>difrúil</a:t>
            </a:r>
            <a:r>
              <a:rPr lang="en-IE" sz="2800" dirty="0"/>
              <a:t> </a:t>
            </a:r>
            <a:r>
              <a:rPr lang="en-IE" sz="2800" dirty="0" err="1"/>
              <a:t>anois</a:t>
            </a:r>
            <a:r>
              <a:rPr lang="en-IE" sz="2800" dirty="0"/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800" dirty="0"/>
              <a:t>An </a:t>
            </a:r>
            <a:r>
              <a:rPr lang="en-IE" sz="2800" dirty="0" err="1"/>
              <a:t>bhfuil</a:t>
            </a:r>
            <a:r>
              <a:rPr lang="en-IE" sz="2800" dirty="0"/>
              <a:t> </a:t>
            </a:r>
            <a:r>
              <a:rPr lang="en-IE" sz="2800" dirty="0" err="1"/>
              <a:t>muid</a:t>
            </a:r>
            <a:r>
              <a:rPr lang="en-IE" sz="2800" dirty="0"/>
              <a:t> in </a:t>
            </a:r>
            <a:r>
              <a:rPr lang="en-IE" sz="2800" dirty="0" err="1"/>
              <a:t>ann</a:t>
            </a:r>
            <a:r>
              <a:rPr lang="en-IE" sz="2800" dirty="0"/>
              <a:t> </a:t>
            </a:r>
            <a:r>
              <a:rPr lang="en-IE" sz="2800" dirty="0" err="1"/>
              <a:t>iad</a:t>
            </a:r>
            <a:r>
              <a:rPr lang="en-IE" sz="2800" dirty="0"/>
              <a:t> a </a:t>
            </a:r>
            <a:r>
              <a:rPr lang="en-IE" sz="2800" dirty="0" err="1"/>
              <a:t>scartha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/>
              <a:t>ais</a:t>
            </a:r>
            <a:r>
              <a:rPr lang="en-IE" sz="2800" dirty="0"/>
              <a:t> </a:t>
            </a:r>
            <a:r>
              <a:rPr lang="en-IE" sz="2800" dirty="0" err="1"/>
              <a:t>ina</a:t>
            </a:r>
            <a:r>
              <a:rPr lang="en-IE" sz="2800" dirty="0"/>
              <a:t> 2 </a:t>
            </a:r>
            <a:r>
              <a:rPr lang="en-IE" sz="2800" dirty="0" err="1"/>
              <a:t>dúile</a:t>
            </a:r>
            <a:r>
              <a:rPr lang="en-IE" sz="2800" dirty="0"/>
              <a:t> </a:t>
            </a:r>
            <a:r>
              <a:rPr lang="en-IE" sz="2800" dirty="0" err="1"/>
              <a:t>arís</a:t>
            </a:r>
            <a:r>
              <a:rPr lang="en-IE" sz="2800" dirty="0"/>
              <a:t>????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800" dirty="0" err="1"/>
              <a:t>Conas</a:t>
            </a:r>
            <a:r>
              <a:rPr lang="en-IE" sz="2800" dirty="0" smtClean="0"/>
              <a:t>???</a:t>
            </a:r>
            <a:endParaRPr lang="en-IE" dirty="0"/>
          </a:p>
        </p:txBody>
      </p:sp>
      <p:pic>
        <p:nvPicPr>
          <p:cNvPr id="3074" name="Picture 2" descr="https://encrypted-tbn1.gstatic.com/images?q=tbn:ANd9GcRKesvo80iervSSc7jHpxD5HPHGcSUQ4EMZlnD0LW-tv7ezbDt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6164957" cy="35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>
            <a:off x="5940152" y="3140968"/>
            <a:ext cx="1656184" cy="76276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013176"/>
            <a:ext cx="8640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err="1" smtClean="0"/>
              <a:t>Iarann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4149080"/>
            <a:ext cx="72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err="1" smtClean="0"/>
              <a:t>Sulfar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90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2097"/>
            <a:ext cx="5544616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IE" b="1" dirty="0" err="1" smtClean="0">
                <a:solidFill>
                  <a:srgbClr val="FF0000"/>
                </a:solidFill>
              </a:rPr>
              <a:t>Dúile</a:t>
            </a:r>
            <a:r>
              <a:rPr lang="en-IE" b="1" dirty="0" smtClean="0">
                <a:solidFill>
                  <a:srgbClr val="FF0000"/>
                </a:solidFill>
              </a:rPr>
              <a:t>-</a:t>
            </a:r>
            <a:r>
              <a:rPr lang="en-IE" dirty="0" smtClean="0"/>
              <a:t> </a:t>
            </a:r>
            <a:r>
              <a:rPr lang="en-IE" dirty="0" err="1" smtClean="0"/>
              <a:t>substáintí</a:t>
            </a:r>
            <a:r>
              <a:rPr lang="en-IE" dirty="0" smtClean="0"/>
              <a:t> </a:t>
            </a:r>
            <a:r>
              <a:rPr lang="en-IE" dirty="0" err="1" smtClean="0"/>
              <a:t>simplí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I 1661 </a:t>
            </a:r>
            <a:r>
              <a:rPr lang="en-IE" dirty="0" err="1" smtClean="0"/>
              <a:t>chuir</a:t>
            </a:r>
            <a:r>
              <a:rPr lang="en-IE" dirty="0" smtClean="0"/>
              <a:t> an </a:t>
            </a:r>
            <a:r>
              <a:rPr lang="en-IE" dirty="0" err="1" smtClean="0"/>
              <a:t>Eolaí</a:t>
            </a:r>
            <a:r>
              <a:rPr lang="en-IE" dirty="0" smtClean="0"/>
              <a:t> </a:t>
            </a:r>
            <a:r>
              <a:rPr lang="en-IE" dirty="0" err="1" smtClean="0"/>
              <a:t>cáilúil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</a:t>
            </a:r>
            <a:r>
              <a:rPr lang="en-IE" dirty="0" err="1" smtClean="0"/>
              <a:t>Éireannach</a:t>
            </a:r>
            <a:r>
              <a:rPr lang="en-IE" dirty="0" smtClean="0"/>
              <a:t> Robert Boyle an focal 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‘element’ (</a:t>
            </a:r>
            <a:r>
              <a:rPr lang="en-IE" dirty="0" err="1" smtClean="0"/>
              <a:t>dúil</a:t>
            </a:r>
            <a:r>
              <a:rPr lang="en-IE" dirty="0" smtClean="0"/>
              <a:t>)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foclóir</a:t>
            </a:r>
            <a:r>
              <a:rPr lang="en-IE" dirty="0" smtClean="0"/>
              <a:t>.</a:t>
            </a:r>
          </a:p>
          <a:p>
            <a:r>
              <a:rPr lang="en-IE" b="1" u="sng" dirty="0" err="1" smtClean="0">
                <a:solidFill>
                  <a:srgbClr val="FF3399"/>
                </a:solidFill>
              </a:rPr>
              <a:t>Dúile</a:t>
            </a:r>
            <a:r>
              <a:rPr lang="en-IE" b="1" u="sng" dirty="0" smtClean="0">
                <a:solidFill>
                  <a:srgbClr val="FF3399"/>
                </a:solidFill>
              </a:rPr>
              <a:t>: </a:t>
            </a:r>
            <a:r>
              <a:rPr lang="en-IE" u="sng" dirty="0" err="1" smtClean="0">
                <a:solidFill>
                  <a:srgbClr val="FF3399"/>
                </a:solidFill>
              </a:rPr>
              <a:t>substáintí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nach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féidir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leat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</a:p>
          <a:p>
            <a:pPr marL="0" indent="0">
              <a:buNone/>
            </a:pPr>
            <a:r>
              <a:rPr lang="en-IE" u="sng" dirty="0">
                <a:solidFill>
                  <a:srgbClr val="FF3399"/>
                </a:solidFill>
              </a:rPr>
              <a:t> </a:t>
            </a:r>
            <a:r>
              <a:rPr lang="en-IE" u="sng" dirty="0" smtClean="0">
                <a:solidFill>
                  <a:srgbClr val="FF3399"/>
                </a:solidFill>
              </a:rPr>
              <a:t>   </a:t>
            </a:r>
            <a:r>
              <a:rPr lang="en-IE" u="sng" dirty="0" err="1" smtClean="0">
                <a:solidFill>
                  <a:srgbClr val="FF3399"/>
                </a:solidFill>
              </a:rPr>
              <a:t>bhrise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ina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substáint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níos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simplí</a:t>
            </a:r>
            <a:r>
              <a:rPr lang="en-IE" u="sng" dirty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ag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</a:p>
          <a:p>
            <a:pPr marL="0" indent="0">
              <a:buNone/>
            </a:pPr>
            <a:r>
              <a:rPr lang="en-IE" u="sng" dirty="0">
                <a:solidFill>
                  <a:srgbClr val="FF3399"/>
                </a:solidFill>
              </a:rPr>
              <a:t> </a:t>
            </a:r>
            <a:r>
              <a:rPr lang="en-IE" u="sng" dirty="0" smtClean="0">
                <a:solidFill>
                  <a:srgbClr val="FF3399"/>
                </a:solidFill>
              </a:rPr>
              <a:t>   </a:t>
            </a:r>
            <a:r>
              <a:rPr lang="en-IE" u="sng" dirty="0" err="1" smtClean="0">
                <a:solidFill>
                  <a:srgbClr val="FF3399"/>
                </a:solidFill>
              </a:rPr>
              <a:t>úsáid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modhanna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ceimiceadh</a:t>
            </a:r>
            <a:r>
              <a:rPr lang="en-IE" u="sng" dirty="0" smtClean="0">
                <a:solidFill>
                  <a:srgbClr val="FF3399"/>
                </a:solidFill>
              </a:rPr>
              <a:t>.</a:t>
            </a:r>
          </a:p>
          <a:p>
            <a:r>
              <a:rPr lang="en-IE" dirty="0" err="1" smtClean="0"/>
              <a:t>S’iad</a:t>
            </a:r>
            <a:r>
              <a:rPr lang="en-IE" dirty="0" smtClean="0"/>
              <a:t> </a:t>
            </a:r>
            <a:r>
              <a:rPr lang="en-IE" dirty="0" err="1" smtClean="0"/>
              <a:t>dúile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ábhair</a:t>
            </a:r>
            <a:r>
              <a:rPr lang="en-IE" dirty="0" smtClean="0"/>
              <a:t> is </a:t>
            </a:r>
            <a:r>
              <a:rPr lang="en-IE" dirty="0" err="1" smtClean="0"/>
              <a:t>simplí</a:t>
            </a:r>
            <a:r>
              <a:rPr lang="en-IE" dirty="0" smtClean="0"/>
              <a:t> a </a:t>
            </a:r>
            <a:r>
              <a:rPr lang="en-IE" dirty="0" err="1" smtClean="0"/>
              <a:t>bhfuil</a:t>
            </a:r>
            <a:r>
              <a:rPr lang="en-IE" dirty="0" smtClean="0"/>
              <a:t> </a:t>
            </a:r>
            <a:r>
              <a:rPr lang="en-IE" dirty="0" err="1" smtClean="0"/>
              <a:t>ann</a:t>
            </a:r>
            <a:r>
              <a:rPr lang="en-IE" dirty="0" smtClean="0"/>
              <a:t>, </a:t>
            </a:r>
            <a:r>
              <a:rPr lang="en-IE" dirty="0" err="1" smtClean="0"/>
              <a:t>m.s.</a:t>
            </a:r>
            <a:r>
              <a:rPr lang="en-IE" dirty="0" smtClean="0"/>
              <a:t> </a:t>
            </a:r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Ór</a:t>
            </a:r>
            <a:r>
              <a:rPr lang="en-IE" dirty="0" smtClean="0"/>
              <a:t> </a:t>
            </a:r>
            <a:r>
              <a:rPr lang="en-IE" dirty="0" err="1" smtClean="0"/>
              <a:t>sampla</a:t>
            </a:r>
            <a:r>
              <a:rPr lang="en-IE" dirty="0" smtClean="0"/>
              <a:t> do </a:t>
            </a:r>
            <a:r>
              <a:rPr lang="en-IE" dirty="0" err="1" smtClean="0"/>
              <a:t>dúil</a:t>
            </a:r>
            <a:r>
              <a:rPr lang="en-IE" dirty="0" smtClean="0"/>
              <a:t>- </a:t>
            </a:r>
            <a:r>
              <a:rPr lang="en-IE" dirty="0" err="1" smtClean="0"/>
              <a:t>ciallaíonn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</a:t>
            </a:r>
            <a:r>
              <a:rPr lang="en-IE" dirty="0" err="1" smtClean="0"/>
              <a:t>nach</a:t>
            </a:r>
            <a:r>
              <a:rPr lang="en-IE" dirty="0" smtClean="0"/>
              <a:t> </a:t>
            </a:r>
            <a:r>
              <a:rPr lang="en-IE" dirty="0" err="1" smtClean="0"/>
              <a:t>bhfuil</a:t>
            </a:r>
            <a:r>
              <a:rPr lang="en-IE" dirty="0"/>
              <a:t> </a:t>
            </a:r>
            <a:r>
              <a:rPr lang="en-IE" dirty="0" err="1" smtClean="0"/>
              <a:t>aon</a:t>
            </a:r>
            <a:r>
              <a:rPr lang="en-IE" dirty="0" smtClean="0"/>
              <a:t> </a:t>
            </a:r>
            <a:r>
              <a:rPr lang="en-IE" dirty="0" err="1" smtClean="0"/>
              <a:t>rud</a:t>
            </a:r>
            <a:r>
              <a:rPr lang="en-IE" dirty="0" smtClean="0"/>
              <a:t> I ÓR ach ÓR!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76672"/>
            <a:ext cx="237626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5" y="3501008"/>
            <a:ext cx="237626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 smtClean="0"/>
              <a:t>Robert Boyle </a:t>
            </a:r>
            <a:r>
              <a:rPr lang="en-IE" dirty="0" smtClean="0"/>
              <a:t>(1627-91). </a:t>
            </a:r>
          </a:p>
          <a:p>
            <a:r>
              <a:rPr lang="en-IE" dirty="0" err="1" smtClean="0"/>
              <a:t>Rugadh</a:t>
            </a:r>
            <a:r>
              <a:rPr lang="en-IE" dirty="0" smtClean="0"/>
              <a:t> é I </a:t>
            </a:r>
            <a:r>
              <a:rPr lang="en-IE" dirty="0" err="1" smtClean="0"/>
              <a:t>Caisléan</a:t>
            </a:r>
            <a:r>
              <a:rPr lang="en-IE" dirty="0" smtClean="0"/>
              <a:t> Lismore, </a:t>
            </a:r>
            <a:r>
              <a:rPr lang="en-IE" dirty="0" err="1" smtClean="0"/>
              <a:t>Pórt</a:t>
            </a:r>
            <a:r>
              <a:rPr lang="en-IE" dirty="0" smtClean="0"/>
              <a:t> </a:t>
            </a:r>
            <a:r>
              <a:rPr lang="en-IE" dirty="0" err="1" smtClean="0"/>
              <a:t>Láirge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60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err="1" smtClean="0">
                <a:solidFill>
                  <a:srgbClr val="FF3399"/>
                </a:solidFill>
                <a:latin typeface="Arial Rounded MT Bold" pitchFamily="34" charset="0"/>
              </a:rPr>
              <a:t>Cén</a:t>
            </a:r>
            <a:r>
              <a:rPr lang="en-IE" dirty="0" smtClean="0">
                <a:solidFill>
                  <a:srgbClr val="FF3399"/>
                </a:solidFill>
                <a:latin typeface="Arial Rounded MT Bold" pitchFamily="34" charset="0"/>
              </a:rPr>
              <a:t> </a:t>
            </a:r>
            <a:r>
              <a:rPr lang="en-IE" dirty="0" err="1" smtClean="0">
                <a:solidFill>
                  <a:srgbClr val="FF3399"/>
                </a:solidFill>
                <a:latin typeface="Arial Rounded MT Bold" pitchFamily="34" charset="0"/>
              </a:rPr>
              <a:t>eolas</a:t>
            </a:r>
            <a:r>
              <a:rPr lang="en-IE" dirty="0" smtClean="0">
                <a:solidFill>
                  <a:srgbClr val="FF3399"/>
                </a:solidFill>
                <a:latin typeface="Arial Rounded MT Bold" pitchFamily="34" charset="0"/>
              </a:rPr>
              <a:t> a </a:t>
            </a:r>
            <a:r>
              <a:rPr lang="en-IE" dirty="0" err="1" smtClean="0">
                <a:solidFill>
                  <a:srgbClr val="FF3399"/>
                </a:solidFill>
                <a:latin typeface="Arial Rounded MT Bold" pitchFamily="34" charset="0"/>
              </a:rPr>
              <a:t>leiraíonn</a:t>
            </a:r>
            <a:r>
              <a:rPr lang="en-IE" dirty="0" smtClean="0">
                <a:solidFill>
                  <a:srgbClr val="FF3399"/>
                </a:solidFill>
                <a:latin typeface="Arial Rounded MT Bold" pitchFamily="34" charset="0"/>
              </a:rPr>
              <a:t> </a:t>
            </a:r>
            <a:r>
              <a:rPr lang="en-IE" dirty="0" err="1" smtClean="0">
                <a:solidFill>
                  <a:srgbClr val="FF3399"/>
                </a:solidFill>
                <a:latin typeface="Arial Rounded MT Bold" pitchFamily="34" charset="0"/>
              </a:rPr>
              <a:t>seo</a:t>
            </a:r>
            <a:r>
              <a:rPr lang="en-IE" dirty="0" smtClean="0">
                <a:solidFill>
                  <a:srgbClr val="FF3399"/>
                </a:solidFill>
                <a:latin typeface="Arial Rounded MT Bold" pitchFamily="34" charset="0"/>
              </a:rPr>
              <a:t> </a:t>
            </a:r>
            <a:r>
              <a:rPr lang="en-IE" dirty="0" err="1" smtClean="0">
                <a:solidFill>
                  <a:srgbClr val="FF3399"/>
                </a:solidFill>
                <a:latin typeface="Arial Rounded MT Bold" pitchFamily="34" charset="0"/>
              </a:rPr>
              <a:t>dúinn</a:t>
            </a:r>
            <a:r>
              <a:rPr lang="en-IE" dirty="0" smtClean="0">
                <a:solidFill>
                  <a:srgbClr val="FF3399"/>
                </a:solidFill>
                <a:latin typeface="Arial Rounded MT Bold" pitchFamily="34" charset="0"/>
              </a:rPr>
              <a:t> </a:t>
            </a:r>
            <a:r>
              <a:rPr lang="en-IE" dirty="0" err="1" smtClean="0">
                <a:solidFill>
                  <a:srgbClr val="FF3399"/>
                </a:solidFill>
                <a:latin typeface="Arial Rounded MT Bold" pitchFamily="34" charset="0"/>
              </a:rPr>
              <a:t>faoi</a:t>
            </a:r>
            <a:r>
              <a:rPr lang="en-IE" dirty="0" smtClean="0">
                <a:solidFill>
                  <a:srgbClr val="FF3399"/>
                </a:solidFill>
                <a:latin typeface="Arial Rounded MT Bold" pitchFamily="34" charset="0"/>
              </a:rPr>
              <a:t> </a:t>
            </a:r>
            <a:r>
              <a:rPr lang="en-IE" dirty="0" err="1" smtClean="0">
                <a:solidFill>
                  <a:srgbClr val="FF3399"/>
                </a:solidFill>
                <a:latin typeface="Arial Rounded MT Bold" pitchFamily="34" charset="0"/>
              </a:rPr>
              <a:t>Meascáin</a:t>
            </a:r>
            <a:r>
              <a:rPr lang="en-IE" dirty="0" smtClean="0">
                <a:solidFill>
                  <a:srgbClr val="FF3399"/>
                </a:solidFill>
                <a:latin typeface="Arial Rounded MT Bold" pitchFamily="34" charset="0"/>
              </a:rPr>
              <a:t>?</a:t>
            </a:r>
            <a:endParaRPr lang="en-IE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dirty="0" err="1" smtClean="0">
                <a:solidFill>
                  <a:srgbClr val="0070C0"/>
                </a:solidFill>
              </a:rPr>
              <a:t>Freagra</a:t>
            </a:r>
            <a:r>
              <a:rPr lang="en-IE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IE" dirty="0" smtClean="0"/>
              <a:t>Is </a:t>
            </a:r>
            <a:r>
              <a:rPr lang="en-IE" dirty="0" err="1" smtClean="0"/>
              <a:t>féidir</a:t>
            </a:r>
            <a:r>
              <a:rPr lang="en-IE" dirty="0" smtClean="0"/>
              <a:t> </a:t>
            </a:r>
            <a:r>
              <a:rPr lang="en-IE" dirty="0" err="1" smtClean="0"/>
              <a:t>iad</a:t>
            </a:r>
            <a:r>
              <a:rPr lang="en-IE" dirty="0" smtClean="0"/>
              <a:t> a </a:t>
            </a:r>
            <a:r>
              <a:rPr lang="en-IE" dirty="0" err="1" smtClean="0">
                <a:solidFill>
                  <a:srgbClr val="FF3399"/>
                </a:solidFill>
              </a:rPr>
              <a:t>scartha</a:t>
            </a:r>
            <a:r>
              <a:rPr lang="en-IE" dirty="0" smtClean="0">
                <a:solidFill>
                  <a:srgbClr val="FF3399"/>
                </a:solidFill>
              </a:rPr>
              <a:t> </a:t>
            </a:r>
            <a:r>
              <a:rPr lang="en-IE" dirty="0" err="1" smtClean="0">
                <a:solidFill>
                  <a:srgbClr val="FF3399"/>
                </a:solidFill>
              </a:rPr>
              <a:t>ar</a:t>
            </a:r>
            <a:r>
              <a:rPr lang="en-IE" dirty="0" smtClean="0">
                <a:solidFill>
                  <a:srgbClr val="FF3399"/>
                </a:solidFill>
              </a:rPr>
              <a:t> </a:t>
            </a:r>
            <a:r>
              <a:rPr lang="en-IE" dirty="0" err="1" smtClean="0">
                <a:solidFill>
                  <a:srgbClr val="FF3399"/>
                </a:solidFill>
              </a:rPr>
              <a:t>ais</a:t>
            </a:r>
            <a:r>
              <a:rPr lang="en-IE" dirty="0" smtClean="0">
                <a:solidFill>
                  <a:srgbClr val="FF3399"/>
                </a:solidFill>
              </a:rPr>
              <a:t> </a:t>
            </a:r>
            <a:r>
              <a:rPr lang="en-IE" dirty="0" err="1" smtClean="0"/>
              <a:t>ina</a:t>
            </a:r>
            <a:r>
              <a:rPr lang="en-IE" dirty="0" smtClean="0"/>
              <a:t> </a:t>
            </a:r>
            <a:r>
              <a:rPr lang="en-IE" dirty="0" err="1" smtClean="0"/>
              <a:t>dúile</a:t>
            </a:r>
            <a:r>
              <a:rPr lang="en-IE" dirty="0" smtClean="0"/>
              <a:t> as a </a:t>
            </a:r>
            <a:r>
              <a:rPr lang="en-IE" dirty="0" err="1" smtClean="0"/>
              <a:t>rabhadar</a:t>
            </a:r>
            <a:r>
              <a:rPr lang="en-IE" dirty="0" smtClean="0"/>
              <a:t> </a:t>
            </a:r>
            <a:r>
              <a:rPr lang="en-IE" dirty="0" err="1" smtClean="0"/>
              <a:t>déanta</a:t>
            </a:r>
            <a:r>
              <a:rPr lang="en-IE" dirty="0" smtClean="0"/>
              <a:t>.</a:t>
            </a:r>
          </a:p>
          <a:p>
            <a:pPr marL="514350" indent="-514350">
              <a:buAutoNum type="arabicPeriod"/>
            </a:pPr>
            <a:r>
              <a:rPr lang="en-IE" dirty="0" smtClean="0"/>
              <a:t>Is </a:t>
            </a:r>
            <a:r>
              <a:rPr lang="en-IE" dirty="0" err="1" smtClean="0"/>
              <a:t>Cuma</a:t>
            </a:r>
            <a:r>
              <a:rPr lang="en-IE" dirty="0" smtClean="0"/>
              <a:t> </a:t>
            </a:r>
            <a:r>
              <a:rPr lang="en-IE" dirty="0" err="1" smtClean="0"/>
              <a:t>cé</a:t>
            </a:r>
            <a:r>
              <a:rPr lang="en-IE" dirty="0" smtClean="0"/>
              <a:t> </a:t>
            </a:r>
            <a:r>
              <a:rPr lang="en-IE" dirty="0" err="1" smtClean="0"/>
              <a:t>méid</a:t>
            </a:r>
            <a:r>
              <a:rPr lang="en-IE" dirty="0" smtClean="0"/>
              <a:t> </a:t>
            </a:r>
            <a:r>
              <a:rPr lang="en-IE" dirty="0" err="1" smtClean="0"/>
              <a:t>d’aon</a:t>
            </a:r>
            <a:r>
              <a:rPr lang="en-IE" dirty="0" smtClean="0"/>
              <a:t> </a:t>
            </a:r>
            <a:r>
              <a:rPr lang="en-IE" dirty="0" err="1" smtClean="0"/>
              <a:t>dúil</a:t>
            </a:r>
            <a:r>
              <a:rPr lang="en-IE" dirty="0" smtClean="0"/>
              <a:t> a </a:t>
            </a:r>
            <a:r>
              <a:rPr lang="en-IE" dirty="0" err="1" smtClean="0"/>
              <a:t>cuireann</a:t>
            </a:r>
            <a:r>
              <a:rPr lang="en-IE" dirty="0" smtClean="0"/>
              <a:t> le leis an </a:t>
            </a:r>
            <a:r>
              <a:rPr lang="en-IE" dirty="0" err="1" smtClean="0"/>
              <a:t>ceann</a:t>
            </a:r>
            <a:r>
              <a:rPr lang="en-IE" dirty="0" smtClean="0"/>
              <a:t> </a:t>
            </a:r>
            <a:r>
              <a:rPr lang="en-IE" dirty="0" err="1" smtClean="0"/>
              <a:t>eile</a:t>
            </a:r>
            <a:r>
              <a:rPr lang="en-IE" dirty="0" smtClean="0"/>
              <a:t>- is </a:t>
            </a:r>
            <a:r>
              <a:rPr lang="en-IE" dirty="0" err="1" smtClean="0"/>
              <a:t>meascán</a:t>
            </a:r>
            <a:r>
              <a:rPr lang="en-IE" dirty="0" smtClean="0"/>
              <a:t> </a:t>
            </a:r>
            <a:r>
              <a:rPr lang="en-IE" dirty="0" err="1" smtClean="0"/>
              <a:t>fos</a:t>
            </a:r>
            <a:r>
              <a:rPr lang="en-IE" dirty="0" smtClean="0"/>
              <a:t> é.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4" descr="http://4.bp.blogspot.com/-6xl21p1l0BM/TYMZVN2myuI/AAAAAAAAAK8/lrsMcL0h-lQ/s320/magnetic-separation-proc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8245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en-IE" sz="5400" dirty="0" smtClean="0">
                <a:solidFill>
                  <a:srgbClr val="FF3399"/>
                </a:solidFill>
              </a:rPr>
              <a:t>Stink Bombs!!</a:t>
            </a:r>
            <a:endParaRPr lang="en-IE" sz="5400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5112568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b="1" u="sng" dirty="0" err="1" smtClean="0">
                <a:solidFill>
                  <a:srgbClr val="0070C0"/>
                </a:solidFill>
              </a:rPr>
              <a:t>Comhdúil</a:t>
            </a:r>
            <a:r>
              <a:rPr lang="en-IE" b="1" u="sng" dirty="0" smtClean="0">
                <a:solidFill>
                  <a:srgbClr val="0070C0"/>
                </a:solidFill>
              </a:rPr>
              <a:t> do </a:t>
            </a:r>
          </a:p>
          <a:p>
            <a:pPr marL="0" indent="0">
              <a:buNone/>
            </a:pPr>
            <a:r>
              <a:rPr lang="en-IE" b="1" u="sng" dirty="0" err="1" smtClean="0">
                <a:solidFill>
                  <a:srgbClr val="0070C0"/>
                </a:solidFill>
              </a:rPr>
              <a:t>Sulfáit</a:t>
            </a:r>
            <a:r>
              <a:rPr lang="en-IE" b="1" u="sng" dirty="0" smtClean="0">
                <a:solidFill>
                  <a:srgbClr val="0070C0"/>
                </a:solidFill>
              </a:rPr>
              <a:t> </a:t>
            </a:r>
            <a:r>
              <a:rPr lang="en-IE" b="1" u="sng" dirty="0" err="1" smtClean="0">
                <a:solidFill>
                  <a:srgbClr val="0070C0"/>
                </a:solidFill>
              </a:rPr>
              <a:t>Iarann</a:t>
            </a:r>
            <a:r>
              <a:rPr lang="en-IE" b="1" u="sng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IE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b="1" dirty="0" err="1" smtClean="0">
                <a:solidFill>
                  <a:srgbClr val="FF3399"/>
                </a:solidFill>
              </a:rPr>
              <a:t>Modh</a:t>
            </a:r>
            <a:r>
              <a:rPr lang="en-IE" b="1" dirty="0" smtClean="0">
                <a:solidFill>
                  <a:srgbClr val="FF3399"/>
                </a:solidFill>
              </a:rPr>
              <a:t>:</a:t>
            </a:r>
            <a:endParaRPr lang="en-IE" b="1" dirty="0">
              <a:solidFill>
                <a:srgbClr val="FF3399"/>
              </a:solidFill>
            </a:endParaRPr>
          </a:p>
          <a:p>
            <a:r>
              <a:rPr lang="en-IE" dirty="0" err="1" smtClean="0"/>
              <a:t>Cuir</a:t>
            </a:r>
            <a:r>
              <a:rPr lang="en-IE" smtClean="0"/>
              <a:t>  </a:t>
            </a:r>
            <a:r>
              <a:rPr lang="en-IE" b="1" smtClean="0">
                <a:solidFill>
                  <a:srgbClr val="FF0000"/>
                </a:solidFill>
              </a:rPr>
              <a:t>7g </a:t>
            </a:r>
            <a:r>
              <a:rPr lang="en-IE" b="1" dirty="0" err="1" smtClean="0">
                <a:solidFill>
                  <a:srgbClr val="FF0000"/>
                </a:solidFill>
              </a:rPr>
              <a:t>Iarann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&amp; </a:t>
            </a:r>
            <a:r>
              <a:rPr lang="en-IE" b="1" dirty="0" smtClean="0">
                <a:solidFill>
                  <a:srgbClr val="FF0000"/>
                </a:solidFill>
              </a:rPr>
              <a:t>4 g </a:t>
            </a:r>
            <a:r>
              <a:rPr lang="en-IE" b="1" dirty="0" err="1" smtClean="0">
                <a:solidFill>
                  <a:srgbClr val="FF0000"/>
                </a:solidFill>
              </a:rPr>
              <a:t>Sulfar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mortéir</a:t>
            </a:r>
            <a:r>
              <a:rPr lang="en-IE" dirty="0" smtClean="0"/>
              <a:t> &amp; </a:t>
            </a:r>
            <a:r>
              <a:rPr lang="en-IE" dirty="0" err="1" smtClean="0"/>
              <a:t>túairgnín</a:t>
            </a:r>
            <a:r>
              <a:rPr lang="en-IE" dirty="0" smtClean="0"/>
              <a:t> &amp; </a:t>
            </a:r>
            <a:r>
              <a:rPr lang="en-IE" dirty="0" err="1" smtClean="0"/>
              <a:t>meilt</a:t>
            </a:r>
            <a:r>
              <a:rPr lang="en-IE" dirty="0" smtClean="0"/>
              <a:t> (grind).</a:t>
            </a:r>
          </a:p>
          <a:p>
            <a:r>
              <a:rPr lang="en-IE" dirty="0" err="1" smtClean="0"/>
              <a:t>Cuir</a:t>
            </a:r>
            <a:r>
              <a:rPr lang="en-IE" dirty="0" smtClean="0"/>
              <a:t> </a:t>
            </a:r>
            <a:r>
              <a:rPr lang="en-IE" dirty="0" err="1" smtClean="0"/>
              <a:t>píosa</a:t>
            </a:r>
            <a:r>
              <a:rPr lang="en-IE" dirty="0" smtClean="0"/>
              <a:t> don </a:t>
            </a:r>
            <a:r>
              <a:rPr lang="en-IE" dirty="0" err="1" smtClean="0"/>
              <a:t>meascán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/>
              <a:t> </a:t>
            </a:r>
            <a:r>
              <a:rPr lang="en-IE" dirty="0" smtClean="0"/>
              <a:t>I </a:t>
            </a:r>
            <a:r>
              <a:rPr lang="en-IE" dirty="0" err="1" smtClean="0"/>
              <a:t>promhadán</a:t>
            </a:r>
            <a:r>
              <a:rPr lang="en-IE" dirty="0" smtClean="0"/>
              <a:t> &amp; </a:t>
            </a:r>
            <a:r>
              <a:rPr lang="en-IE" dirty="0" err="1" smtClean="0"/>
              <a:t>cuir</a:t>
            </a:r>
            <a:r>
              <a:rPr lang="en-IE" dirty="0" smtClean="0"/>
              <a:t> teas leis.</a:t>
            </a:r>
          </a:p>
          <a:p>
            <a:r>
              <a:rPr lang="en-IE" dirty="0" smtClean="0"/>
              <a:t>Stop </a:t>
            </a:r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tosaíonn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</a:t>
            </a:r>
            <a:r>
              <a:rPr lang="en-IE" b="1" u="sng" dirty="0" err="1" smtClean="0">
                <a:solidFill>
                  <a:schemeClr val="accent6">
                    <a:lumMod val="75000"/>
                  </a:schemeClr>
                </a:solidFill>
              </a:rPr>
              <a:t>ag</a:t>
            </a:r>
            <a:r>
              <a:rPr lang="en-IE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b="1" u="sng" dirty="0" err="1" smtClean="0">
                <a:solidFill>
                  <a:schemeClr val="accent6">
                    <a:lumMod val="75000"/>
                  </a:schemeClr>
                </a:solidFill>
              </a:rPr>
              <a:t>breo</a:t>
            </a:r>
            <a:r>
              <a:rPr lang="en-IE" b="1" u="sng" dirty="0" smtClean="0">
                <a:solidFill>
                  <a:schemeClr val="accent6">
                    <a:lumMod val="75000"/>
                  </a:schemeClr>
                </a:solidFill>
              </a:rPr>
              <a:t> (glowing)</a:t>
            </a:r>
            <a:endParaRPr lang="en-IE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http://igcsechemistry123.weebly.com/uploads/1/3/5/9/13593500/6112917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4683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bc.co.uk/bitesize/ks3/science/images/iron_sulfur_reactio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7408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>
                <a:solidFill>
                  <a:srgbClr val="FF3399"/>
                </a:solidFill>
                <a:latin typeface="Arial Rounded MT Bold" pitchFamily="34" charset="0"/>
              </a:rPr>
              <a:t>Cén</a:t>
            </a:r>
            <a:r>
              <a:rPr lang="en-IE" dirty="0">
                <a:solidFill>
                  <a:srgbClr val="FF3399"/>
                </a:solidFill>
                <a:latin typeface="Arial Rounded MT Bold" pitchFamily="34" charset="0"/>
              </a:rPr>
              <a:t> </a:t>
            </a:r>
            <a:r>
              <a:rPr lang="en-IE" dirty="0" err="1">
                <a:solidFill>
                  <a:srgbClr val="FF3399"/>
                </a:solidFill>
                <a:latin typeface="Arial Rounded MT Bold" pitchFamily="34" charset="0"/>
              </a:rPr>
              <a:t>eolas</a:t>
            </a:r>
            <a:r>
              <a:rPr lang="en-IE" dirty="0">
                <a:solidFill>
                  <a:srgbClr val="FF3399"/>
                </a:solidFill>
                <a:latin typeface="Arial Rounded MT Bold" pitchFamily="34" charset="0"/>
              </a:rPr>
              <a:t> a </a:t>
            </a:r>
            <a:r>
              <a:rPr lang="en-IE" dirty="0" err="1">
                <a:solidFill>
                  <a:srgbClr val="FF3399"/>
                </a:solidFill>
                <a:latin typeface="Arial Rounded MT Bold" pitchFamily="34" charset="0"/>
              </a:rPr>
              <a:t>leiraíonn</a:t>
            </a:r>
            <a:r>
              <a:rPr lang="en-IE" dirty="0">
                <a:solidFill>
                  <a:srgbClr val="FF3399"/>
                </a:solidFill>
                <a:latin typeface="Arial Rounded MT Bold" pitchFamily="34" charset="0"/>
              </a:rPr>
              <a:t> </a:t>
            </a:r>
            <a:r>
              <a:rPr lang="en-IE" dirty="0" err="1">
                <a:solidFill>
                  <a:srgbClr val="FF3399"/>
                </a:solidFill>
                <a:latin typeface="Arial Rounded MT Bold" pitchFamily="34" charset="0"/>
              </a:rPr>
              <a:t>seo</a:t>
            </a:r>
            <a:r>
              <a:rPr lang="en-IE" dirty="0">
                <a:solidFill>
                  <a:srgbClr val="FF3399"/>
                </a:solidFill>
                <a:latin typeface="Arial Rounded MT Bold" pitchFamily="34" charset="0"/>
              </a:rPr>
              <a:t> </a:t>
            </a:r>
            <a:r>
              <a:rPr lang="en-IE" dirty="0" err="1">
                <a:solidFill>
                  <a:srgbClr val="FF3399"/>
                </a:solidFill>
                <a:latin typeface="Arial Rounded MT Bold" pitchFamily="34" charset="0"/>
              </a:rPr>
              <a:t>dúinn</a:t>
            </a:r>
            <a:r>
              <a:rPr lang="en-IE" dirty="0">
                <a:solidFill>
                  <a:srgbClr val="FF3399"/>
                </a:solidFill>
                <a:latin typeface="Arial Rounded MT Bold" pitchFamily="34" charset="0"/>
              </a:rPr>
              <a:t> </a:t>
            </a:r>
            <a:r>
              <a:rPr lang="en-IE" dirty="0" err="1">
                <a:solidFill>
                  <a:srgbClr val="FF3399"/>
                </a:solidFill>
                <a:latin typeface="Arial Rounded MT Bold" pitchFamily="34" charset="0"/>
              </a:rPr>
              <a:t>faoi</a:t>
            </a:r>
            <a:r>
              <a:rPr lang="en-IE" dirty="0">
                <a:solidFill>
                  <a:srgbClr val="FF3399"/>
                </a:solidFill>
                <a:latin typeface="Arial Rounded MT Bold" pitchFamily="34" charset="0"/>
              </a:rPr>
              <a:t> </a:t>
            </a:r>
            <a:r>
              <a:rPr lang="en-IE" dirty="0" err="1" smtClean="0">
                <a:solidFill>
                  <a:srgbClr val="FF3399"/>
                </a:solidFill>
                <a:latin typeface="Arial Rounded MT Bold" pitchFamily="34" charset="0"/>
              </a:rPr>
              <a:t>Comhdúile</a:t>
            </a:r>
            <a:r>
              <a:rPr lang="en-IE" dirty="0" smtClean="0">
                <a:solidFill>
                  <a:srgbClr val="FF3399"/>
                </a:solidFill>
                <a:latin typeface="Arial Rounded MT Bold" pitchFamily="34" charset="0"/>
              </a:rPr>
              <a:t>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IE" dirty="0" err="1" smtClean="0"/>
              <a:t>Úsáid</a:t>
            </a:r>
            <a:r>
              <a:rPr lang="en-IE" dirty="0" smtClean="0"/>
              <a:t> do </a:t>
            </a:r>
            <a:r>
              <a:rPr lang="en-IE" dirty="0" err="1" smtClean="0"/>
              <a:t>maighnéad</a:t>
            </a:r>
            <a:r>
              <a:rPr lang="en-IE" dirty="0" smtClean="0"/>
              <a:t> </a:t>
            </a:r>
            <a:r>
              <a:rPr lang="en-IE" dirty="0" err="1" smtClean="0"/>
              <a:t>anois</a:t>
            </a:r>
            <a:r>
              <a:rPr lang="en-IE" dirty="0" smtClean="0"/>
              <a:t>- an </a:t>
            </a:r>
            <a:r>
              <a:rPr lang="en-IE" dirty="0" err="1" smtClean="0"/>
              <a:t>bhfuil</a:t>
            </a:r>
            <a:r>
              <a:rPr lang="en-IE" dirty="0" smtClean="0"/>
              <a:t> </a:t>
            </a:r>
            <a:r>
              <a:rPr lang="en-IE" dirty="0" err="1" smtClean="0"/>
              <a:t>muid</a:t>
            </a:r>
            <a:r>
              <a:rPr lang="en-IE" dirty="0" smtClean="0"/>
              <a:t> in </a:t>
            </a:r>
            <a:r>
              <a:rPr lang="en-IE" dirty="0" err="1" smtClean="0"/>
              <a:t>ann</a:t>
            </a:r>
            <a:r>
              <a:rPr lang="en-IE" dirty="0" smtClean="0"/>
              <a:t> é a </a:t>
            </a:r>
            <a:r>
              <a:rPr lang="en-IE" dirty="0" err="1" smtClean="0"/>
              <a:t>scartha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ais</a:t>
            </a:r>
            <a:r>
              <a:rPr lang="en-IE" dirty="0" smtClean="0"/>
              <a:t> </a:t>
            </a:r>
            <a:r>
              <a:rPr lang="en-IE" dirty="0" err="1" smtClean="0"/>
              <a:t>ina</a:t>
            </a:r>
            <a:r>
              <a:rPr lang="en-IE" dirty="0" smtClean="0"/>
              <a:t> </a:t>
            </a:r>
            <a:r>
              <a:rPr lang="en-IE" dirty="0" err="1" smtClean="0"/>
              <a:t>dúil</a:t>
            </a:r>
            <a:r>
              <a:rPr lang="en-IE" dirty="0" smtClean="0"/>
              <a:t> </a:t>
            </a:r>
            <a:r>
              <a:rPr lang="en-IE" dirty="0" err="1" smtClean="0"/>
              <a:t>d’Iarann</a:t>
            </a:r>
            <a:r>
              <a:rPr lang="en-IE" dirty="0" smtClean="0"/>
              <a:t> &amp; </a:t>
            </a:r>
            <a:r>
              <a:rPr lang="en-IE" dirty="0" err="1" smtClean="0"/>
              <a:t>dúil</a:t>
            </a:r>
            <a:r>
              <a:rPr lang="en-IE" dirty="0" smtClean="0"/>
              <a:t> do </a:t>
            </a:r>
            <a:r>
              <a:rPr lang="en-IE" dirty="0" err="1" smtClean="0"/>
              <a:t>Sulfar</a:t>
            </a:r>
            <a:r>
              <a:rPr lang="en-IE" dirty="0" smtClean="0"/>
              <a:t>?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098" name="Picture 2" descr="http://us.123rf.com/400wm/400/400/scanrail/scanrail1206/scanrail120600029/14185654-red-horseshoe-magnet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1"/>
            <a:ext cx="33843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779912" y="2787608"/>
            <a:ext cx="5166320" cy="35283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3582144" y="3239407"/>
            <a:ext cx="5364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E" sz="2800" b="1" dirty="0" err="1" smtClean="0">
                <a:solidFill>
                  <a:srgbClr val="FFFF00"/>
                </a:solidFill>
              </a:rPr>
              <a:t>Ní</a:t>
            </a:r>
            <a:r>
              <a:rPr lang="en-IE" sz="2800" b="1" dirty="0" smtClean="0">
                <a:solidFill>
                  <a:srgbClr val="FFFF00"/>
                </a:solidFill>
              </a:rPr>
              <a:t> </a:t>
            </a:r>
            <a:r>
              <a:rPr lang="en-IE" sz="2800" b="1" dirty="0" err="1" smtClean="0">
                <a:solidFill>
                  <a:srgbClr val="FFFF00"/>
                </a:solidFill>
              </a:rPr>
              <a:t>féidir</a:t>
            </a:r>
            <a:r>
              <a:rPr lang="en-IE" sz="2800" b="1" dirty="0" smtClean="0">
                <a:solidFill>
                  <a:srgbClr val="FFFF00"/>
                </a:solidFill>
              </a:rPr>
              <a:t> </a:t>
            </a:r>
            <a:r>
              <a:rPr lang="en-IE" sz="2800" b="1" dirty="0" err="1" smtClean="0">
                <a:solidFill>
                  <a:srgbClr val="FFFF00"/>
                </a:solidFill>
              </a:rPr>
              <a:t>linn</a:t>
            </a:r>
            <a:r>
              <a:rPr lang="en-IE" sz="2800" b="1" dirty="0" smtClean="0">
                <a:solidFill>
                  <a:srgbClr val="FFFF00"/>
                </a:solidFill>
              </a:rPr>
              <a:t> </a:t>
            </a:r>
            <a:r>
              <a:rPr lang="en-IE" sz="2800" b="1" dirty="0" err="1" smtClean="0">
                <a:solidFill>
                  <a:srgbClr val="FFFF00"/>
                </a:solidFill>
              </a:rPr>
              <a:t>comhdúile</a:t>
            </a:r>
            <a:r>
              <a:rPr lang="en-IE" sz="2800" b="1" dirty="0" smtClean="0">
                <a:solidFill>
                  <a:srgbClr val="FFFF00"/>
                </a:solidFill>
              </a:rPr>
              <a:t> a </a:t>
            </a:r>
            <a:r>
              <a:rPr lang="en-IE" sz="2800" b="1" dirty="0" err="1" smtClean="0">
                <a:solidFill>
                  <a:srgbClr val="FFFF00"/>
                </a:solidFill>
              </a:rPr>
              <a:t>scartha</a:t>
            </a:r>
            <a:r>
              <a:rPr lang="en-IE" sz="2800" b="1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ar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ais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ina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dúile</a:t>
            </a:r>
            <a:r>
              <a:rPr lang="en-IE" sz="2800" dirty="0" smtClean="0">
                <a:solidFill>
                  <a:srgbClr val="FFFF00"/>
                </a:solidFill>
              </a:rPr>
              <a:t> go </a:t>
            </a:r>
            <a:r>
              <a:rPr lang="en-IE" sz="2800" dirty="0" err="1" smtClean="0">
                <a:solidFill>
                  <a:srgbClr val="FFFF00"/>
                </a:solidFill>
              </a:rPr>
              <a:t>heasca</a:t>
            </a:r>
            <a:r>
              <a:rPr lang="en-IE" sz="2800" dirty="0" smtClean="0">
                <a:solidFill>
                  <a:srgbClr val="FFFF00"/>
                </a:solidFill>
              </a:rPr>
              <a:t>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E" sz="2800" dirty="0" err="1" smtClean="0">
                <a:solidFill>
                  <a:srgbClr val="FFFF00"/>
                </a:solidFill>
              </a:rPr>
              <a:t>Bíonn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b="1" dirty="0" err="1" smtClean="0">
                <a:solidFill>
                  <a:srgbClr val="FFFF00"/>
                </a:solidFill>
              </a:rPr>
              <a:t>tréithe</a:t>
            </a:r>
            <a:r>
              <a:rPr lang="en-IE" sz="2800" b="1" dirty="0" smtClean="0">
                <a:solidFill>
                  <a:srgbClr val="FFFF00"/>
                </a:solidFill>
              </a:rPr>
              <a:t> /</a:t>
            </a:r>
            <a:r>
              <a:rPr lang="en-IE" sz="2800" b="1" dirty="0" err="1" smtClean="0">
                <a:solidFill>
                  <a:srgbClr val="FFFF00"/>
                </a:solidFill>
              </a:rPr>
              <a:t>airíonna</a:t>
            </a:r>
            <a:r>
              <a:rPr lang="en-IE" sz="2800" b="1" dirty="0" smtClean="0">
                <a:solidFill>
                  <a:srgbClr val="FFFF00"/>
                </a:solidFill>
              </a:rPr>
              <a:t> </a:t>
            </a:r>
            <a:r>
              <a:rPr lang="en-IE" sz="2800" b="1" dirty="0" err="1" smtClean="0">
                <a:solidFill>
                  <a:srgbClr val="FFFF00"/>
                </a:solidFill>
              </a:rPr>
              <a:t>difrúil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ag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comhdúil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ná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na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duile</a:t>
            </a:r>
            <a:r>
              <a:rPr lang="en-IE" sz="2800" dirty="0" smtClean="0">
                <a:solidFill>
                  <a:srgbClr val="FFFF00"/>
                </a:solidFill>
              </a:rPr>
              <a:t> a </a:t>
            </a:r>
            <a:r>
              <a:rPr lang="en-IE" sz="2800" dirty="0" err="1" smtClean="0">
                <a:solidFill>
                  <a:srgbClr val="FFFF00"/>
                </a:solidFill>
              </a:rPr>
              <a:t>a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dhéanach</a:t>
            </a:r>
            <a:r>
              <a:rPr lang="en-IE" sz="2800" dirty="0" smtClean="0">
                <a:solidFill>
                  <a:srgbClr val="FFFF00"/>
                </a:solidFill>
              </a:rPr>
              <a:t> </a:t>
            </a:r>
            <a:r>
              <a:rPr lang="en-IE" sz="2800" dirty="0" err="1" smtClean="0">
                <a:solidFill>
                  <a:srgbClr val="FFFF00"/>
                </a:solidFill>
              </a:rPr>
              <a:t>iad</a:t>
            </a:r>
            <a:r>
              <a:rPr lang="en-IE" sz="2800" dirty="0" smtClean="0">
                <a:solidFill>
                  <a:srgbClr val="FFFF00"/>
                </a:solidFill>
              </a:rPr>
              <a:t>.</a:t>
            </a:r>
            <a:endParaRPr lang="en-I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err="1" smtClean="0">
                <a:solidFill>
                  <a:srgbClr val="00B050"/>
                </a:solidFill>
              </a:rPr>
              <a:t>Achoimre</a:t>
            </a:r>
            <a:r>
              <a:rPr lang="en-IE" dirty="0" smtClean="0">
                <a:solidFill>
                  <a:srgbClr val="00B050"/>
                </a:solidFill>
              </a:rPr>
              <a:t>:</a:t>
            </a:r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2700430"/>
            <a:ext cx="856895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err="1" smtClean="0">
                <a:solidFill>
                  <a:srgbClr val="FF3399"/>
                </a:solidFill>
              </a:rPr>
              <a:t>Dúil</a:t>
            </a:r>
            <a:r>
              <a:rPr lang="en-IE" dirty="0" smtClean="0">
                <a:solidFill>
                  <a:srgbClr val="FF3399"/>
                </a:solidFill>
              </a:rPr>
              <a:t>= </a:t>
            </a:r>
            <a:r>
              <a:rPr lang="en-IE" dirty="0">
                <a:solidFill>
                  <a:srgbClr val="FF3399"/>
                </a:solidFill>
              </a:rPr>
              <a:t> </a:t>
            </a:r>
            <a:r>
              <a:rPr lang="en-IE" dirty="0" err="1"/>
              <a:t>s</a:t>
            </a:r>
            <a:r>
              <a:rPr lang="en-IE" dirty="0" err="1" smtClean="0"/>
              <a:t>ubstáint</a:t>
            </a:r>
            <a:r>
              <a:rPr lang="en-IE" dirty="0" smtClean="0"/>
              <a:t> </a:t>
            </a:r>
            <a:r>
              <a:rPr lang="en-IE" dirty="0" err="1" smtClean="0"/>
              <a:t>nach</a:t>
            </a:r>
            <a:r>
              <a:rPr lang="en-IE" dirty="0" smtClean="0"/>
              <a:t> </a:t>
            </a:r>
            <a:r>
              <a:rPr lang="en-IE" dirty="0" err="1" smtClean="0"/>
              <a:t>féidir</a:t>
            </a:r>
            <a:r>
              <a:rPr lang="en-IE" dirty="0" smtClean="0"/>
              <a:t> </a:t>
            </a:r>
            <a:r>
              <a:rPr lang="en-IE" dirty="0" err="1" smtClean="0"/>
              <a:t>athrú</a:t>
            </a:r>
            <a:r>
              <a:rPr lang="en-IE" dirty="0" smtClean="0"/>
              <a:t> </a:t>
            </a:r>
            <a:r>
              <a:rPr lang="en-IE" dirty="0" err="1" smtClean="0"/>
              <a:t>ina</a:t>
            </a:r>
            <a:r>
              <a:rPr lang="en-IE" dirty="0" smtClean="0"/>
              <a:t> </a:t>
            </a:r>
            <a:r>
              <a:rPr lang="en-IE" dirty="0" err="1" smtClean="0"/>
              <a:t>substáint</a:t>
            </a:r>
            <a:r>
              <a:rPr lang="en-IE" dirty="0" smtClean="0"/>
              <a:t> </a:t>
            </a:r>
            <a:r>
              <a:rPr lang="en-IE" dirty="0" err="1" smtClean="0"/>
              <a:t>eile</a:t>
            </a:r>
            <a:r>
              <a:rPr lang="en-IE" dirty="0" smtClean="0"/>
              <a:t> go </a:t>
            </a:r>
            <a:r>
              <a:rPr lang="en-IE" dirty="0" err="1" smtClean="0"/>
              <a:t>símplí</a:t>
            </a:r>
            <a:r>
              <a:rPr lang="en-IE" dirty="0" smtClean="0"/>
              <a:t>. (118* </a:t>
            </a:r>
            <a:r>
              <a:rPr lang="en-IE" dirty="0" err="1" smtClean="0"/>
              <a:t>cinn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Domhan</a:t>
            </a:r>
            <a:r>
              <a:rPr lang="en-IE" dirty="0" smtClean="0"/>
              <a:t>)      </a:t>
            </a:r>
            <a:r>
              <a:rPr lang="en-IE" b="1" dirty="0" err="1" smtClean="0">
                <a:solidFill>
                  <a:srgbClr val="FF0000"/>
                </a:solidFill>
              </a:rPr>
              <a:t>m.s.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Iarann</a:t>
            </a:r>
            <a:endParaRPr lang="en-I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dirty="0" err="1" smtClean="0">
                <a:solidFill>
                  <a:srgbClr val="FF3399"/>
                </a:solidFill>
              </a:rPr>
              <a:t>Comhdúil</a:t>
            </a:r>
            <a:r>
              <a:rPr lang="en-IE" dirty="0" smtClean="0">
                <a:solidFill>
                  <a:srgbClr val="FF3399"/>
                </a:solidFill>
              </a:rPr>
              <a:t>= </a:t>
            </a:r>
            <a:r>
              <a:rPr lang="en-IE" dirty="0" err="1" smtClean="0"/>
              <a:t>Substáint</a:t>
            </a:r>
            <a:r>
              <a:rPr lang="en-IE" dirty="0" smtClean="0"/>
              <a:t> </a:t>
            </a:r>
            <a:r>
              <a:rPr lang="en-IE" dirty="0" err="1" smtClean="0"/>
              <a:t>déanta</a:t>
            </a:r>
            <a:r>
              <a:rPr lang="en-IE" dirty="0" smtClean="0"/>
              <a:t> as 2 </a:t>
            </a:r>
            <a:r>
              <a:rPr lang="en-IE" dirty="0" err="1" smtClean="0"/>
              <a:t>duil</a:t>
            </a:r>
            <a:r>
              <a:rPr lang="en-IE" dirty="0" smtClean="0"/>
              <a:t> </a:t>
            </a:r>
            <a:r>
              <a:rPr lang="en-IE" dirty="0" err="1" smtClean="0"/>
              <a:t>nó</a:t>
            </a:r>
            <a:r>
              <a:rPr lang="en-IE" dirty="0" smtClean="0"/>
              <a:t> </a:t>
            </a:r>
            <a:r>
              <a:rPr lang="en-IE" dirty="0" err="1" smtClean="0"/>
              <a:t>níos</a:t>
            </a:r>
            <a:r>
              <a:rPr lang="en-IE" dirty="0" smtClean="0"/>
              <a:t> </a:t>
            </a:r>
            <a:r>
              <a:rPr lang="en-IE" dirty="0" err="1" smtClean="0"/>
              <a:t>mó</a:t>
            </a:r>
            <a:r>
              <a:rPr lang="en-IE" dirty="0" smtClean="0"/>
              <a:t> le </a:t>
            </a:r>
            <a:r>
              <a:rPr lang="en-IE" dirty="0" err="1" smtClean="0"/>
              <a:t>chéile</a:t>
            </a:r>
            <a:r>
              <a:rPr lang="en-IE" dirty="0" smtClean="0"/>
              <a:t> go </a:t>
            </a:r>
            <a:r>
              <a:rPr lang="en-IE" dirty="0" err="1" smtClean="0"/>
              <a:t>ceimiceach</a:t>
            </a:r>
            <a:r>
              <a:rPr lang="en-IE" dirty="0" smtClean="0"/>
              <a:t>. (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millúin</a:t>
            </a:r>
            <a:r>
              <a:rPr lang="en-IE" dirty="0" smtClean="0"/>
              <a:t> </a:t>
            </a:r>
            <a:r>
              <a:rPr lang="en-IE" dirty="0" err="1" smtClean="0"/>
              <a:t>cinn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Domhan</a:t>
            </a:r>
            <a:r>
              <a:rPr lang="en-IE" dirty="0" smtClean="0"/>
              <a:t>) 			 </a:t>
            </a:r>
            <a:r>
              <a:rPr lang="en-IE" b="1" dirty="0" err="1" smtClean="0">
                <a:solidFill>
                  <a:srgbClr val="FF0000"/>
                </a:solidFill>
              </a:rPr>
              <a:t>m.s.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Sulfáit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Iarann</a:t>
            </a:r>
            <a:endParaRPr lang="en-I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dirty="0" err="1" smtClean="0">
                <a:solidFill>
                  <a:srgbClr val="FF3399"/>
                </a:solidFill>
              </a:rPr>
              <a:t>Meascán</a:t>
            </a:r>
            <a:r>
              <a:rPr lang="en-IE" dirty="0" smtClean="0">
                <a:solidFill>
                  <a:srgbClr val="FF3399"/>
                </a:solidFill>
              </a:rPr>
              <a:t>: </a:t>
            </a:r>
            <a:r>
              <a:rPr lang="en-IE" dirty="0" smtClean="0"/>
              <a:t>2  </a:t>
            </a:r>
            <a:r>
              <a:rPr lang="en-IE" dirty="0" err="1" smtClean="0"/>
              <a:t>dúil</a:t>
            </a:r>
            <a:r>
              <a:rPr lang="en-IE" dirty="0" smtClean="0"/>
              <a:t> </a:t>
            </a:r>
            <a:r>
              <a:rPr lang="en-IE" dirty="0" err="1" smtClean="0"/>
              <a:t>nó</a:t>
            </a:r>
            <a:r>
              <a:rPr lang="en-IE" dirty="0" smtClean="0"/>
              <a:t> </a:t>
            </a:r>
            <a:r>
              <a:rPr lang="en-IE" dirty="0" err="1" smtClean="0"/>
              <a:t>níos</a:t>
            </a:r>
            <a:r>
              <a:rPr lang="en-IE" dirty="0" smtClean="0"/>
              <a:t> </a:t>
            </a:r>
            <a:r>
              <a:rPr lang="en-IE" dirty="0" err="1" smtClean="0"/>
              <a:t>measctha</a:t>
            </a:r>
            <a:r>
              <a:rPr lang="en-IE" dirty="0" smtClean="0"/>
              <a:t> le </a:t>
            </a:r>
            <a:r>
              <a:rPr lang="en-IE" dirty="0" err="1" smtClean="0"/>
              <a:t>chéile</a:t>
            </a:r>
            <a:r>
              <a:rPr lang="en-IE" dirty="0" smtClean="0"/>
              <a:t> ach </a:t>
            </a:r>
            <a:r>
              <a:rPr lang="en-IE" dirty="0" err="1" smtClean="0"/>
              <a:t>ní</a:t>
            </a:r>
            <a:r>
              <a:rPr lang="en-IE" dirty="0" smtClean="0"/>
              <a:t> </a:t>
            </a:r>
            <a:r>
              <a:rPr lang="en-IE" dirty="0" err="1" smtClean="0"/>
              <a:t>ceimiceach</a:t>
            </a:r>
            <a:r>
              <a:rPr lang="en-IE" dirty="0" smtClean="0"/>
              <a:t>           </a:t>
            </a:r>
            <a:r>
              <a:rPr lang="en-IE" b="1" dirty="0" err="1" smtClean="0">
                <a:solidFill>
                  <a:srgbClr val="FF0000"/>
                </a:solidFill>
              </a:rPr>
              <a:t>m.s.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Uisce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Sáille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www.bbc.co.uk/bitesize/ks3/science/images/iron_sulfur_reactio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6458"/>
            <a:ext cx="57489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0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6" y="0"/>
            <a:ext cx="1009300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107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http://cnx.org/content/m38708/1.2/CG10C1_00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7955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2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21" y="188640"/>
            <a:ext cx="8229600" cy="1143000"/>
          </a:xfrm>
        </p:spPr>
        <p:txBody>
          <a:bodyPr/>
          <a:lstStyle/>
          <a:p>
            <a:pPr algn="l"/>
            <a:r>
              <a:rPr lang="en-IE" b="1" dirty="0" err="1" smtClean="0">
                <a:solidFill>
                  <a:srgbClr val="FF0000"/>
                </a:solidFill>
              </a:rPr>
              <a:t>Dúile</a:t>
            </a:r>
            <a:r>
              <a:rPr lang="en-IE" b="1" dirty="0" smtClean="0">
                <a:solidFill>
                  <a:srgbClr val="FF0000"/>
                </a:solidFill>
              </a:rPr>
              <a:t> (elements)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556792"/>
            <a:ext cx="4176464" cy="4569371"/>
          </a:xfrm>
        </p:spPr>
        <p:txBody>
          <a:bodyPr>
            <a:normAutofit fontScale="92500" lnSpcReduction="10000"/>
          </a:bodyPr>
          <a:lstStyle/>
          <a:p>
            <a:r>
              <a:rPr lang="en-IE" dirty="0" err="1" smtClean="0"/>
              <a:t>Dúirt</a:t>
            </a:r>
            <a:r>
              <a:rPr lang="en-IE" dirty="0" smtClean="0"/>
              <a:t> Sherlock Holmes </a:t>
            </a:r>
            <a:r>
              <a:rPr lang="en-IE" dirty="0" smtClean="0">
                <a:solidFill>
                  <a:srgbClr val="FF3399"/>
                </a:solidFill>
              </a:rPr>
              <a:t>‘Elementary, my dear Watson!’ </a:t>
            </a:r>
            <a:r>
              <a:rPr lang="en-IE" dirty="0" err="1" smtClean="0"/>
              <a:t>chun</a:t>
            </a:r>
            <a:r>
              <a:rPr lang="en-IE" dirty="0" smtClean="0"/>
              <a:t> a </a:t>
            </a:r>
            <a:r>
              <a:rPr lang="en-IE" dirty="0" err="1" smtClean="0"/>
              <a:t>léiriú</a:t>
            </a:r>
            <a:r>
              <a:rPr lang="en-IE" dirty="0" smtClean="0"/>
              <a:t> go </a:t>
            </a:r>
            <a:r>
              <a:rPr lang="en-IE" dirty="0" err="1" smtClean="0"/>
              <a:t>raibh</a:t>
            </a:r>
            <a:r>
              <a:rPr lang="en-IE" dirty="0" smtClean="0"/>
              <a:t> </a:t>
            </a:r>
            <a:r>
              <a:rPr lang="en-IE" dirty="0" err="1" smtClean="0"/>
              <a:t>rud</a:t>
            </a:r>
            <a:r>
              <a:rPr lang="en-IE" dirty="0" smtClean="0"/>
              <a:t> ‘</a:t>
            </a:r>
            <a:r>
              <a:rPr lang="en-IE" dirty="0" err="1" smtClean="0"/>
              <a:t>simplí</a:t>
            </a:r>
            <a:r>
              <a:rPr lang="en-IE" dirty="0" smtClean="0"/>
              <a:t>’. I </a:t>
            </a:r>
            <a:r>
              <a:rPr lang="en-IE" dirty="0" err="1" smtClean="0"/>
              <a:t>Ceimic</a:t>
            </a:r>
            <a:r>
              <a:rPr lang="en-IE" dirty="0" smtClean="0"/>
              <a:t> mar sin </a:t>
            </a:r>
            <a:r>
              <a:rPr lang="en-IE" dirty="0" err="1" smtClean="0"/>
              <a:t>ciallaíonn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 ‘</a:t>
            </a:r>
            <a:r>
              <a:rPr lang="en-IE" dirty="0" err="1" smtClean="0"/>
              <a:t>substaint</a:t>
            </a:r>
            <a:r>
              <a:rPr lang="en-IE" dirty="0" smtClean="0"/>
              <a:t> </a:t>
            </a:r>
            <a:r>
              <a:rPr lang="en-IE" dirty="0" err="1" smtClean="0"/>
              <a:t>simplí</a:t>
            </a:r>
            <a:r>
              <a:rPr lang="en-IE" dirty="0" smtClean="0"/>
              <a:t>’.</a:t>
            </a:r>
          </a:p>
          <a:p>
            <a:pPr marL="0" indent="0">
              <a:buNone/>
            </a:pPr>
            <a:r>
              <a:rPr lang="en-IE" dirty="0" err="1" smtClean="0"/>
              <a:t>m.s.</a:t>
            </a:r>
            <a:r>
              <a:rPr lang="en-IE" dirty="0" smtClean="0"/>
              <a:t> </a:t>
            </a:r>
            <a:r>
              <a:rPr lang="en-IE" dirty="0" err="1" smtClean="0"/>
              <a:t>Tá</a:t>
            </a:r>
            <a:r>
              <a:rPr lang="en-IE" dirty="0" smtClean="0"/>
              <a:t> an </a:t>
            </a:r>
            <a:r>
              <a:rPr lang="en-IE" dirty="0" err="1" smtClean="0"/>
              <a:t>ábhar</a:t>
            </a:r>
            <a:r>
              <a:rPr lang="en-IE" dirty="0" smtClean="0"/>
              <a:t> </a:t>
            </a:r>
            <a:r>
              <a:rPr lang="en-IE" dirty="0" err="1" smtClean="0"/>
              <a:t>dubh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do toast </a:t>
            </a:r>
            <a:r>
              <a:rPr lang="en-IE" dirty="0" err="1" smtClean="0"/>
              <a:t>dóite</a:t>
            </a:r>
            <a:r>
              <a:rPr lang="en-IE" dirty="0" smtClean="0"/>
              <a:t> an </a:t>
            </a:r>
            <a:r>
              <a:rPr lang="en-IE" dirty="0" err="1" smtClean="0"/>
              <a:t>dúil</a:t>
            </a:r>
            <a:r>
              <a:rPr lang="en-IE" dirty="0" smtClean="0"/>
              <a:t> ?</a:t>
            </a:r>
          </a:p>
          <a:p>
            <a:pPr marL="0" indent="0">
              <a:buNone/>
            </a:pPr>
            <a:r>
              <a:rPr lang="en-IE" dirty="0" smtClean="0"/>
              <a:t>_______________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8" y="1196752"/>
            <a:ext cx="446087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IE" b="1" dirty="0" smtClean="0">
                <a:solidFill>
                  <a:srgbClr val="FF3399"/>
                </a:solidFill>
              </a:rPr>
              <a:t>Cad </a:t>
            </a:r>
            <a:r>
              <a:rPr lang="en-IE" b="1" dirty="0" err="1" smtClean="0">
                <a:solidFill>
                  <a:srgbClr val="FF3399"/>
                </a:solidFill>
              </a:rPr>
              <a:t>iad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na</a:t>
            </a:r>
            <a:r>
              <a:rPr lang="en-IE" b="1" dirty="0" smtClean="0">
                <a:solidFill>
                  <a:srgbClr val="FF3399"/>
                </a:solidFill>
              </a:rPr>
              <a:t> </a:t>
            </a:r>
            <a:r>
              <a:rPr lang="en-IE" b="1" dirty="0" err="1" smtClean="0">
                <a:solidFill>
                  <a:srgbClr val="FF3399"/>
                </a:solidFill>
              </a:rPr>
              <a:t>Dúile</a:t>
            </a:r>
            <a:r>
              <a:rPr lang="en-IE" b="1" dirty="0" smtClean="0">
                <a:solidFill>
                  <a:srgbClr val="FF3399"/>
                </a:solidFill>
              </a:rPr>
              <a:t> mar sin?</a:t>
            </a:r>
            <a:endParaRPr lang="en-IE" b="1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5040560"/>
          </a:xfrm>
        </p:spPr>
        <p:txBody>
          <a:bodyPr>
            <a:normAutofit lnSpcReduction="10000"/>
          </a:bodyPr>
          <a:lstStyle/>
          <a:p>
            <a:r>
              <a:rPr lang="en-IE" dirty="0" err="1" smtClean="0"/>
              <a:t>Cuid</a:t>
            </a:r>
            <a:r>
              <a:rPr lang="en-IE" dirty="0" smtClean="0"/>
              <a:t> </a:t>
            </a:r>
            <a:r>
              <a:rPr lang="en-IE" dirty="0" err="1" smtClean="0"/>
              <a:t>acu</a:t>
            </a:r>
            <a:r>
              <a:rPr lang="en-IE" dirty="0" smtClean="0"/>
              <a:t> </a:t>
            </a:r>
            <a:r>
              <a:rPr lang="en-IE" dirty="0" err="1" smtClean="0"/>
              <a:t>ina</a:t>
            </a:r>
            <a:r>
              <a:rPr lang="en-IE" dirty="0" smtClean="0"/>
              <a:t> </a:t>
            </a:r>
            <a:r>
              <a:rPr lang="en-IE" dirty="0" err="1" smtClean="0"/>
              <a:t>solaid</a:t>
            </a:r>
            <a:r>
              <a:rPr lang="en-IE" dirty="0" smtClean="0"/>
              <a:t>:</a:t>
            </a:r>
          </a:p>
          <a:p>
            <a:r>
              <a:rPr lang="en-IE" dirty="0" err="1" smtClean="0"/>
              <a:t>Cuid</a:t>
            </a:r>
            <a:r>
              <a:rPr lang="en-IE" dirty="0" smtClean="0"/>
              <a:t> </a:t>
            </a:r>
            <a:r>
              <a:rPr lang="en-IE" dirty="0" err="1" smtClean="0"/>
              <a:t>ina</a:t>
            </a:r>
            <a:r>
              <a:rPr lang="en-IE" dirty="0" smtClean="0"/>
              <a:t> </a:t>
            </a:r>
            <a:r>
              <a:rPr lang="en-IE" dirty="0" err="1" smtClean="0"/>
              <a:t>leacht</a:t>
            </a:r>
            <a:r>
              <a:rPr lang="en-IE" dirty="0" smtClean="0"/>
              <a:t>:</a:t>
            </a:r>
          </a:p>
          <a:p>
            <a:r>
              <a:rPr lang="en-IE" dirty="0" err="1" smtClean="0"/>
              <a:t>Cuid</a:t>
            </a:r>
            <a:r>
              <a:rPr lang="en-IE" dirty="0" smtClean="0"/>
              <a:t> </a:t>
            </a:r>
            <a:r>
              <a:rPr lang="en-IE" dirty="0" err="1" smtClean="0"/>
              <a:t>ina</a:t>
            </a:r>
            <a:r>
              <a:rPr lang="en-IE" dirty="0" smtClean="0"/>
              <a:t> </a:t>
            </a:r>
            <a:r>
              <a:rPr lang="en-IE" dirty="0" err="1" smtClean="0"/>
              <a:t>gháis</a:t>
            </a:r>
            <a:r>
              <a:rPr lang="en-IE" dirty="0" smtClean="0"/>
              <a:t>:</a:t>
            </a:r>
          </a:p>
          <a:p>
            <a:pPr marL="0" indent="0">
              <a:buNone/>
            </a:pPr>
            <a:r>
              <a:rPr lang="en-IE" sz="4000" u="sng" dirty="0" err="1" smtClean="0">
                <a:solidFill>
                  <a:srgbClr val="FF0000"/>
                </a:solidFill>
              </a:rPr>
              <a:t>Glaotar</a:t>
            </a:r>
            <a:r>
              <a:rPr lang="en-IE" sz="4000" u="sng" dirty="0" smtClean="0">
                <a:solidFill>
                  <a:srgbClr val="FF0000"/>
                </a:solidFill>
              </a:rPr>
              <a:t> </a:t>
            </a:r>
            <a:r>
              <a:rPr lang="en-IE" sz="4000" u="sng" dirty="0" err="1" smtClean="0">
                <a:solidFill>
                  <a:srgbClr val="FF0000"/>
                </a:solidFill>
              </a:rPr>
              <a:t>na</a:t>
            </a:r>
            <a:r>
              <a:rPr lang="en-IE" sz="4000" u="sng" dirty="0" smtClean="0">
                <a:solidFill>
                  <a:srgbClr val="FF0000"/>
                </a:solidFill>
              </a:rPr>
              <a:t> </a:t>
            </a:r>
            <a:r>
              <a:rPr lang="en-IE" sz="4000" b="1" u="sng" dirty="0" err="1" smtClean="0">
                <a:solidFill>
                  <a:srgbClr val="FF0000"/>
                </a:solidFill>
              </a:rPr>
              <a:t>blocanna</a:t>
            </a:r>
            <a:r>
              <a:rPr lang="en-IE" sz="4000" b="1" u="sng" dirty="0" smtClean="0">
                <a:solidFill>
                  <a:srgbClr val="FF0000"/>
                </a:solidFill>
              </a:rPr>
              <a:t> </a:t>
            </a:r>
            <a:r>
              <a:rPr lang="en-IE" sz="4000" b="1" u="sng" dirty="0" err="1" smtClean="0">
                <a:solidFill>
                  <a:srgbClr val="FF0000"/>
                </a:solidFill>
              </a:rPr>
              <a:t>tógála</a:t>
            </a:r>
            <a:r>
              <a:rPr lang="en-IE" sz="4000" b="1" u="sng" dirty="0" smtClean="0">
                <a:solidFill>
                  <a:srgbClr val="FF0000"/>
                </a:solidFill>
              </a:rPr>
              <a:t> </a:t>
            </a:r>
            <a:r>
              <a:rPr lang="en-IE" sz="4000" u="sng" dirty="0" smtClean="0">
                <a:solidFill>
                  <a:srgbClr val="FF0000"/>
                </a:solidFill>
              </a:rPr>
              <a:t>do </a:t>
            </a:r>
            <a:r>
              <a:rPr lang="en-IE" sz="4000" b="1" u="sng" dirty="0" smtClean="0">
                <a:solidFill>
                  <a:srgbClr val="FF0000"/>
                </a:solidFill>
              </a:rPr>
              <a:t>GACH </a:t>
            </a:r>
            <a:r>
              <a:rPr lang="en-IE" sz="4000" b="1" u="sng" dirty="0" err="1" smtClean="0">
                <a:solidFill>
                  <a:srgbClr val="FF0000"/>
                </a:solidFill>
              </a:rPr>
              <a:t>damhna</a:t>
            </a:r>
            <a:r>
              <a:rPr lang="en-IE" sz="4000" b="1" u="sng" dirty="0" smtClean="0">
                <a:solidFill>
                  <a:srgbClr val="FF0000"/>
                </a:solidFill>
              </a:rPr>
              <a:t>/</a:t>
            </a:r>
            <a:r>
              <a:rPr lang="en-IE" sz="4000" b="1" u="sng" dirty="0" err="1" smtClean="0">
                <a:solidFill>
                  <a:srgbClr val="FF0000"/>
                </a:solidFill>
              </a:rPr>
              <a:t>ábhar</a:t>
            </a:r>
            <a:r>
              <a:rPr lang="en-IE" sz="4000" u="sng" dirty="0" smtClean="0">
                <a:solidFill>
                  <a:srgbClr val="FF0000"/>
                </a:solidFill>
              </a:rPr>
              <a:t> </a:t>
            </a:r>
            <a:r>
              <a:rPr lang="en-IE" sz="4000" u="sng" dirty="0" err="1" smtClean="0">
                <a:solidFill>
                  <a:srgbClr val="FF0000"/>
                </a:solidFill>
              </a:rPr>
              <a:t>ar</a:t>
            </a:r>
            <a:r>
              <a:rPr lang="en-IE" sz="4000" u="sng" dirty="0" smtClean="0">
                <a:solidFill>
                  <a:srgbClr val="FF0000"/>
                </a:solidFill>
              </a:rPr>
              <a:t> </a:t>
            </a:r>
            <a:r>
              <a:rPr lang="en-IE" sz="4000" u="sng" dirty="0" err="1" smtClean="0">
                <a:solidFill>
                  <a:srgbClr val="FF0000"/>
                </a:solidFill>
              </a:rPr>
              <a:t>Domhan</a:t>
            </a:r>
            <a:r>
              <a:rPr lang="en-IE" sz="4000" u="sng" dirty="0" smtClean="0">
                <a:solidFill>
                  <a:srgbClr val="FF0000"/>
                </a:solidFill>
              </a:rPr>
              <a:t> </a:t>
            </a:r>
            <a:r>
              <a:rPr lang="en-IE" sz="4000" u="sng" dirty="0" err="1" smtClean="0">
                <a:solidFill>
                  <a:srgbClr val="FF0000"/>
                </a:solidFill>
              </a:rPr>
              <a:t>ar</a:t>
            </a:r>
            <a:r>
              <a:rPr lang="en-IE" sz="4000" u="sng" dirty="0" smtClean="0">
                <a:solidFill>
                  <a:srgbClr val="FF0000"/>
                </a:solidFill>
              </a:rPr>
              <a:t> </a:t>
            </a:r>
            <a:r>
              <a:rPr lang="en-IE" sz="4000" u="sng" dirty="0" err="1" smtClean="0">
                <a:solidFill>
                  <a:srgbClr val="FF0000"/>
                </a:solidFill>
              </a:rPr>
              <a:t>na</a:t>
            </a:r>
            <a:r>
              <a:rPr lang="en-IE" sz="4000" u="sng" dirty="0" smtClean="0">
                <a:solidFill>
                  <a:srgbClr val="FF0000"/>
                </a:solidFill>
              </a:rPr>
              <a:t> </a:t>
            </a:r>
            <a:r>
              <a:rPr lang="en-IE" sz="4000" u="sng" dirty="0" err="1" smtClean="0">
                <a:solidFill>
                  <a:srgbClr val="FF0000"/>
                </a:solidFill>
              </a:rPr>
              <a:t>dúile</a:t>
            </a:r>
            <a:r>
              <a:rPr lang="en-IE" sz="4000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IE" sz="3500" dirty="0" err="1">
                <a:solidFill>
                  <a:srgbClr val="FF0000"/>
                </a:solidFill>
              </a:rPr>
              <a:t>G</a:t>
            </a:r>
            <a:r>
              <a:rPr lang="en-IE" sz="3500" dirty="0" err="1" smtClean="0">
                <a:solidFill>
                  <a:srgbClr val="FF0000"/>
                </a:solidFill>
              </a:rPr>
              <a:t>ach</a:t>
            </a:r>
            <a:r>
              <a:rPr lang="en-IE" sz="3500" dirty="0" smtClean="0">
                <a:solidFill>
                  <a:srgbClr val="FF0000"/>
                </a:solidFill>
              </a:rPr>
              <a:t> DÚIL </a:t>
            </a:r>
            <a:r>
              <a:rPr lang="en-IE" sz="3500" dirty="0" err="1" smtClean="0">
                <a:solidFill>
                  <a:srgbClr val="FF0000"/>
                </a:solidFill>
              </a:rPr>
              <a:t>déanta</a:t>
            </a:r>
            <a:r>
              <a:rPr lang="en-IE" sz="3500" dirty="0" smtClean="0">
                <a:solidFill>
                  <a:srgbClr val="FF0000"/>
                </a:solidFill>
              </a:rPr>
              <a:t> as </a:t>
            </a:r>
            <a:r>
              <a:rPr lang="en-IE" sz="3500" dirty="0" err="1" smtClean="0">
                <a:solidFill>
                  <a:srgbClr val="FF0000"/>
                </a:solidFill>
              </a:rPr>
              <a:t>píosaí</a:t>
            </a:r>
            <a:r>
              <a:rPr lang="en-IE" sz="3500" dirty="0" smtClean="0">
                <a:solidFill>
                  <a:srgbClr val="FF0000"/>
                </a:solidFill>
              </a:rPr>
              <a:t> </a:t>
            </a:r>
            <a:r>
              <a:rPr lang="en-IE" sz="3500" dirty="0" err="1" smtClean="0">
                <a:solidFill>
                  <a:srgbClr val="FF0000"/>
                </a:solidFill>
              </a:rPr>
              <a:t>bídeacha</a:t>
            </a:r>
            <a:r>
              <a:rPr lang="en-IE" sz="3500" dirty="0" smtClean="0">
                <a:solidFill>
                  <a:srgbClr val="FF0000"/>
                </a:solidFill>
              </a:rPr>
              <a:t>- </a:t>
            </a:r>
            <a:r>
              <a:rPr lang="en-IE" sz="3500" dirty="0" err="1" smtClean="0">
                <a:solidFill>
                  <a:srgbClr val="FF0000"/>
                </a:solidFill>
              </a:rPr>
              <a:t>na</a:t>
            </a:r>
            <a:r>
              <a:rPr lang="en-IE" sz="3500" dirty="0" smtClean="0">
                <a:solidFill>
                  <a:srgbClr val="FF0000"/>
                </a:solidFill>
              </a:rPr>
              <a:t> </a:t>
            </a:r>
            <a:r>
              <a:rPr lang="en-IE" sz="3500" b="1" dirty="0" err="1" smtClean="0">
                <a:solidFill>
                  <a:srgbClr val="00B050"/>
                </a:solidFill>
              </a:rPr>
              <a:t>adaimh</a:t>
            </a:r>
            <a:r>
              <a:rPr lang="en-IE" sz="35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IE" dirty="0" err="1" smtClean="0">
                <a:solidFill>
                  <a:srgbClr val="0070C0"/>
                </a:solidFill>
              </a:rPr>
              <a:t>Tá</a:t>
            </a:r>
            <a:r>
              <a:rPr lang="en-IE" dirty="0" smtClean="0">
                <a:solidFill>
                  <a:srgbClr val="0070C0"/>
                </a:solidFill>
              </a:rPr>
              <a:t> do </a:t>
            </a:r>
            <a:r>
              <a:rPr lang="en-IE" dirty="0" err="1" smtClean="0">
                <a:solidFill>
                  <a:srgbClr val="0070C0"/>
                </a:solidFill>
              </a:rPr>
              <a:t>chealla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déanta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suas</a:t>
            </a:r>
            <a:r>
              <a:rPr lang="en-IE" dirty="0" smtClean="0">
                <a:solidFill>
                  <a:srgbClr val="0070C0"/>
                </a:solidFill>
              </a:rPr>
              <a:t> as </a:t>
            </a:r>
            <a:r>
              <a:rPr lang="en-IE" dirty="0" err="1" smtClean="0">
                <a:solidFill>
                  <a:srgbClr val="0070C0"/>
                </a:solidFill>
              </a:rPr>
              <a:t>dúile</a:t>
            </a:r>
            <a:r>
              <a:rPr lang="en-IE" dirty="0" smtClean="0">
                <a:solidFill>
                  <a:srgbClr val="0070C0"/>
                </a:solidFill>
              </a:rPr>
              <a:t>, do </a:t>
            </a:r>
            <a:r>
              <a:rPr lang="en-IE" dirty="0" err="1" smtClean="0">
                <a:solidFill>
                  <a:srgbClr val="0070C0"/>
                </a:solidFill>
              </a:rPr>
              <a:t>pheann</a:t>
            </a:r>
            <a:r>
              <a:rPr lang="en-IE" dirty="0" smtClean="0">
                <a:solidFill>
                  <a:srgbClr val="0070C0"/>
                </a:solidFill>
              </a:rPr>
              <a:t>, </a:t>
            </a:r>
            <a:r>
              <a:rPr lang="en-IE" dirty="0" err="1" smtClean="0">
                <a:solidFill>
                  <a:srgbClr val="0070C0"/>
                </a:solidFill>
              </a:rPr>
              <a:t>na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blocanna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coincréatach</a:t>
            </a:r>
            <a:r>
              <a:rPr lang="en-IE" dirty="0" smtClean="0">
                <a:solidFill>
                  <a:srgbClr val="0070C0"/>
                </a:solidFill>
              </a:rPr>
              <a:t> I do </a:t>
            </a:r>
            <a:r>
              <a:rPr lang="en-IE" dirty="0" err="1" smtClean="0">
                <a:solidFill>
                  <a:srgbClr val="0070C0"/>
                </a:solidFill>
              </a:rPr>
              <a:t>scoil</a:t>
            </a:r>
            <a:r>
              <a:rPr lang="en-IE" dirty="0" smtClean="0">
                <a:solidFill>
                  <a:srgbClr val="0070C0"/>
                </a:solidFill>
              </a:rPr>
              <a:t>…….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508" y="1052736"/>
            <a:ext cx="18722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24" y="1268760"/>
            <a:ext cx="2867084" cy="190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0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5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8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486" tmFilter="0, 0; 0.125,0.2665; 0.25,0.4; 0.375,0.465; 0.5,0.5;  0.625,0.535; 0.75,0.6; 0.875,0.7335; 1,1">
                                          <p:stCondLst>
                                            <p:cond delay="34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43" tmFilter="0, 0; 0.125,0.2665; 0.25,0.4; 0.375,0.465; 0.5,0.5;  0.625,0.535; 0.75,0.6; 0.875,0.7335; 1,1">
                                          <p:stCondLst>
                                            <p:cond delay="69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61" tmFilter="0, 0; 0.125,0.2665; 0.25,0.4; 0.375,0.465; 0.5,0.5;  0.625,0.535; 0.75,0.6; 0.875,0.7335; 1,1">
                                          <p:stCondLst>
                                            <p:cond delay="8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7">
                                          <p:stCondLst>
                                            <p:cond delay="34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71" decel="50000">
                                          <p:stCondLst>
                                            <p:cond delay="35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7">
                                          <p:stCondLst>
                                            <p:cond delay="68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71" decel="50000">
                                          <p:stCondLst>
                                            <p:cond delay="70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7">
                                          <p:stCondLst>
                                            <p:cond delay="8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71" decel="50000">
                                          <p:stCondLst>
                                            <p:cond delay="875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7">
                                          <p:stCondLst>
                                            <p:cond delay="9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71" decel="50000">
                                          <p:stCondLst>
                                            <p:cond delay="96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5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48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486" tmFilter="0, 0; 0.125,0.2665; 0.25,0.4; 0.375,0.465; 0.5,0.5;  0.625,0.535; 0.75,0.6; 0.875,0.7335; 1,1">
                                          <p:stCondLst>
                                            <p:cond delay="34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43" tmFilter="0, 0; 0.125,0.2665; 0.25,0.4; 0.375,0.465; 0.5,0.5;  0.625,0.535; 0.75,0.6; 0.875,0.7335; 1,1">
                                          <p:stCondLst>
                                            <p:cond delay="69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61" tmFilter="0, 0; 0.125,0.2665; 0.25,0.4; 0.375,0.465; 0.5,0.5;  0.625,0.535; 0.75,0.6; 0.875,0.7335; 1,1">
                                          <p:stCondLst>
                                            <p:cond delay="8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7">
                                          <p:stCondLst>
                                            <p:cond delay="34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71" decel="50000">
                                          <p:stCondLst>
                                            <p:cond delay="35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7">
                                          <p:stCondLst>
                                            <p:cond delay="68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71" decel="50000">
                                          <p:stCondLst>
                                            <p:cond delay="70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7">
                                          <p:stCondLst>
                                            <p:cond delay="8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71" decel="50000">
                                          <p:stCondLst>
                                            <p:cond delay="875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7">
                                          <p:stCondLst>
                                            <p:cond delay="9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71" decel="50000">
                                          <p:stCondLst>
                                            <p:cond delay="96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5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48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486" tmFilter="0, 0; 0.125,0.2665; 0.25,0.4; 0.375,0.465; 0.5,0.5;  0.625,0.535; 0.75,0.6; 0.875,0.7335; 1,1">
                                          <p:stCondLst>
                                            <p:cond delay="34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43" tmFilter="0, 0; 0.125,0.2665; 0.25,0.4; 0.375,0.465; 0.5,0.5;  0.625,0.535; 0.75,0.6; 0.875,0.7335; 1,1">
                                          <p:stCondLst>
                                            <p:cond delay="69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61" tmFilter="0, 0; 0.125,0.2665; 0.25,0.4; 0.375,0.465; 0.5,0.5;  0.625,0.535; 0.75,0.6; 0.875,0.7335; 1,1">
                                          <p:stCondLst>
                                            <p:cond delay="8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7">
                                          <p:stCondLst>
                                            <p:cond delay="34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71" decel="50000">
                                          <p:stCondLst>
                                            <p:cond delay="35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7">
                                          <p:stCondLst>
                                            <p:cond delay="68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71" decel="50000">
                                          <p:stCondLst>
                                            <p:cond delay="70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7">
                                          <p:stCondLst>
                                            <p:cond delay="8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71" decel="50000">
                                          <p:stCondLst>
                                            <p:cond delay="875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7">
                                          <p:stCondLst>
                                            <p:cond delay="9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71" decel="50000">
                                          <p:stCondLst>
                                            <p:cond delay="96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5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48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486" tmFilter="0, 0; 0.125,0.2665; 0.25,0.4; 0.375,0.465; 0.5,0.5;  0.625,0.535; 0.75,0.6; 0.875,0.7335; 1,1">
                                          <p:stCondLst>
                                            <p:cond delay="34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43" tmFilter="0, 0; 0.125,0.2665; 0.25,0.4; 0.375,0.465; 0.5,0.5;  0.625,0.535; 0.75,0.6; 0.875,0.7335; 1,1">
                                          <p:stCondLst>
                                            <p:cond delay="69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61" tmFilter="0, 0; 0.125,0.2665; 0.25,0.4; 0.375,0.465; 0.5,0.5;  0.625,0.535; 0.75,0.6; 0.875,0.7335; 1,1">
                                          <p:stCondLst>
                                            <p:cond delay="8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7">
                                          <p:stCondLst>
                                            <p:cond delay="34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71" decel="50000">
                                          <p:stCondLst>
                                            <p:cond delay="35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7">
                                          <p:stCondLst>
                                            <p:cond delay="68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71" decel="50000">
                                          <p:stCondLst>
                                            <p:cond delay="70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7">
                                          <p:stCondLst>
                                            <p:cond delay="8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71" decel="50000">
                                          <p:stCondLst>
                                            <p:cond delay="875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7">
                                          <p:stCondLst>
                                            <p:cond delay="9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71" decel="50000">
                                          <p:stCondLst>
                                            <p:cond delay="96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5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48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486" tmFilter="0, 0; 0.125,0.2665; 0.25,0.4; 0.375,0.465; 0.5,0.5;  0.625,0.535; 0.75,0.6; 0.875,0.7335; 1,1">
                                          <p:stCondLst>
                                            <p:cond delay="34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43" tmFilter="0, 0; 0.125,0.2665; 0.25,0.4; 0.375,0.465; 0.5,0.5;  0.625,0.535; 0.75,0.6; 0.875,0.7335; 1,1">
                                          <p:stCondLst>
                                            <p:cond delay="69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61" tmFilter="0, 0; 0.125,0.2665; 0.25,0.4; 0.375,0.465; 0.5,0.5;  0.625,0.535; 0.75,0.6; 0.875,0.7335; 1,1">
                                          <p:stCondLst>
                                            <p:cond delay="8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7">
                                          <p:stCondLst>
                                            <p:cond delay="34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71" decel="50000">
                                          <p:stCondLst>
                                            <p:cond delay="35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7">
                                          <p:stCondLst>
                                            <p:cond delay="68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71" decel="50000">
                                          <p:stCondLst>
                                            <p:cond delay="70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7">
                                          <p:stCondLst>
                                            <p:cond delay="8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71" decel="50000">
                                          <p:stCondLst>
                                            <p:cond delay="875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7">
                                          <p:stCondLst>
                                            <p:cond delay="9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71" decel="50000">
                                          <p:stCondLst>
                                            <p:cond delay="96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5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48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486" tmFilter="0, 0; 0.125,0.2665; 0.25,0.4; 0.375,0.465; 0.5,0.5;  0.625,0.535; 0.75,0.6; 0.875,0.7335; 1,1">
                                          <p:stCondLst>
                                            <p:cond delay="34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43" tmFilter="0, 0; 0.125,0.2665; 0.25,0.4; 0.375,0.465; 0.5,0.5;  0.625,0.535; 0.75,0.6; 0.875,0.7335; 1,1">
                                          <p:stCondLst>
                                            <p:cond delay="69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61" tmFilter="0, 0; 0.125,0.2665; 0.25,0.4; 0.375,0.465; 0.5,0.5;  0.625,0.535; 0.75,0.6; 0.875,0.7335; 1,1">
                                          <p:stCondLst>
                                            <p:cond delay="8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7">
                                          <p:stCondLst>
                                            <p:cond delay="34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71" decel="50000">
                                          <p:stCondLst>
                                            <p:cond delay="35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7">
                                          <p:stCondLst>
                                            <p:cond delay="68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71" decel="50000">
                                          <p:stCondLst>
                                            <p:cond delay="70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7">
                                          <p:stCondLst>
                                            <p:cond delay="8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71" decel="50000">
                                          <p:stCondLst>
                                            <p:cond delay="875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7">
                                          <p:stCondLst>
                                            <p:cond delay="9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71" decel="50000">
                                          <p:stCondLst>
                                            <p:cond delay="96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61" y="0"/>
            <a:ext cx="8229600" cy="1143000"/>
          </a:xfrm>
        </p:spPr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Na </a:t>
            </a:r>
            <a:r>
              <a:rPr lang="en-IE" b="1" dirty="0" err="1" smtClean="0">
                <a:solidFill>
                  <a:srgbClr val="FF0000"/>
                </a:solidFill>
              </a:rPr>
              <a:t>Adaimh</a:t>
            </a:r>
            <a:r>
              <a:rPr lang="en-IE" b="1" dirty="0" smtClean="0">
                <a:solidFill>
                  <a:srgbClr val="FF0000"/>
                </a:solidFill>
              </a:rPr>
              <a:t> (Atoms!)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9073008" cy="6021288"/>
          </a:xfrm>
        </p:spPr>
        <p:txBody>
          <a:bodyPr>
            <a:normAutofit fontScale="92500" lnSpcReduction="20000"/>
          </a:bodyPr>
          <a:lstStyle/>
          <a:p>
            <a:r>
              <a:rPr lang="en-IE" b="1" u="sng" dirty="0" smtClean="0">
                <a:solidFill>
                  <a:srgbClr val="00B050"/>
                </a:solidFill>
              </a:rPr>
              <a:t>GACH </a:t>
            </a:r>
            <a:r>
              <a:rPr lang="en-IE" b="1" u="sng" dirty="0" err="1" smtClean="0">
                <a:solidFill>
                  <a:srgbClr val="00B050"/>
                </a:solidFill>
              </a:rPr>
              <a:t>rud</a:t>
            </a:r>
            <a:r>
              <a:rPr lang="en-IE" b="1" u="sng" dirty="0" smtClean="0">
                <a:solidFill>
                  <a:srgbClr val="00B050"/>
                </a:solidFill>
              </a:rPr>
              <a:t> </a:t>
            </a:r>
            <a:r>
              <a:rPr lang="en-IE" b="1" u="sng" dirty="0" err="1" smtClean="0">
                <a:solidFill>
                  <a:srgbClr val="00B050"/>
                </a:solidFill>
              </a:rPr>
              <a:t>déanta</a:t>
            </a:r>
            <a:r>
              <a:rPr lang="en-IE" b="1" u="sng" dirty="0" smtClean="0">
                <a:solidFill>
                  <a:srgbClr val="00B050"/>
                </a:solidFill>
              </a:rPr>
              <a:t> as </a:t>
            </a:r>
            <a:r>
              <a:rPr lang="en-IE" b="1" u="sng" dirty="0" err="1" smtClean="0">
                <a:solidFill>
                  <a:srgbClr val="00B050"/>
                </a:solidFill>
              </a:rPr>
              <a:t>adaimh</a:t>
            </a:r>
            <a:r>
              <a:rPr lang="en-IE" b="1" u="sng" dirty="0" smtClean="0">
                <a:solidFill>
                  <a:srgbClr val="00B050"/>
                </a:solidFill>
              </a:rPr>
              <a:t> </a:t>
            </a:r>
            <a:r>
              <a:rPr lang="en-IE" b="1" u="sng" dirty="0" err="1" smtClean="0">
                <a:solidFill>
                  <a:srgbClr val="00B050"/>
                </a:solidFill>
              </a:rPr>
              <a:t>dofheicthe</a:t>
            </a:r>
            <a:r>
              <a:rPr lang="en-IE" b="1" u="sng" dirty="0" smtClean="0">
                <a:solidFill>
                  <a:srgbClr val="00B050"/>
                </a:solidFill>
              </a:rPr>
              <a:t> (invisible).</a:t>
            </a:r>
          </a:p>
          <a:p>
            <a:endParaRPr lang="en-IE" b="1" u="sng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E" dirty="0" smtClean="0"/>
              <a:t>- </a:t>
            </a:r>
            <a:r>
              <a:rPr lang="en-IE" dirty="0" err="1" smtClean="0"/>
              <a:t>Adaimh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- </a:t>
            </a:r>
            <a:r>
              <a:rPr lang="en-IE" dirty="0" err="1" smtClean="0"/>
              <a:t>Móilíní</a:t>
            </a:r>
            <a:r>
              <a:rPr lang="en-IE" dirty="0" smtClean="0"/>
              <a:t> (</a:t>
            </a:r>
            <a:r>
              <a:rPr lang="en-IE" sz="2400" dirty="0" smtClean="0"/>
              <a:t>molecules)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- </a:t>
            </a:r>
            <a:r>
              <a:rPr lang="en-IE" dirty="0" err="1" smtClean="0"/>
              <a:t>Organáidí</a:t>
            </a:r>
            <a:r>
              <a:rPr lang="en-IE" dirty="0" smtClean="0"/>
              <a:t> </a:t>
            </a:r>
            <a:r>
              <a:rPr lang="en-IE" dirty="0" err="1" smtClean="0"/>
              <a:t>istigh</a:t>
            </a:r>
            <a:r>
              <a:rPr lang="en-IE" dirty="0" smtClean="0"/>
              <a:t> I </a:t>
            </a:r>
            <a:r>
              <a:rPr lang="en-IE" dirty="0" err="1" smtClean="0"/>
              <a:t>Ceall</a:t>
            </a:r>
            <a:r>
              <a:rPr lang="en-IE" dirty="0" smtClean="0"/>
              <a:t> (</a:t>
            </a:r>
            <a:r>
              <a:rPr lang="en-IE" dirty="0" err="1" smtClean="0"/>
              <a:t>núicleas</a:t>
            </a:r>
            <a:r>
              <a:rPr lang="en-IE" dirty="0" smtClean="0"/>
              <a:t>, </a:t>
            </a:r>
            <a:r>
              <a:rPr lang="en-IE" dirty="0" err="1" smtClean="0"/>
              <a:t>cloraplastaí</a:t>
            </a:r>
            <a:r>
              <a:rPr lang="en-IE" dirty="0" smtClean="0"/>
              <a:t> </a:t>
            </a:r>
            <a:r>
              <a:rPr lang="en-IE" dirty="0" err="1" smtClean="0"/>
              <a:t>srl</a:t>
            </a:r>
            <a:r>
              <a:rPr lang="en-IE" dirty="0" smtClean="0"/>
              <a:t>…)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- </a:t>
            </a:r>
            <a:r>
              <a:rPr lang="en-IE" dirty="0" err="1" smtClean="0"/>
              <a:t>Cealla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- </a:t>
            </a:r>
            <a:r>
              <a:rPr lang="en-IE" dirty="0" err="1" smtClean="0"/>
              <a:t>Fíochán</a:t>
            </a:r>
            <a:r>
              <a:rPr lang="en-IE" dirty="0" smtClean="0"/>
              <a:t> (tissues)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- </a:t>
            </a:r>
            <a:r>
              <a:rPr lang="en-IE" dirty="0" err="1" smtClean="0"/>
              <a:t>Orgáin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- </a:t>
            </a:r>
            <a:r>
              <a:rPr lang="en-IE" dirty="0" err="1" smtClean="0"/>
              <a:t>Córais</a:t>
            </a:r>
            <a:r>
              <a:rPr lang="en-IE" dirty="0" smtClean="0"/>
              <a:t> (</a:t>
            </a:r>
            <a:r>
              <a:rPr lang="en-IE" dirty="0" err="1" smtClean="0"/>
              <a:t>Córas</a:t>
            </a:r>
            <a:r>
              <a:rPr lang="en-IE" dirty="0" smtClean="0"/>
              <a:t> </a:t>
            </a:r>
            <a:r>
              <a:rPr lang="en-IE" dirty="0"/>
              <a:t> </a:t>
            </a:r>
            <a:r>
              <a:rPr lang="en-IE" dirty="0" err="1" smtClean="0"/>
              <a:t>Díléa</a:t>
            </a:r>
            <a:r>
              <a:rPr lang="en-IE" dirty="0" smtClean="0"/>
              <a:t> etc…)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- </a:t>
            </a:r>
            <a:r>
              <a:rPr lang="en-IE" dirty="0" err="1" smtClean="0"/>
              <a:t>Orgánaigh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- </a:t>
            </a:r>
            <a:r>
              <a:rPr lang="en-IE" dirty="0" err="1" smtClean="0"/>
              <a:t>Éiceacóras</a:t>
            </a:r>
            <a:r>
              <a:rPr lang="en-IE" dirty="0" smtClean="0"/>
              <a:t> 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- </a:t>
            </a:r>
            <a:r>
              <a:rPr lang="en-IE" dirty="0" err="1" smtClean="0"/>
              <a:t>Planéidí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- </a:t>
            </a:r>
            <a:r>
              <a:rPr lang="en-IE" dirty="0" smtClean="0"/>
              <a:t> </a:t>
            </a:r>
            <a:r>
              <a:rPr lang="en-IE" dirty="0" err="1" smtClean="0"/>
              <a:t>Réaltraí</a:t>
            </a:r>
            <a:r>
              <a:rPr lang="en-IE" dirty="0" smtClean="0"/>
              <a:t> (Galaxies)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- The Universe</a:t>
            </a:r>
            <a:br>
              <a:rPr lang="en-IE" dirty="0"/>
            </a:br>
            <a:endParaRPr lang="en-IE" dirty="0"/>
          </a:p>
        </p:txBody>
      </p:sp>
      <p:sp>
        <p:nvSpPr>
          <p:cNvPr id="5" name="Oval Callout 4"/>
          <p:cNvSpPr/>
          <p:nvPr/>
        </p:nvSpPr>
        <p:spPr>
          <a:xfrm>
            <a:off x="5148064" y="3306717"/>
            <a:ext cx="4176464" cy="2016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5652120" y="3613666"/>
            <a:ext cx="31683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rgbClr val="FFFF00"/>
                </a:solidFill>
              </a:rPr>
              <a:t>‘Wow</a:t>
            </a:r>
            <a:r>
              <a:rPr lang="en-IE" sz="2800" dirty="0">
                <a:solidFill>
                  <a:srgbClr val="FFFF00"/>
                </a:solidFill>
              </a:rPr>
              <a:t>. All of that is possible because of </a:t>
            </a:r>
            <a:r>
              <a:rPr lang="en-IE" sz="2800" dirty="0" smtClean="0">
                <a:solidFill>
                  <a:srgbClr val="FFFF00"/>
                </a:solidFill>
              </a:rPr>
              <a:t>atoms!’</a:t>
            </a:r>
            <a:endParaRPr lang="en-IE" sz="2800" dirty="0">
              <a:solidFill>
                <a:srgbClr val="FFFF00"/>
              </a:solidFill>
            </a:endParaRPr>
          </a:p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2418695" y="6093296"/>
            <a:ext cx="4738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i="1" dirty="0" smtClean="0">
                <a:solidFill>
                  <a:srgbClr val="FF3399"/>
                </a:solidFill>
              </a:rPr>
              <a:t>...&amp; </a:t>
            </a:r>
            <a:r>
              <a:rPr lang="en-IE" sz="2800" b="1" i="1" dirty="0" err="1" smtClean="0">
                <a:solidFill>
                  <a:srgbClr val="FF3399"/>
                </a:solidFill>
              </a:rPr>
              <a:t>Críochnaigh</a:t>
            </a:r>
            <a:r>
              <a:rPr lang="en-IE" sz="2800" b="1" i="1" dirty="0" smtClean="0">
                <a:solidFill>
                  <a:srgbClr val="FF3399"/>
                </a:solidFill>
              </a:rPr>
              <a:t> MÓR!!!</a:t>
            </a:r>
            <a:r>
              <a:rPr lang="en-IE" sz="2800" i="1" dirty="0"/>
              <a:t> </a:t>
            </a:r>
            <a:br>
              <a:rPr lang="en-IE" sz="2800" i="1" dirty="0"/>
            </a:br>
            <a:endParaRPr lang="en-IE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325014" y="1288819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i="1" dirty="0" err="1">
                <a:solidFill>
                  <a:srgbClr val="FF3399"/>
                </a:solidFill>
              </a:rPr>
              <a:t>Tosaigh</a:t>
            </a:r>
            <a:r>
              <a:rPr lang="en-IE" sz="2800" b="1" i="1" dirty="0">
                <a:solidFill>
                  <a:srgbClr val="FF3399"/>
                </a:solidFill>
              </a:rPr>
              <a:t> </a:t>
            </a:r>
            <a:r>
              <a:rPr lang="en-IE" sz="2800" b="1" i="1" dirty="0" err="1">
                <a:solidFill>
                  <a:srgbClr val="FF3399"/>
                </a:solidFill>
              </a:rPr>
              <a:t>beag</a:t>
            </a:r>
            <a:r>
              <a:rPr lang="en-IE" sz="2800" b="1" i="1" dirty="0">
                <a:solidFill>
                  <a:srgbClr val="FF3399"/>
                </a:solidFill>
              </a:rPr>
              <a:t>!...</a:t>
            </a:r>
          </a:p>
          <a:p>
            <a:endParaRPr lang="en-IE" dirty="0"/>
          </a:p>
        </p:txBody>
      </p:sp>
      <p:sp>
        <p:nvSpPr>
          <p:cNvPr id="11" name="Right Brace 10"/>
          <p:cNvSpPr/>
          <p:nvPr/>
        </p:nvSpPr>
        <p:spPr>
          <a:xfrm>
            <a:off x="3923928" y="3068960"/>
            <a:ext cx="1728192" cy="27363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50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8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41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411" tmFilter="0, 0; 0.125,0.2665; 0.25,0.4; 0.375,0.465; 0.5,0.5;  0.625,0.535; 0.75,0.6; 0.875,0.7335; 1,1">
                                          <p:stCondLst>
                                            <p:cond delay="1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5" tmFilter="0, 0; 0.125,0.2665; 0.25,0.4; 0.375,0.465; 0.5,0.5;  0.625,0.535; 0.75,0.6; 0.875,0.7335; 1,1">
                                          <p:stCondLst>
                                            <p:cond delay="28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9" tmFilter="0, 0; 0.125,0.2665; 0.25,0.4; 0.375,0.465; 0.5,0.5;  0.625,0.535; 0.75,0.6; 0.875,0.7335; 1,1">
                                          <p:stCondLst>
                                            <p:cond delay="351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55">
                                          <p:stCondLst>
                                            <p:cond delay="13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353" decel="50000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55">
                                          <p:stCondLst>
                                            <p:cond delay="27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353" decel="50000">
                                          <p:stCondLst>
                                            <p:cond delay="284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55">
                                          <p:stCondLst>
                                            <p:cond delay="348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353" decel="50000">
                                          <p:stCondLst>
                                            <p:cond delay="35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55">
                                          <p:stCondLst>
                                            <p:cond delay="38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353" decel="50000">
                                          <p:stCondLst>
                                            <p:cond delay="38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8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1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411" tmFilter="0, 0; 0.125,0.2665; 0.25,0.4; 0.375,0.465; 0.5,0.5;  0.625,0.535; 0.75,0.6; 0.875,0.7335; 1,1">
                                          <p:stCondLst>
                                            <p:cond delay="1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05" tmFilter="0, 0; 0.125,0.2665; 0.25,0.4; 0.375,0.465; 0.5,0.5;  0.625,0.535; 0.75,0.6; 0.875,0.7335; 1,1">
                                          <p:stCondLst>
                                            <p:cond delay="28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49" tmFilter="0, 0; 0.125,0.2665; 0.25,0.4; 0.375,0.465; 0.5,0.5;  0.625,0.535; 0.75,0.6; 0.875,0.7335; 1,1">
                                          <p:stCondLst>
                                            <p:cond delay="351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55">
                                          <p:stCondLst>
                                            <p:cond delay="13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353" decel="50000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55">
                                          <p:stCondLst>
                                            <p:cond delay="27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353" decel="50000">
                                          <p:stCondLst>
                                            <p:cond delay="284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55">
                                          <p:stCondLst>
                                            <p:cond delay="348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353" decel="50000">
                                          <p:stCondLst>
                                            <p:cond delay="35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55">
                                          <p:stCondLst>
                                            <p:cond delay="38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353" decel="50000">
                                          <p:stCondLst>
                                            <p:cond delay="38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8" name="Picture 4" descr="http://www.pc.maricopa.edu/Biology/pfinkenstadt/BIO201/201LessonBuilder/Review/Introduction/hierarc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9" y="620688"/>
            <a:ext cx="9396536" cy="6597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u="sng" dirty="0" err="1" smtClean="0">
                <a:solidFill>
                  <a:srgbClr val="7030A0"/>
                </a:solidFill>
              </a:rPr>
              <a:t>Tá</a:t>
            </a:r>
            <a:r>
              <a:rPr lang="en-IE" u="sng" dirty="0" smtClean="0">
                <a:solidFill>
                  <a:srgbClr val="7030A0"/>
                </a:solidFill>
              </a:rPr>
              <a:t> GACH </a:t>
            </a:r>
            <a:r>
              <a:rPr lang="en-IE" u="sng" dirty="0" err="1" smtClean="0">
                <a:solidFill>
                  <a:srgbClr val="7030A0"/>
                </a:solidFill>
              </a:rPr>
              <a:t>ábhair</a:t>
            </a:r>
            <a:r>
              <a:rPr lang="en-IE" u="sng" dirty="0" smtClean="0">
                <a:solidFill>
                  <a:srgbClr val="7030A0"/>
                </a:solidFill>
              </a:rPr>
              <a:t> </a:t>
            </a:r>
            <a:r>
              <a:rPr lang="en-IE" u="sng" dirty="0" err="1" smtClean="0">
                <a:solidFill>
                  <a:srgbClr val="7030A0"/>
                </a:solidFill>
              </a:rPr>
              <a:t>ar</a:t>
            </a:r>
            <a:r>
              <a:rPr lang="en-IE" u="sng" dirty="0" smtClean="0">
                <a:solidFill>
                  <a:srgbClr val="7030A0"/>
                </a:solidFill>
              </a:rPr>
              <a:t> </a:t>
            </a:r>
            <a:r>
              <a:rPr lang="en-IE" u="sng" dirty="0" err="1" smtClean="0">
                <a:solidFill>
                  <a:srgbClr val="7030A0"/>
                </a:solidFill>
              </a:rPr>
              <a:t>Domhan</a:t>
            </a:r>
            <a:r>
              <a:rPr lang="en-IE" u="sng" dirty="0">
                <a:solidFill>
                  <a:srgbClr val="7030A0"/>
                </a:solidFill>
              </a:rPr>
              <a:t> </a:t>
            </a:r>
            <a:r>
              <a:rPr lang="en-IE" u="sng" dirty="0" err="1" smtClean="0">
                <a:solidFill>
                  <a:srgbClr val="7030A0"/>
                </a:solidFill>
              </a:rPr>
              <a:t>déanta</a:t>
            </a:r>
            <a:r>
              <a:rPr lang="en-IE" u="sng" dirty="0" smtClean="0">
                <a:solidFill>
                  <a:srgbClr val="7030A0"/>
                </a:solidFill>
              </a:rPr>
              <a:t> as </a:t>
            </a:r>
            <a:r>
              <a:rPr lang="en-IE" b="1" u="sng" dirty="0" smtClean="0">
                <a:solidFill>
                  <a:srgbClr val="7030A0"/>
                </a:solidFill>
              </a:rPr>
              <a:t>ADAIMH.</a:t>
            </a:r>
          </a:p>
          <a:p>
            <a:pPr marL="0" indent="0">
              <a:buFontTx/>
              <a:buNone/>
              <a:defRPr/>
            </a:pPr>
            <a:endParaRPr lang="en-IE" b="1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IE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IE" b="1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IE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IE" b="1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IE" b="1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4" descr="[Drawing of an atom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096344" cy="31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0518" y="1988840"/>
            <a:ext cx="4680520" cy="26161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600" b="1" dirty="0" err="1" smtClean="0"/>
              <a:t>Adamh</a:t>
            </a:r>
            <a:r>
              <a:rPr lang="en-IE" sz="3600" b="1" dirty="0" smtClean="0"/>
              <a:t>- an </a:t>
            </a:r>
            <a:r>
              <a:rPr lang="en-IE" sz="3600" b="1" dirty="0" err="1" smtClean="0"/>
              <a:t>píosa</a:t>
            </a:r>
            <a:r>
              <a:rPr lang="en-IE" sz="3600" b="1" dirty="0" smtClean="0"/>
              <a:t> is </a:t>
            </a:r>
            <a:r>
              <a:rPr lang="en-IE" sz="3600" b="1" dirty="0" err="1" smtClean="0"/>
              <a:t>lú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d’ábhar</a:t>
            </a:r>
            <a:r>
              <a:rPr lang="en-IE" sz="3600" b="1" dirty="0" smtClean="0"/>
              <a:t>/</a:t>
            </a:r>
            <a:r>
              <a:rPr lang="en-IE" sz="3600" b="1" dirty="0" err="1" smtClean="0"/>
              <a:t>dúil</a:t>
            </a:r>
            <a:r>
              <a:rPr lang="en-IE" sz="3600" b="1" dirty="0" smtClean="0"/>
              <a:t> le </a:t>
            </a:r>
            <a:r>
              <a:rPr lang="en-IE" sz="3600" b="1" dirty="0" err="1" smtClean="0"/>
              <a:t>airíonna</a:t>
            </a:r>
            <a:r>
              <a:rPr lang="en-IE" sz="3600" b="1" dirty="0" smtClean="0"/>
              <a:t> an </a:t>
            </a:r>
            <a:r>
              <a:rPr lang="en-IE" sz="3600" b="1" dirty="0" err="1" smtClean="0"/>
              <a:t>ábhar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fós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aige</a:t>
            </a:r>
            <a:r>
              <a:rPr lang="en-IE" sz="3600" b="1" dirty="0" smtClean="0"/>
              <a:t>.</a:t>
            </a:r>
          </a:p>
          <a:p>
            <a:r>
              <a:rPr lang="en-IE" sz="2800" b="1" dirty="0" err="1" smtClean="0">
                <a:solidFill>
                  <a:srgbClr val="FF0000"/>
                </a:solidFill>
              </a:rPr>
              <a:t>m.s.</a:t>
            </a:r>
            <a:r>
              <a:rPr lang="en-IE" sz="2800" dirty="0">
                <a:solidFill>
                  <a:srgbClr val="FF0000"/>
                </a:solidFill>
              </a:rPr>
              <a:t> an </a:t>
            </a:r>
            <a:r>
              <a:rPr lang="en-IE" sz="2800" dirty="0" err="1">
                <a:solidFill>
                  <a:srgbClr val="FF0000"/>
                </a:solidFill>
              </a:rPr>
              <a:t>píosa</a:t>
            </a:r>
            <a:r>
              <a:rPr lang="en-IE" sz="2800" dirty="0">
                <a:solidFill>
                  <a:srgbClr val="FF0000"/>
                </a:solidFill>
              </a:rPr>
              <a:t> is </a:t>
            </a:r>
            <a:r>
              <a:rPr lang="en-IE" sz="2800" dirty="0" err="1">
                <a:solidFill>
                  <a:srgbClr val="FF0000"/>
                </a:solidFill>
              </a:rPr>
              <a:t>lú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d’Ocsaigin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ná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adamh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Ocsaigin</a:t>
            </a:r>
            <a:r>
              <a:rPr lang="en-IE" sz="2800" dirty="0" smtClean="0">
                <a:solidFill>
                  <a:srgbClr val="FF0000"/>
                </a:solidFill>
              </a:rPr>
              <a:t>.</a:t>
            </a:r>
            <a:endParaRPr lang="en-I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5400" b="1" u="sng" dirty="0" smtClean="0">
                <a:solidFill>
                  <a:srgbClr val="FF0000"/>
                </a:solidFill>
              </a:rPr>
              <a:t>An </a:t>
            </a:r>
            <a:r>
              <a:rPr lang="en-IE" sz="5400" b="1" u="sng" dirty="0" err="1" smtClean="0">
                <a:solidFill>
                  <a:srgbClr val="FF0000"/>
                </a:solidFill>
              </a:rPr>
              <a:t>Tábla</a:t>
            </a:r>
            <a:r>
              <a:rPr lang="en-IE" sz="5400" b="1" u="sng" dirty="0" smtClean="0">
                <a:solidFill>
                  <a:srgbClr val="FF0000"/>
                </a:solidFill>
              </a:rPr>
              <a:t> </a:t>
            </a:r>
            <a:r>
              <a:rPr lang="en-IE" sz="5400" b="1" u="sng" dirty="0" err="1" smtClean="0">
                <a:solidFill>
                  <a:srgbClr val="FF0000"/>
                </a:solidFill>
              </a:rPr>
              <a:t>Peiriadach</a:t>
            </a:r>
            <a:r>
              <a:rPr lang="en-IE" b="1" dirty="0" smtClean="0">
                <a:solidFill>
                  <a:srgbClr val="FF0000"/>
                </a:solidFill>
              </a:rPr>
              <a:t>.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2736303"/>
          </a:xfrm>
        </p:spPr>
        <p:txBody>
          <a:bodyPr>
            <a:normAutofit fontScale="92500" lnSpcReduction="20000"/>
          </a:bodyPr>
          <a:lstStyle/>
          <a:p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liosta</a:t>
            </a:r>
            <a:r>
              <a:rPr lang="en-IE" dirty="0" smtClean="0"/>
              <a:t> do </a:t>
            </a:r>
            <a:r>
              <a:rPr lang="en-IE" dirty="0" smtClean="0">
                <a:solidFill>
                  <a:srgbClr val="FF3399"/>
                </a:solidFill>
              </a:rPr>
              <a:t>GACH </a:t>
            </a:r>
            <a:r>
              <a:rPr lang="en-IE" dirty="0" err="1" smtClean="0">
                <a:solidFill>
                  <a:srgbClr val="FF3399"/>
                </a:solidFill>
              </a:rPr>
              <a:t>dúil</a:t>
            </a:r>
            <a:r>
              <a:rPr lang="en-IE" dirty="0" smtClean="0">
                <a:solidFill>
                  <a:srgbClr val="FF3399"/>
                </a:solidFill>
              </a:rPr>
              <a:t> </a:t>
            </a:r>
            <a:r>
              <a:rPr lang="en-IE" dirty="0" err="1" smtClean="0">
                <a:solidFill>
                  <a:srgbClr val="FF3399"/>
                </a:solidFill>
              </a:rPr>
              <a:t>ar</a:t>
            </a:r>
            <a:r>
              <a:rPr lang="en-IE" dirty="0" smtClean="0">
                <a:solidFill>
                  <a:srgbClr val="FF3399"/>
                </a:solidFill>
              </a:rPr>
              <a:t> </a:t>
            </a:r>
            <a:r>
              <a:rPr lang="en-IE" dirty="0" err="1" smtClean="0">
                <a:solidFill>
                  <a:srgbClr val="FF3399"/>
                </a:solidFill>
              </a:rPr>
              <a:t>Domhan</a:t>
            </a:r>
            <a:r>
              <a:rPr lang="en-IE" dirty="0" smtClean="0"/>
              <a:t>, (</a:t>
            </a:r>
            <a:r>
              <a:rPr lang="en-IE" dirty="0" err="1" smtClean="0"/>
              <a:t>nádúrtha</a:t>
            </a:r>
            <a:r>
              <a:rPr lang="en-IE" dirty="0" smtClean="0"/>
              <a:t> </a:t>
            </a:r>
            <a:r>
              <a:rPr lang="en-IE" dirty="0" err="1" smtClean="0"/>
              <a:t>nó</a:t>
            </a:r>
            <a:r>
              <a:rPr lang="en-IE" dirty="0" smtClean="0"/>
              <a:t> </a:t>
            </a:r>
            <a:r>
              <a:rPr lang="en-IE" dirty="0" err="1" smtClean="0"/>
              <a:t>saorga</a:t>
            </a:r>
            <a:r>
              <a:rPr lang="en-IE" dirty="0" smtClean="0"/>
              <a:t>)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Tábla</a:t>
            </a:r>
            <a:r>
              <a:rPr lang="en-IE" dirty="0" smtClean="0"/>
              <a:t> </a:t>
            </a:r>
            <a:r>
              <a:rPr lang="en-IE" dirty="0" err="1" smtClean="0"/>
              <a:t>Peiriadach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nDúil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FF3399"/>
                </a:solidFill>
              </a:rPr>
              <a:t>118* </a:t>
            </a:r>
            <a:r>
              <a:rPr lang="en-IE" dirty="0" err="1" smtClean="0">
                <a:solidFill>
                  <a:srgbClr val="FF3399"/>
                </a:solidFill>
              </a:rPr>
              <a:t>dúile</a:t>
            </a:r>
            <a:r>
              <a:rPr lang="en-IE" dirty="0" smtClean="0">
                <a:solidFill>
                  <a:srgbClr val="FF3399"/>
                </a:solidFill>
              </a:rPr>
              <a:t> </a:t>
            </a:r>
            <a:r>
              <a:rPr lang="en-IE" dirty="0" err="1" smtClean="0"/>
              <a:t>ar</a:t>
            </a:r>
            <a:r>
              <a:rPr lang="en-IE" dirty="0" smtClean="0"/>
              <a:t> an </a:t>
            </a:r>
            <a:r>
              <a:rPr lang="en-IE" dirty="0" err="1" smtClean="0"/>
              <a:t>tábla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</a:t>
            </a:r>
            <a:r>
              <a:rPr lang="en-IE" dirty="0" err="1" smtClean="0"/>
              <a:t>Peiriadach</a:t>
            </a:r>
            <a:r>
              <a:rPr lang="en-IE" dirty="0" smtClean="0"/>
              <a:t> is </a:t>
            </a:r>
            <a:r>
              <a:rPr lang="en-IE" dirty="0" err="1" smtClean="0"/>
              <a:t>deanaí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i="1" dirty="0" err="1" smtClean="0">
                <a:solidFill>
                  <a:srgbClr val="0070C0"/>
                </a:solidFill>
              </a:rPr>
              <a:t>Cé</a:t>
            </a:r>
            <a:r>
              <a:rPr lang="en-IE" i="1" dirty="0" smtClean="0">
                <a:solidFill>
                  <a:srgbClr val="0070C0"/>
                </a:solidFill>
              </a:rPr>
              <a:t> </a:t>
            </a:r>
            <a:r>
              <a:rPr lang="en-IE" i="1" dirty="0" err="1" smtClean="0">
                <a:solidFill>
                  <a:srgbClr val="0070C0"/>
                </a:solidFill>
              </a:rPr>
              <a:t>méid</a:t>
            </a:r>
            <a:r>
              <a:rPr lang="en-IE" i="1" dirty="0" smtClean="0">
                <a:solidFill>
                  <a:srgbClr val="0070C0"/>
                </a:solidFill>
              </a:rPr>
              <a:t> </a:t>
            </a:r>
            <a:r>
              <a:rPr lang="en-IE" i="1" dirty="0" err="1" smtClean="0">
                <a:solidFill>
                  <a:srgbClr val="0070C0"/>
                </a:solidFill>
              </a:rPr>
              <a:t>cinéal</a:t>
            </a:r>
            <a:r>
              <a:rPr lang="en-IE" b="1" i="1" dirty="0" smtClean="0">
                <a:solidFill>
                  <a:srgbClr val="0070C0"/>
                </a:solidFill>
              </a:rPr>
              <a:t> </a:t>
            </a:r>
            <a:r>
              <a:rPr lang="en-IE" b="1" i="1" dirty="0" err="1" smtClean="0">
                <a:solidFill>
                  <a:srgbClr val="0070C0"/>
                </a:solidFill>
              </a:rPr>
              <a:t>Adaimh</a:t>
            </a:r>
            <a:r>
              <a:rPr lang="en-IE" b="1" i="1" dirty="0" smtClean="0">
                <a:solidFill>
                  <a:srgbClr val="0070C0"/>
                </a:solidFill>
              </a:rPr>
              <a:t> </a:t>
            </a:r>
            <a:r>
              <a:rPr lang="en-IE" i="1" dirty="0" err="1" smtClean="0">
                <a:solidFill>
                  <a:srgbClr val="0070C0"/>
                </a:solidFill>
              </a:rPr>
              <a:t>ar</a:t>
            </a:r>
            <a:r>
              <a:rPr lang="en-IE" i="1" dirty="0" smtClean="0">
                <a:solidFill>
                  <a:srgbClr val="0070C0"/>
                </a:solidFill>
              </a:rPr>
              <a:t> </a:t>
            </a:r>
            <a:r>
              <a:rPr lang="en-IE" i="1" dirty="0" err="1" smtClean="0">
                <a:solidFill>
                  <a:srgbClr val="0070C0"/>
                </a:solidFill>
              </a:rPr>
              <a:t>Domhan</a:t>
            </a:r>
            <a:endParaRPr lang="en-IE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i="1" dirty="0" smtClean="0">
                <a:solidFill>
                  <a:srgbClr val="0070C0"/>
                </a:solidFill>
              </a:rPr>
              <a:t> mar sin??</a:t>
            </a:r>
          </a:p>
          <a:p>
            <a:pPr marL="0" indent="0">
              <a:buNone/>
            </a:pPr>
            <a:endParaRPr lang="en-IE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240360" cy="419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148064" y="4753444"/>
            <a:ext cx="1080120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842662" y="4509120"/>
            <a:ext cx="4320480" cy="166199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sz="2800" dirty="0" err="1"/>
              <a:t>Rinne</a:t>
            </a:r>
            <a:r>
              <a:rPr lang="en-IE" sz="2800" dirty="0"/>
              <a:t> Marie &amp; Pierre Curie </a:t>
            </a:r>
          </a:p>
          <a:p>
            <a:r>
              <a:rPr lang="en-IE" sz="2800" dirty="0"/>
              <a:t>    </a:t>
            </a:r>
            <a:r>
              <a:rPr lang="en-IE" sz="2800" dirty="0" err="1"/>
              <a:t>fionnachtáin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dúile</a:t>
            </a:r>
            <a:r>
              <a:rPr lang="en-IE" sz="2800" dirty="0"/>
              <a:t> </a:t>
            </a:r>
          </a:p>
          <a:p>
            <a:r>
              <a:rPr lang="en-IE" sz="2800" dirty="0"/>
              <a:t>     </a:t>
            </a:r>
            <a:r>
              <a:rPr lang="en-IE" sz="2800" b="1" dirty="0">
                <a:solidFill>
                  <a:srgbClr val="FF0000"/>
                </a:solidFill>
              </a:rPr>
              <a:t>Polonium &amp; Radium.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7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" y="116632"/>
            <a:ext cx="8229600" cy="1143000"/>
          </a:xfrm>
        </p:spPr>
        <p:txBody>
          <a:bodyPr/>
          <a:lstStyle/>
          <a:p>
            <a:pPr algn="l"/>
            <a:r>
              <a:rPr lang="en-IE" b="1" dirty="0" err="1" smtClean="0">
                <a:solidFill>
                  <a:srgbClr val="FF0000"/>
                </a:solidFill>
              </a:rPr>
              <a:t>Bíonn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siombal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ag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gach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Dúil</a:t>
            </a:r>
            <a:r>
              <a:rPr lang="en-IE" b="1" dirty="0" smtClean="0">
                <a:solidFill>
                  <a:srgbClr val="FF0000"/>
                </a:solidFill>
              </a:rPr>
              <a:t>.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5" y="1116529"/>
            <a:ext cx="6488161" cy="5328592"/>
          </a:xfrm>
        </p:spPr>
        <p:txBody>
          <a:bodyPr>
            <a:normAutofit fontScale="85000" lnSpcReduction="20000"/>
          </a:bodyPr>
          <a:lstStyle/>
          <a:p>
            <a:r>
              <a:rPr lang="en-IE" dirty="0" err="1" smtClean="0"/>
              <a:t>Bíonn</a:t>
            </a:r>
            <a:r>
              <a:rPr lang="en-IE" dirty="0" smtClean="0"/>
              <a:t> </a:t>
            </a:r>
            <a:r>
              <a:rPr lang="en-IE" dirty="0" err="1" smtClean="0"/>
              <a:t>Siombal</a:t>
            </a:r>
            <a:r>
              <a:rPr lang="en-IE" dirty="0" smtClean="0"/>
              <a:t> </a:t>
            </a:r>
            <a:r>
              <a:rPr lang="en-IE" dirty="0" err="1" smtClean="0"/>
              <a:t>faoi</a:t>
            </a:r>
            <a:r>
              <a:rPr lang="en-IE" dirty="0" smtClean="0"/>
              <a:t> </a:t>
            </a:r>
            <a:r>
              <a:rPr lang="en-IE" dirty="0" err="1" smtClean="0"/>
              <a:t>leith</a:t>
            </a:r>
            <a:r>
              <a:rPr lang="en-IE" dirty="0" smtClean="0"/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Gach</a:t>
            </a:r>
            <a:r>
              <a:rPr lang="en-IE" dirty="0" smtClean="0"/>
              <a:t> </a:t>
            </a:r>
            <a:r>
              <a:rPr lang="en-IE" dirty="0" err="1" smtClean="0"/>
              <a:t>Dúile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an </a:t>
            </a:r>
            <a:r>
              <a:rPr lang="en-IE" dirty="0" err="1" smtClean="0"/>
              <a:t>táble</a:t>
            </a:r>
            <a:r>
              <a:rPr lang="en-IE" dirty="0" smtClean="0"/>
              <a:t> </a:t>
            </a:r>
            <a:r>
              <a:rPr lang="en-IE" dirty="0" err="1" smtClean="0"/>
              <a:t>Peiriadach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M.s.</a:t>
            </a:r>
            <a:r>
              <a:rPr lang="en-IE" dirty="0" smtClean="0"/>
              <a:t>: </a:t>
            </a:r>
            <a:r>
              <a:rPr lang="en-IE" sz="3800" b="1" dirty="0" smtClean="0"/>
              <a:t>Neon- Ne</a:t>
            </a:r>
          </a:p>
          <a:p>
            <a:pPr marL="0" indent="0" algn="ctr">
              <a:buNone/>
            </a:pPr>
            <a:r>
              <a:rPr lang="en-IE" u="sng" dirty="0" err="1" smtClean="0">
                <a:solidFill>
                  <a:srgbClr val="FF3399"/>
                </a:solidFill>
              </a:rPr>
              <a:t>Obair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Scoile-faigh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na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siombailí</a:t>
            </a:r>
            <a:r>
              <a:rPr lang="en-IE" u="sng" dirty="0" smtClean="0">
                <a:solidFill>
                  <a:srgbClr val="FF3399"/>
                </a:solidFill>
              </a:rPr>
              <a:t> do </a:t>
            </a:r>
            <a:r>
              <a:rPr lang="en-IE" u="sng" dirty="0" err="1" smtClean="0">
                <a:solidFill>
                  <a:srgbClr val="FF3399"/>
                </a:solidFill>
              </a:rPr>
              <a:t>na</a:t>
            </a:r>
            <a:r>
              <a:rPr lang="en-IE" u="sng" dirty="0" smtClean="0">
                <a:solidFill>
                  <a:srgbClr val="FF3399"/>
                </a:solidFill>
              </a:rPr>
              <a:t> </a:t>
            </a:r>
            <a:r>
              <a:rPr lang="en-IE" u="sng" dirty="0" err="1" smtClean="0">
                <a:solidFill>
                  <a:srgbClr val="FF3399"/>
                </a:solidFill>
              </a:rPr>
              <a:t>dúile</a:t>
            </a:r>
            <a:r>
              <a:rPr lang="en-IE" u="sng" dirty="0" smtClean="0">
                <a:solidFill>
                  <a:srgbClr val="FF3399"/>
                </a:solidFill>
              </a:rPr>
              <a:t>:</a:t>
            </a:r>
          </a:p>
          <a:p>
            <a:r>
              <a:rPr lang="en-IE" dirty="0" err="1" smtClean="0"/>
              <a:t>Ocsaigin</a:t>
            </a:r>
            <a:r>
              <a:rPr lang="en-IE" dirty="0" smtClean="0"/>
              <a:t>,</a:t>
            </a:r>
          </a:p>
          <a:p>
            <a:r>
              <a:rPr lang="en-IE" dirty="0" err="1" smtClean="0"/>
              <a:t>Nitrigin</a:t>
            </a:r>
            <a:r>
              <a:rPr lang="en-IE" dirty="0" smtClean="0"/>
              <a:t>, </a:t>
            </a:r>
          </a:p>
          <a:p>
            <a:r>
              <a:rPr lang="en-IE" dirty="0" err="1" smtClean="0"/>
              <a:t>Airgid</a:t>
            </a:r>
            <a:r>
              <a:rPr lang="en-IE" dirty="0" smtClean="0"/>
              <a:t> (silver),</a:t>
            </a:r>
          </a:p>
          <a:p>
            <a:r>
              <a:rPr lang="en-IE" dirty="0" err="1" smtClean="0"/>
              <a:t>Ór</a:t>
            </a:r>
            <a:r>
              <a:rPr lang="en-IE" dirty="0" smtClean="0"/>
              <a:t>, </a:t>
            </a:r>
          </a:p>
          <a:p>
            <a:r>
              <a:rPr lang="en-IE" dirty="0" err="1" smtClean="0"/>
              <a:t>Mearcair</a:t>
            </a:r>
            <a:r>
              <a:rPr lang="en-IE" dirty="0" smtClean="0"/>
              <a:t>,</a:t>
            </a:r>
          </a:p>
          <a:p>
            <a:r>
              <a:rPr lang="en-IE" dirty="0" err="1" smtClean="0"/>
              <a:t>Potassiam</a:t>
            </a:r>
            <a:r>
              <a:rPr lang="en-IE" dirty="0" smtClean="0"/>
              <a:t>, </a:t>
            </a:r>
          </a:p>
          <a:p>
            <a:r>
              <a:rPr lang="en-IE" dirty="0" err="1" smtClean="0"/>
              <a:t>Cupair</a:t>
            </a:r>
            <a:r>
              <a:rPr lang="en-IE" dirty="0" smtClean="0"/>
              <a:t> &amp; </a:t>
            </a:r>
          </a:p>
          <a:p>
            <a:r>
              <a:rPr lang="en-IE" dirty="0" err="1" smtClean="0"/>
              <a:t>Calciam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29" y="251698"/>
            <a:ext cx="2238772" cy="260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7910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2520196">
            <a:off x="7561553" y="3139653"/>
            <a:ext cx="1373853" cy="2082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97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923</Words>
  <Application>Microsoft Office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Dúile, Comhdúile &amp; Meascán</vt:lpstr>
      <vt:lpstr>Dúile- substáintí simplí.</vt:lpstr>
      <vt:lpstr>Dúile (elements)</vt:lpstr>
      <vt:lpstr>Cad iad na Dúile mar sin?</vt:lpstr>
      <vt:lpstr>Na Adaimh (Atoms!)</vt:lpstr>
      <vt:lpstr>PowerPoint Presentation</vt:lpstr>
      <vt:lpstr>PowerPoint Presentation</vt:lpstr>
      <vt:lpstr>An Tábla Peiriadach.</vt:lpstr>
      <vt:lpstr>Bíonn siombal ag gach Dúil.</vt:lpstr>
      <vt:lpstr>Obair Scoile!!</vt:lpstr>
      <vt:lpstr>2. Comhdúil</vt:lpstr>
      <vt:lpstr>Samplaí do Comhdúile Comónta:</vt:lpstr>
      <vt:lpstr>Conas Comhdúile a dhéanamh..</vt:lpstr>
      <vt:lpstr>Tréithe na Comhdúile</vt:lpstr>
      <vt:lpstr>3. Meascáin </vt:lpstr>
      <vt:lpstr>PowerPoint Presentation</vt:lpstr>
      <vt:lpstr>Samplaí eile do Meascáin…</vt:lpstr>
      <vt:lpstr>Meascán &amp; Comhdúil a imscrúdú sa saotharlann:  Iarann &amp; Sulfar</vt:lpstr>
      <vt:lpstr>(a) Meascán d’Iarann &amp; Sulfar</vt:lpstr>
      <vt:lpstr>Cén eolas a leiraíonn seo dúinn faoi Meascáin?</vt:lpstr>
      <vt:lpstr>Stink Bombs!!</vt:lpstr>
      <vt:lpstr>Cén eolas a leiraíonn seo dúinn faoi Comhdúile?</vt:lpstr>
      <vt:lpstr>Achoimre: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Dúile, Comhdúile &amp; Meascán</dc:title>
  <dc:creator>Muire</dc:creator>
  <cp:lastModifiedBy>Administrator</cp:lastModifiedBy>
  <cp:revision>186</cp:revision>
  <dcterms:created xsi:type="dcterms:W3CDTF">2012-10-03T17:25:01Z</dcterms:created>
  <dcterms:modified xsi:type="dcterms:W3CDTF">2013-11-29T15:05:29Z</dcterms:modified>
</cp:coreProperties>
</file>