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5" r:id="rId9"/>
    <p:sldId id="261" r:id="rId10"/>
    <p:sldId id="266" r:id="rId1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260890B-ECB7-4F43-BA87-E940C5373B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1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C0EFCA8-481A-4A0C-AF91-0B66FC42D7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938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0E9A61-6844-42CD-BF8E-65C8FF438B9E}" type="slidenum">
              <a:rPr lang="en-GB" smtClean="0"/>
              <a:pPr eaLnBrk="1" hangingPunct="1"/>
              <a:t>1</a:t>
            </a:fld>
            <a:endParaRPr lang="en-GB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2F2EA5-027C-4AB1-B540-0E992296F33B}" type="slidenum">
              <a:rPr lang="en-GB" smtClean="0"/>
              <a:pPr eaLnBrk="1" hangingPunct="1"/>
              <a:t>3</a:t>
            </a:fld>
            <a:endParaRPr lang="en-GB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554026-D6C6-411F-B0F1-BCD9C5790722}" type="slidenum">
              <a:rPr lang="en-GB" smtClean="0"/>
              <a:pPr eaLnBrk="1" hangingPunct="1"/>
              <a:t>4</a:t>
            </a:fld>
            <a:endParaRPr lang="en-GB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1D1DF1-FCE9-4F94-9B44-3EE5105B07EE}" type="slidenum">
              <a:rPr lang="en-GB" smtClean="0"/>
              <a:pPr eaLnBrk="1" hangingPunct="1"/>
              <a:t>5</a:t>
            </a:fld>
            <a:endParaRPr lang="en-GB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3024D2-6BF0-4585-BF70-7F30CAE69653}" type="slidenum">
              <a:rPr lang="en-GB" smtClean="0"/>
              <a:pPr eaLnBrk="1" hangingPunct="1"/>
              <a:t>6</a:t>
            </a:fld>
            <a:endParaRPr lang="en-GB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3AEF86-493B-4720-8806-17D2AEF47B0A}" type="slidenum">
              <a:rPr lang="en-GB" smtClean="0"/>
              <a:pPr eaLnBrk="1" hangingPunct="1"/>
              <a:t>9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067FD-AFEA-4A06-8542-E407C6F63F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11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914C4-AF39-4D8F-92E0-F7578E0448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122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DEF23-D099-4093-B115-AFA0FEDC5C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D7D3-03B6-42AC-B6CA-65029CA886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66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02641-AA47-445B-8983-DF1FFE35F0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84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398D4-5136-47A4-A89F-6FB07FED11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61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EC878-16A1-4156-BF73-82A178639F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76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1572C-F260-4756-B8BD-669092226C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270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995C6-523F-4DD0-81F1-2F2545F1D0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794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90926-4641-4319-BE27-46DC9ADFA8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995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C22C1-D1A1-42BD-BA75-DB94CEA685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83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50C0DEC-4EFA-428B-ABDE-56D5F865CC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1470025"/>
          </a:xfrm>
        </p:spPr>
        <p:txBody>
          <a:bodyPr/>
          <a:lstStyle/>
          <a:p>
            <a:pPr eaLnBrk="1" hangingPunct="1"/>
            <a:r>
              <a:rPr lang="en-GB" sz="5400" b="1" dirty="0" smtClean="0">
                <a:solidFill>
                  <a:srgbClr val="FF0000"/>
                </a:solidFill>
              </a:rPr>
              <a:t/>
            </a:r>
            <a:br>
              <a:rPr lang="en-GB" sz="5400" b="1" dirty="0" smtClean="0">
                <a:solidFill>
                  <a:srgbClr val="FF0000"/>
                </a:solidFill>
              </a:rPr>
            </a:br>
            <a:r>
              <a:rPr lang="en-GB" sz="5400" b="1" dirty="0">
                <a:solidFill>
                  <a:srgbClr val="FF0000"/>
                </a:solidFill>
              </a:rPr>
              <a:t>N</a:t>
            </a:r>
            <a:r>
              <a:rPr lang="en-GB" sz="5400" b="1" dirty="0" smtClean="0">
                <a:solidFill>
                  <a:srgbClr val="FF0000"/>
                </a:solidFill>
              </a:rPr>
              <a:t>a </a:t>
            </a:r>
            <a:r>
              <a:rPr lang="en-GB" sz="5400" b="1" dirty="0" err="1" smtClean="0">
                <a:solidFill>
                  <a:srgbClr val="FF0000"/>
                </a:solidFill>
              </a:rPr>
              <a:t>Bláthphlandaí</a:t>
            </a:r>
            <a:endParaRPr lang="en-GB" sz="5400" b="1" dirty="0" smtClean="0">
              <a:solidFill>
                <a:srgbClr val="FF0000"/>
              </a:solidFill>
            </a:endParaRPr>
          </a:p>
        </p:txBody>
      </p:sp>
      <p:pic>
        <p:nvPicPr>
          <p:cNvPr id="2051" name="Picture 5" descr="plants_asa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349500"/>
            <a:ext cx="32448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green_plants_hu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49500"/>
            <a:ext cx="4067175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1065213" y="5314950"/>
            <a:ext cx="7429500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E" sz="2000"/>
              <a:t>* Tá 90% dos na plandaí ar fad ar domhan ina blathplandai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6000" u="sng" dirty="0" err="1" smtClean="0">
                <a:solidFill>
                  <a:srgbClr val="0070C0"/>
                </a:solidFill>
              </a:rPr>
              <a:t>Torthaí</a:t>
            </a:r>
            <a:r>
              <a:rPr lang="en-IE" sz="6000" u="sng" dirty="0" smtClean="0">
                <a:solidFill>
                  <a:srgbClr val="0070C0"/>
                </a:solidFill>
              </a:rPr>
              <a:t>:</a:t>
            </a:r>
            <a:endParaRPr lang="en-IE" sz="6000" u="sng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://t1.gstatic.com/images?q=tbn:ANd9GcRyc43W7sWp8Qf4IRbK6aShK_6C4aGRNwZvnK6Afx5nfxNvjGk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6" t="14757" r="-16676" b="14249"/>
          <a:stretch/>
        </p:blipFill>
        <p:spPr bwMode="auto">
          <a:xfrm>
            <a:off x="5328000" y="2160000"/>
            <a:ext cx="5400600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556792"/>
            <a:ext cx="4824536" cy="4585871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800" dirty="0" smtClean="0"/>
              <a:t>Na </a:t>
            </a:r>
            <a:r>
              <a:rPr lang="en-IE" sz="2800" dirty="0" err="1" smtClean="0"/>
              <a:t>duillí</a:t>
            </a:r>
            <a:r>
              <a:rPr lang="en-IE" sz="2800" dirty="0" smtClean="0"/>
              <a:t> </a:t>
            </a:r>
            <a:r>
              <a:rPr lang="en-IE" sz="2800" dirty="0" err="1" smtClean="0"/>
              <a:t>nach</a:t>
            </a:r>
            <a:r>
              <a:rPr lang="en-IE" sz="2800" dirty="0" smtClean="0"/>
              <a:t> </a:t>
            </a:r>
            <a:r>
              <a:rPr lang="en-IE" sz="2800" dirty="0" err="1" smtClean="0"/>
              <a:t>raibh</a:t>
            </a:r>
            <a:r>
              <a:rPr lang="en-IE" sz="2800" dirty="0" smtClean="0"/>
              <a:t> Tinfoil </a:t>
            </a:r>
            <a:r>
              <a:rPr lang="en-IE" sz="2800" dirty="0" err="1" smtClean="0"/>
              <a:t>orthu</a:t>
            </a:r>
            <a:r>
              <a:rPr lang="en-IE" sz="2800" dirty="0" smtClean="0"/>
              <a:t>= </a:t>
            </a:r>
          </a:p>
          <a:p>
            <a:endParaRPr lang="en-IE" sz="2800" dirty="0"/>
          </a:p>
          <a:p>
            <a:r>
              <a:rPr lang="en-IE" sz="2800" dirty="0" smtClean="0"/>
              <a:t>Na </a:t>
            </a:r>
            <a:r>
              <a:rPr lang="en-IE" sz="2800" dirty="0" err="1" smtClean="0"/>
              <a:t>duillí</a:t>
            </a:r>
            <a:r>
              <a:rPr lang="en-IE" sz="2800" dirty="0" smtClean="0"/>
              <a:t> le tinfoil= </a:t>
            </a:r>
          </a:p>
          <a:p>
            <a:endParaRPr lang="en-IE" dirty="0"/>
          </a:p>
          <a:p>
            <a:endParaRPr lang="en-IE" dirty="0" smtClean="0"/>
          </a:p>
          <a:p>
            <a:r>
              <a:rPr lang="en-IE" sz="3600" b="1" u="sng" dirty="0" smtClean="0">
                <a:solidFill>
                  <a:srgbClr val="0070C0"/>
                </a:solidFill>
              </a:rPr>
              <a:t>CONCLÚD:  </a:t>
            </a:r>
          </a:p>
          <a:p>
            <a:r>
              <a:rPr lang="en-IE" sz="3600" dirty="0" err="1" smtClean="0"/>
              <a:t>Déantar</a:t>
            </a:r>
            <a:r>
              <a:rPr lang="en-IE" sz="3600" dirty="0" smtClean="0"/>
              <a:t> </a:t>
            </a:r>
            <a:r>
              <a:rPr lang="en-IE" sz="3600" dirty="0" err="1" smtClean="0">
                <a:solidFill>
                  <a:srgbClr val="FF0000"/>
                </a:solidFill>
              </a:rPr>
              <a:t>Stáirse</a:t>
            </a:r>
            <a:r>
              <a:rPr lang="en-IE" sz="3600" dirty="0" smtClean="0"/>
              <a:t> I </a:t>
            </a:r>
            <a:r>
              <a:rPr lang="en-IE" sz="3600" dirty="0" err="1" smtClean="0"/>
              <a:t>plandaí</a:t>
            </a:r>
            <a:r>
              <a:rPr lang="en-IE" sz="3600" dirty="0" smtClean="0"/>
              <a:t> in </a:t>
            </a:r>
            <a:r>
              <a:rPr lang="en-IE" sz="3600" dirty="0" err="1" smtClean="0"/>
              <a:t>rith</a:t>
            </a:r>
            <a:r>
              <a:rPr lang="en-IE" sz="3600" dirty="0" smtClean="0"/>
              <a:t> </a:t>
            </a:r>
            <a:r>
              <a:rPr lang="en-IE" sz="3600" dirty="0" err="1" smtClean="0">
                <a:solidFill>
                  <a:srgbClr val="00B050"/>
                </a:solidFill>
              </a:rPr>
              <a:t>Fotasintéis</a:t>
            </a:r>
            <a:r>
              <a:rPr lang="en-IE" sz="3600" dirty="0" smtClean="0">
                <a:solidFill>
                  <a:srgbClr val="0070C0"/>
                </a:solidFill>
              </a:rPr>
              <a:t>.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375271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Is </a:t>
            </a:r>
            <a:r>
              <a:rPr lang="en-GB" b="1" dirty="0" err="1" smtClean="0"/>
              <a:t>nithe</a:t>
            </a:r>
            <a:r>
              <a:rPr lang="en-GB" b="1" dirty="0" smtClean="0"/>
              <a:t> </a:t>
            </a:r>
            <a:r>
              <a:rPr lang="en-GB" b="1" dirty="0" err="1" smtClean="0"/>
              <a:t>beo</a:t>
            </a:r>
            <a:r>
              <a:rPr lang="en-GB" b="1" dirty="0" smtClean="0"/>
              <a:t> </a:t>
            </a:r>
            <a:r>
              <a:rPr lang="en-GB" b="1" dirty="0" err="1" smtClean="0"/>
              <a:t>iad</a:t>
            </a:r>
            <a:r>
              <a:rPr lang="en-GB" b="1" dirty="0" smtClean="0"/>
              <a:t>.</a:t>
            </a:r>
            <a:r>
              <a:rPr lang="en-IE" dirty="0" smtClean="0"/>
              <a:t/>
            </a:r>
            <a:br>
              <a:rPr lang="en-IE" dirty="0" smtClean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5112568"/>
          </a:xfrm>
        </p:spPr>
        <p:txBody>
          <a:bodyPr/>
          <a:lstStyle/>
          <a:p>
            <a:pPr marL="0" indent="0" algn="ctr">
              <a:buNone/>
            </a:pPr>
            <a:r>
              <a:rPr lang="en-GB" b="1" i="1" dirty="0" smtClean="0">
                <a:solidFill>
                  <a:srgbClr val="FF0000"/>
                </a:solidFill>
              </a:rPr>
              <a:t>Mar </a:t>
            </a:r>
            <a:r>
              <a:rPr lang="en-GB" b="1" i="1" dirty="0">
                <a:solidFill>
                  <a:srgbClr val="FF0000"/>
                </a:solidFill>
              </a:rPr>
              <a:t>sin </a:t>
            </a:r>
            <a:r>
              <a:rPr lang="en-GB" b="1" i="1" dirty="0" err="1">
                <a:solidFill>
                  <a:srgbClr val="FF0000"/>
                </a:solidFill>
              </a:rPr>
              <a:t>déanann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i="1" dirty="0" err="1">
                <a:solidFill>
                  <a:srgbClr val="FF0000"/>
                </a:solidFill>
              </a:rPr>
              <a:t>siad</a:t>
            </a:r>
            <a:r>
              <a:rPr lang="en-GB" b="1" i="1" dirty="0">
                <a:solidFill>
                  <a:srgbClr val="FF0000"/>
                </a:solidFill>
              </a:rPr>
              <a:t>: </a:t>
            </a:r>
            <a:r>
              <a:rPr lang="en-GB" dirty="0"/>
              <a:t>	</a:t>
            </a:r>
            <a:endParaRPr lang="en-GB" dirty="0" smtClean="0"/>
          </a:p>
          <a:p>
            <a:pPr marL="514350" indent="-514350">
              <a:buAutoNum type="arabicParenBoth"/>
            </a:pPr>
            <a:r>
              <a:rPr lang="en-GB" dirty="0" err="1" smtClean="0">
                <a:solidFill>
                  <a:srgbClr val="7030A0"/>
                </a:solidFill>
              </a:rPr>
              <a:t>Riospráid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</a:p>
          <a:p>
            <a:pPr marL="514350" indent="-514350">
              <a:buAutoNum type="arabicParenBoth"/>
            </a:pPr>
            <a:r>
              <a:rPr lang="en-GB" dirty="0" err="1" smtClean="0">
                <a:solidFill>
                  <a:srgbClr val="00B050"/>
                </a:solidFill>
              </a:rPr>
              <a:t>Eisfhearradh</a:t>
            </a:r>
            <a:r>
              <a:rPr lang="en-GB" dirty="0" smtClean="0">
                <a:solidFill>
                  <a:srgbClr val="7030A0"/>
                </a:solidFill>
              </a:rPr>
              <a:t>  </a:t>
            </a:r>
          </a:p>
          <a:p>
            <a:pPr marL="514350" indent="-514350">
              <a:buAutoNum type="arabicParenBoth"/>
            </a:pPr>
            <a:r>
              <a:rPr lang="en-GB" dirty="0" err="1" smtClean="0">
                <a:solidFill>
                  <a:srgbClr val="C00000"/>
                </a:solidFill>
              </a:rPr>
              <a:t>Cothú</a:t>
            </a:r>
            <a:r>
              <a:rPr lang="en-GB" dirty="0" smtClean="0">
                <a:solidFill>
                  <a:srgbClr val="C00000"/>
                </a:solidFill>
              </a:rPr>
              <a:t>  </a:t>
            </a:r>
          </a:p>
          <a:p>
            <a:pPr marL="514350" indent="-514350">
              <a:buAutoNum type="arabicParenBoth"/>
            </a:pPr>
            <a:r>
              <a:rPr lang="en-GB" dirty="0" err="1" smtClean="0">
                <a:solidFill>
                  <a:srgbClr val="0070C0"/>
                </a:solidFill>
              </a:rPr>
              <a:t>Fás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C000"/>
                </a:solidFill>
              </a:rPr>
              <a:t>(5) </a:t>
            </a:r>
            <a:r>
              <a:rPr lang="en-GB" dirty="0" err="1" smtClean="0">
                <a:solidFill>
                  <a:srgbClr val="FFC000"/>
                </a:solidFill>
              </a:rPr>
              <a:t>Atáirgeadh</a:t>
            </a:r>
            <a:endParaRPr lang="en-GB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(6)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Mothú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GB" dirty="0" smtClean="0"/>
              <a:t>(</a:t>
            </a:r>
            <a:r>
              <a:rPr lang="en-GB" dirty="0"/>
              <a:t>7) </a:t>
            </a:r>
            <a:r>
              <a:rPr lang="en-GB" dirty="0" err="1"/>
              <a:t>B</a:t>
            </a:r>
            <a:r>
              <a:rPr lang="en-GB" dirty="0" err="1" smtClean="0"/>
              <a:t>ás</a:t>
            </a:r>
            <a:r>
              <a:rPr lang="en-GB" dirty="0" smtClean="0"/>
              <a:t> </a:t>
            </a:r>
            <a:endParaRPr lang="en-IE" dirty="0"/>
          </a:p>
          <a:p>
            <a:endParaRPr lang="en-IE" dirty="0"/>
          </a:p>
        </p:txBody>
      </p:sp>
      <p:pic>
        <p:nvPicPr>
          <p:cNvPr id="27650" name="Picture 2" descr="http://upload.wikimedia.org/wikipedia/commons/thumb/8/8e/Phototropism.jpg/220px-Phototrop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61376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static-americas.fiskars.com/var/fiskars_amer/storage/images/media/images/apple/251300-1-eng-US/Apple_main_b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08" y="4474378"/>
            <a:ext cx="3455876" cy="217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1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6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748713" cy="1143000"/>
          </a:xfrm>
        </p:spPr>
        <p:txBody>
          <a:bodyPr/>
          <a:lstStyle/>
          <a:p>
            <a:pPr algn="r" eaLnBrk="1" hangingPunct="1"/>
            <a:r>
              <a:rPr lang="en-IE" b="1" smtClean="0">
                <a:solidFill>
                  <a:srgbClr val="FF0000"/>
                </a:solidFill>
              </a:rPr>
              <a:t>An Bláthphlanda</a:t>
            </a:r>
            <a:endParaRPr lang="en-GB" b="1" smtClean="0">
              <a:solidFill>
                <a:srgbClr val="FF0000"/>
              </a:solidFill>
            </a:endParaRPr>
          </a:p>
        </p:txBody>
      </p:sp>
      <p:grpSp>
        <p:nvGrpSpPr>
          <p:cNvPr id="3075" name="Group 7"/>
          <p:cNvGrpSpPr>
            <a:grpSpLocks/>
          </p:cNvGrpSpPr>
          <p:nvPr/>
        </p:nvGrpSpPr>
        <p:grpSpPr bwMode="auto">
          <a:xfrm>
            <a:off x="196850" y="2311400"/>
            <a:ext cx="3543300" cy="4546600"/>
            <a:chOff x="441" y="7422"/>
            <a:chExt cx="5580" cy="7162"/>
          </a:xfrm>
        </p:grpSpPr>
        <p:sp>
          <p:nvSpPr>
            <p:cNvPr id="3089" name="Text Box 8"/>
            <p:cNvSpPr txBox="1">
              <a:spLocks noChangeArrowheads="1"/>
            </p:cNvSpPr>
            <p:nvPr/>
          </p:nvSpPr>
          <p:spPr bwMode="auto">
            <a:xfrm>
              <a:off x="4761" y="7422"/>
              <a:ext cx="108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IE" sz="800" b="1">
                  <a:latin typeface="Tahoma" pitchFamily="34" charset="0"/>
                </a:rPr>
                <a:t>Bláth</a:t>
              </a:r>
              <a:endParaRPr lang="en-GB"/>
            </a:p>
          </p:txBody>
        </p:sp>
        <p:sp>
          <p:nvSpPr>
            <p:cNvPr id="3090" name="Text Box 9"/>
            <p:cNvSpPr txBox="1">
              <a:spLocks noChangeArrowheads="1"/>
            </p:cNvSpPr>
            <p:nvPr/>
          </p:nvSpPr>
          <p:spPr bwMode="auto">
            <a:xfrm>
              <a:off x="4581" y="9724"/>
              <a:ext cx="108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IE" sz="800" b="1">
                  <a:latin typeface="Tahoma" pitchFamily="34" charset="0"/>
                </a:rPr>
                <a:t>Duilleog</a:t>
              </a:r>
              <a:endParaRPr lang="en-GB"/>
            </a:p>
          </p:txBody>
        </p:sp>
        <p:sp>
          <p:nvSpPr>
            <p:cNvPr id="3091" name="Text Box 10"/>
            <p:cNvSpPr txBox="1">
              <a:spLocks noChangeArrowheads="1"/>
            </p:cNvSpPr>
            <p:nvPr/>
          </p:nvSpPr>
          <p:spPr bwMode="auto">
            <a:xfrm>
              <a:off x="441" y="9694"/>
              <a:ext cx="108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IE" sz="800" b="1">
                  <a:latin typeface="Tahoma" pitchFamily="34" charset="0"/>
                </a:rPr>
                <a:t>Gas</a:t>
              </a:r>
              <a:endParaRPr lang="en-GB"/>
            </a:p>
          </p:txBody>
        </p:sp>
        <p:sp>
          <p:nvSpPr>
            <p:cNvPr id="3092" name="Text Box 11"/>
            <p:cNvSpPr txBox="1">
              <a:spLocks noChangeArrowheads="1"/>
            </p:cNvSpPr>
            <p:nvPr/>
          </p:nvSpPr>
          <p:spPr bwMode="auto">
            <a:xfrm>
              <a:off x="4761" y="12064"/>
              <a:ext cx="108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IE" sz="800" b="1">
                  <a:latin typeface="Tahoma" pitchFamily="34" charset="0"/>
                </a:rPr>
                <a:t>Gas</a:t>
              </a:r>
              <a:endParaRPr lang="en-GB"/>
            </a:p>
          </p:txBody>
        </p:sp>
        <p:sp>
          <p:nvSpPr>
            <p:cNvPr id="3093" name="Text Box 12"/>
            <p:cNvSpPr txBox="1">
              <a:spLocks noChangeArrowheads="1"/>
            </p:cNvSpPr>
            <p:nvPr/>
          </p:nvSpPr>
          <p:spPr bwMode="auto">
            <a:xfrm>
              <a:off x="4221" y="12604"/>
              <a:ext cx="180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IE" sz="800" b="1">
                  <a:latin typeface="Tahoma" pitchFamily="34" charset="0"/>
                </a:rPr>
                <a:t>Córas Fréamhach</a:t>
              </a:r>
              <a:endParaRPr lang="en-GB"/>
            </a:p>
          </p:txBody>
        </p:sp>
        <p:sp>
          <p:nvSpPr>
            <p:cNvPr id="3094" name="Text Box 13"/>
            <p:cNvSpPr txBox="1">
              <a:spLocks noChangeArrowheads="1"/>
            </p:cNvSpPr>
            <p:nvPr/>
          </p:nvSpPr>
          <p:spPr bwMode="auto">
            <a:xfrm>
              <a:off x="441" y="14224"/>
              <a:ext cx="108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pic>
        <p:nvPicPr>
          <p:cNvPr id="307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15888"/>
            <a:ext cx="3571875" cy="655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7" name="Group 15"/>
          <p:cNvGrpSpPr>
            <a:grpSpLocks/>
          </p:cNvGrpSpPr>
          <p:nvPr/>
        </p:nvGrpSpPr>
        <p:grpSpPr bwMode="auto">
          <a:xfrm>
            <a:off x="242888" y="476250"/>
            <a:ext cx="3824287" cy="5716588"/>
            <a:chOff x="513" y="5250"/>
            <a:chExt cx="6023" cy="9005"/>
          </a:xfrm>
        </p:grpSpPr>
        <p:sp>
          <p:nvSpPr>
            <p:cNvPr id="3084" name="Text Box 16"/>
            <p:cNvSpPr txBox="1">
              <a:spLocks noChangeArrowheads="1"/>
            </p:cNvSpPr>
            <p:nvPr/>
          </p:nvSpPr>
          <p:spPr bwMode="auto">
            <a:xfrm>
              <a:off x="4705" y="5250"/>
              <a:ext cx="1316" cy="5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IE" sz="1600" b="1">
                  <a:latin typeface="Tahoma" pitchFamily="34" charset="0"/>
                </a:rPr>
                <a:t>Bláth </a:t>
              </a:r>
              <a:endParaRPr lang="en-GB"/>
            </a:p>
          </p:txBody>
        </p:sp>
        <p:sp>
          <p:nvSpPr>
            <p:cNvPr id="3085" name="Text Box 17"/>
            <p:cNvSpPr txBox="1">
              <a:spLocks noChangeArrowheads="1"/>
            </p:cNvSpPr>
            <p:nvPr/>
          </p:nvSpPr>
          <p:spPr bwMode="auto">
            <a:xfrm>
              <a:off x="4581" y="8091"/>
              <a:ext cx="1955" cy="6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IE" sz="1600" b="1">
                  <a:latin typeface="Tahoma" pitchFamily="34" charset="0"/>
                </a:rPr>
                <a:t>Duilleog</a:t>
              </a:r>
              <a:endParaRPr lang="en-GB" sz="1600"/>
            </a:p>
          </p:txBody>
        </p:sp>
        <p:sp>
          <p:nvSpPr>
            <p:cNvPr id="3086" name="Text Box 19"/>
            <p:cNvSpPr txBox="1">
              <a:spLocks noChangeArrowheads="1"/>
            </p:cNvSpPr>
            <p:nvPr/>
          </p:nvSpPr>
          <p:spPr bwMode="auto">
            <a:xfrm>
              <a:off x="4761" y="12064"/>
              <a:ext cx="108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IE" sz="800" b="1">
                  <a:latin typeface="Tahoma" pitchFamily="34" charset="0"/>
                </a:rPr>
                <a:t>Gas</a:t>
              </a:r>
              <a:endParaRPr lang="en-GB"/>
            </a:p>
          </p:txBody>
        </p:sp>
        <p:sp>
          <p:nvSpPr>
            <p:cNvPr id="3087" name="Text Box 20"/>
            <p:cNvSpPr txBox="1">
              <a:spLocks noChangeArrowheads="1"/>
            </p:cNvSpPr>
            <p:nvPr/>
          </p:nvSpPr>
          <p:spPr bwMode="auto">
            <a:xfrm>
              <a:off x="4221" y="12604"/>
              <a:ext cx="2203" cy="10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IE" sz="1600" b="1">
                  <a:latin typeface="Tahoma" pitchFamily="34" charset="0"/>
                </a:rPr>
                <a:t>Córas Fréamhach</a:t>
              </a:r>
              <a:endParaRPr lang="en-GB" sz="1600"/>
            </a:p>
          </p:txBody>
        </p:sp>
        <p:sp>
          <p:nvSpPr>
            <p:cNvPr id="3088" name="Text Box 21"/>
            <p:cNvSpPr txBox="1">
              <a:spLocks noChangeArrowheads="1"/>
            </p:cNvSpPr>
            <p:nvPr/>
          </p:nvSpPr>
          <p:spPr bwMode="auto">
            <a:xfrm>
              <a:off x="513" y="13701"/>
              <a:ext cx="1595" cy="5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IE" sz="1600" b="1">
                  <a:latin typeface="Tahoma" pitchFamily="34" charset="0"/>
                </a:rPr>
                <a:t>Fréamh</a:t>
              </a:r>
              <a:endParaRPr lang="en-GB" sz="1600"/>
            </a:p>
          </p:txBody>
        </p:sp>
      </p:grpSp>
      <p:grpSp>
        <p:nvGrpSpPr>
          <p:cNvPr id="3078" name="Group 22"/>
          <p:cNvGrpSpPr>
            <a:grpSpLocks/>
          </p:cNvGrpSpPr>
          <p:nvPr/>
        </p:nvGrpSpPr>
        <p:grpSpPr bwMode="auto">
          <a:xfrm>
            <a:off x="866775" y="1004888"/>
            <a:ext cx="2987675" cy="3405187"/>
            <a:chOff x="4761" y="7422"/>
            <a:chExt cx="4705" cy="5362"/>
          </a:xfrm>
        </p:grpSpPr>
        <p:sp>
          <p:nvSpPr>
            <p:cNvPr id="3082" name="Text Box 28"/>
            <p:cNvSpPr txBox="1">
              <a:spLocks noChangeArrowheads="1"/>
            </p:cNvSpPr>
            <p:nvPr/>
          </p:nvSpPr>
          <p:spPr bwMode="auto">
            <a:xfrm>
              <a:off x="4761" y="7422"/>
              <a:ext cx="108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IE">
                <a:ea typeface="Times New Roman" pitchFamily="18" charset="0"/>
                <a:cs typeface="Tahoma" pitchFamily="34" charset="0"/>
              </a:endParaRPr>
            </a:p>
          </p:txBody>
        </p:sp>
        <p:sp>
          <p:nvSpPr>
            <p:cNvPr id="3083" name="Text Box 25"/>
            <p:cNvSpPr txBox="1">
              <a:spLocks noChangeArrowheads="1"/>
            </p:cNvSpPr>
            <p:nvPr/>
          </p:nvSpPr>
          <p:spPr bwMode="auto">
            <a:xfrm>
              <a:off x="8178" y="12140"/>
              <a:ext cx="1288" cy="6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IE" sz="1600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Gas</a:t>
              </a:r>
              <a:endParaRPr lang="en-IE" sz="1600">
                <a:ea typeface="Times New Roman" pitchFamily="18" charset="0"/>
                <a:cs typeface="Tahoma" pitchFamily="34" charset="0"/>
              </a:endParaRPr>
            </a:p>
          </p:txBody>
        </p:sp>
      </p:grpSp>
      <p:sp>
        <p:nvSpPr>
          <p:cNvPr id="3079" name="Rectangle 30"/>
          <p:cNvSpPr>
            <a:spLocks noChangeArrowheads="1"/>
          </p:cNvSpPr>
          <p:nvPr/>
        </p:nvSpPr>
        <p:spPr bwMode="auto">
          <a:xfrm>
            <a:off x="1878013" y="852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IE"/>
          </a:p>
        </p:txBody>
      </p:sp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4067175" y="1260475"/>
            <a:ext cx="48260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 algn="just"/>
            <a:r>
              <a:rPr lang="en-GB" sz="1600" b="1">
                <a:latin typeface="Tahoma" pitchFamily="34" charset="0"/>
                <a:ea typeface="Times New Roman" pitchFamily="18" charset="0"/>
                <a:cs typeface="Tahoma" pitchFamily="34" charset="0"/>
              </a:rPr>
              <a:t>Na Páirteanna Difriúla:</a:t>
            </a:r>
          </a:p>
          <a:p>
            <a:pPr marL="342900" indent="-342900" algn="just"/>
            <a:r>
              <a:rPr lang="en-GB" sz="2400" b="1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Bláth:</a:t>
            </a:r>
            <a:r>
              <a:rPr lang="en-GB" sz="1600" b="1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lang="en-GB" sz="1600">
              <a:ea typeface="Times New Roman" pitchFamily="18" charset="0"/>
              <a:cs typeface="Tahoma" pitchFamily="34" charset="0"/>
            </a:endParaRPr>
          </a:p>
          <a:p>
            <a:pPr marL="342900" indent="-342900" algn="just"/>
            <a:r>
              <a:rPr lang="en-GB" sz="1600">
                <a:latin typeface="Tahoma" pitchFamily="34" charset="0"/>
                <a:ea typeface="Times New Roman" pitchFamily="18" charset="0"/>
                <a:cs typeface="Tahoma" pitchFamily="34" charset="0"/>
              </a:rPr>
              <a:t>1. Síolta a dhéanamh le haghaidh atáirgeadh gnéasach</a:t>
            </a:r>
          </a:p>
          <a:p>
            <a:pPr marL="342900" indent="-342900" algn="just"/>
            <a:r>
              <a:rPr lang="en-GB" sz="1600">
                <a:ea typeface="Times New Roman" pitchFamily="18" charset="0"/>
                <a:cs typeface="Tahoma" pitchFamily="34" charset="0"/>
              </a:rPr>
              <a:t>2. Feithidí a mhealladh</a:t>
            </a:r>
          </a:p>
          <a:p>
            <a:pPr marL="342900" indent="-342900" algn="just"/>
            <a:r>
              <a:rPr lang="en-GB" sz="2400" b="1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Fréamh:(root)</a:t>
            </a:r>
            <a:endParaRPr lang="en-GB" sz="2400">
              <a:solidFill>
                <a:srgbClr val="FF0000"/>
              </a:solidFill>
              <a:ea typeface="Times New Roman" pitchFamily="18" charset="0"/>
              <a:cs typeface="Tahoma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en-GB" sz="1600">
                <a:latin typeface="Tahoma" pitchFamily="34" charset="0"/>
                <a:ea typeface="Times New Roman" pitchFamily="18" charset="0"/>
                <a:cs typeface="Tahoma" pitchFamily="34" charset="0"/>
              </a:rPr>
              <a:t>Planda a dhaingniú san talamh</a:t>
            </a:r>
            <a:endParaRPr lang="en-GB" sz="1600">
              <a:ea typeface="Times New Roman" pitchFamily="18" charset="0"/>
              <a:cs typeface="Tahoma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en-GB" sz="1600">
                <a:latin typeface="Tahoma" pitchFamily="34" charset="0"/>
                <a:ea typeface="Times New Roman" pitchFamily="18" charset="0"/>
                <a:cs typeface="Tahoma" pitchFamily="34" charset="0"/>
              </a:rPr>
              <a:t>Uisce agus mianraí a ionsú ón ithir (soil)</a:t>
            </a:r>
            <a:endParaRPr lang="en-GB" sz="1600">
              <a:ea typeface="Times New Roman" pitchFamily="18" charset="0"/>
              <a:cs typeface="Tahoma" pitchFamily="34" charset="0"/>
            </a:endParaRPr>
          </a:p>
          <a:p>
            <a:pPr marL="342900" indent="-342900" algn="just"/>
            <a:r>
              <a:rPr lang="en-GB" sz="2400" b="1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An Gas: (stem)</a:t>
            </a:r>
            <a:endParaRPr lang="en-GB" sz="2400">
              <a:solidFill>
                <a:srgbClr val="FF0000"/>
              </a:solidFill>
              <a:ea typeface="Times New Roman" pitchFamily="18" charset="0"/>
              <a:cs typeface="Tahoma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en-GB" sz="1600">
                <a:latin typeface="Tahoma" pitchFamily="34" charset="0"/>
                <a:ea typeface="Times New Roman" pitchFamily="18" charset="0"/>
                <a:cs typeface="Tahoma" pitchFamily="34" charset="0"/>
              </a:rPr>
              <a:t>Duillí bláthanna agus torthaí a iompar</a:t>
            </a:r>
            <a:endParaRPr lang="en-GB" sz="1600">
              <a:ea typeface="Times New Roman" pitchFamily="18" charset="0"/>
              <a:cs typeface="Tahoma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en-GB" sz="1600">
                <a:latin typeface="Tahoma" pitchFamily="34" charset="0"/>
                <a:ea typeface="Times New Roman" pitchFamily="18" charset="0"/>
                <a:cs typeface="Tahoma" pitchFamily="34" charset="0"/>
              </a:rPr>
              <a:t>Iompar uisce óna bhfréamhacha </a:t>
            </a:r>
            <a:endParaRPr lang="en-GB" sz="1600">
              <a:ea typeface="Times New Roman" pitchFamily="18" charset="0"/>
              <a:cs typeface="Tahoma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en-GB" sz="1600">
                <a:latin typeface="Tahoma" pitchFamily="34" charset="0"/>
                <a:ea typeface="Times New Roman" pitchFamily="18" charset="0"/>
                <a:cs typeface="Tahoma" pitchFamily="34" charset="0"/>
              </a:rPr>
              <a:t>Iompar bia dul suas agus síos</a:t>
            </a:r>
            <a:endParaRPr lang="en-GB" sz="1600">
              <a:ea typeface="Times New Roman" pitchFamily="18" charset="0"/>
              <a:cs typeface="Tahoma" pitchFamily="34" charset="0"/>
            </a:endParaRPr>
          </a:p>
          <a:p>
            <a:pPr marL="342900" indent="-342900" algn="just"/>
            <a:r>
              <a:rPr lang="en-GB" sz="2400" b="1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Duille:</a:t>
            </a:r>
            <a:r>
              <a:rPr lang="en-GB" sz="1600" b="1">
                <a:latin typeface="Tahoma" pitchFamily="34" charset="0"/>
                <a:ea typeface="Times New Roman" pitchFamily="18" charset="0"/>
                <a:cs typeface="Tahoma" pitchFamily="34" charset="0"/>
              </a:rPr>
              <a:t>	</a:t>
            </a:r>
            <a:endParaRPr lang="en-GB" sz="1600">
              <a:ea typeface="Times New Roman" pitchFamily="18" charset="0"/>
              <a:cs typeface="Tahoma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en-GB" sz="1600">
                <a:latin typeface="Tahoma" pitchFamily="34" charset="0"/>
                <a:ea typeface="Times New Roman" pitchFamily="18" charset="0"/>
                <a:cs typeface="Tahoma" pitchFamily="34" charset="0"/>
              </a:rPr>
              <a:t>Bia a dhéanamh trí </a:t>
            </a:r>
            <a:r>
              <a:rPr lang="en-GB" sz="1600" i="1">
                <a:latin typeface="Tahoma" pitchFamily="34" charset="0"/>
                <a:ea typeface="Times New Roman" pitchFamily="18" charset="0"/>
                <a:cs typeface="Tahoma" pitchFamily="34" charset="0"/>
              </a:rPr>
              <a:t>fótaisntéis</a:t>
            </a:r>
            <a:endParaRPr lang="en-GB" sz="1600" i="1">
              <a:ea typeface="Times New Roman" pitchFamily="18" charset="0"/>
              <a:cs typeface="Tahoma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en-GB" sz="1600">
                <a:latin typeface="Tahoma" pitchFamily="34" charset="0"/>
                <a:ea typeface="Times New Roman" pitchFamily="18" charset="0"/>
                <a:cs typeface="Tahoma" pitchFamily="34" charset="0"/>
              </a:rPr>
              <a:t>Ligeann siad don phlanda gal (vapour) uisce a chailleadh</a:t>
            </a:r>
            <a:endParaRPr lang="en-GB" sz="1600">
              <a:ea typeface="Times New Roman" pitchFamily="18" charset="0"/>
              <a:cs typeface="Tahoma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en-GB" sz="1600">
                <a:latin typeface="Tahoma" pitchFamily="34" charset="0"/>
                <a:ea typeface="Times New Roman" pitchFamily="18" charset="0"/>
                <a:cs typeface="Tahoma" pitchFamily="34" charset="0"/>
              </a:rPr>
              <a:t>Malartú gháis: CO2 isteach, O2 amach </a:t>
            </a:r>
            <a:endParaRPr lang="en-GB" sz="1600">
              <a:ea typeface="Times New Roman" pitchFamily="18" charset="0"/>
              <a:cs typeface="Tahoma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905125" y="852488"/>
            <a:ext cx="263525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1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0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mph" presetSubtype="0" fill="hold" nodeType="clickEffect">
                                  <p:stCondLst>
                                    <p:cond delay="8750"/>
                                  </p:stCondLst>
                                  <p:childTnLst>
                                    <p:animRot by="21600000">
                                      <p:cBhvr>
                                        <p:cTn id="159" dur="9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624735" cy="424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05324" y="733346"/>
            <a:ext cx="865916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/>
          <a:p>
            <a:r>
              <a:rPr lang="en-GB" sz="2400" dirty="0" err="1"/>
              <a:t>Téann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gáis</a:t>
            </a:r>
            <a:r>
              <a:rPr lang="en-GB" sz="2400" dirty="0"/>
              <a:t> </a:t>
            </a:r>
            <a:r>
              <a:rPr lang="en-GB" sz="2400" dirty="0" err="1"/>
              <a:t>isteach</a:t>
            </a:r>
            <a:r>
              <a:rPr lang="en-GB" sz="2400" dirty="0"/>
              <a:t> is </a:t>
            </a:r>
            <a:r>
              <a:rPr lang="en-GB" sz="2400" dirty="0" err="1"/>
              <a:t>amach</a:t>
            </a:r>
            <a:r>
              <a:rPr lang="en-GB" sz="2400" dirty="0"/>
              <a:t> </a:t>
            </a:r>
            <a:r>
              <a:rPr lang="en-GB" sz="2400" dirty="0" err="1"/>
              <a:t>trí</a:t>
            </a:r>
            <a:r>
              <a:rPr lang="en-GB" sz="2400" dirty="0"/>
              <a:t> </a:t>
            </a:r>
            <a:r>
              <a:rPr lang="en-GB" sz="2400" dirty="0" err="1"/>
              <a:t>poill</a:t>
            </a:r>
            <a:r>
              <a:rPr lang="en-GB" sz="2400" dirty="0"/>
              <a:t> </a:t>
            </a:r>
            <a:r>
              <a:rPr lang="en-GB" sz="2400" dirty="0" err="1"/>
              <a:t>beaga</a:t>
            </a:r>
            <a:r>
              <a:rPr lang="en-GB" sz="2400" dirty="0"/>
              <a:t> </a:t>
            </a:r>
            <a:r>
              <a:rPr lang="en-GB" sz="2400" dirty="0" err="1"/>
              <a:t>ar</a:t>
            </a:r>
            <a:r>
              <a:rPr lang="en-GB" sz="2400" dirty="0"/>
              <a:t> </a:t>
            </a:r>
            <a:r>
              <a:rPr lang="en-GB" sz="2400" dirty="0" err="1" smtClean="0"/>
              <a:t>dromchla</a:t>
            </a:r>
            <a:r>
              <a:rPr lang="en-GB" sz="2400" dirty="0" smtClean="0"/>
              <a:t> bun </a:t>
            </a:r>
            <a:r>
              <a:rPr lang="en-GB" sz="2400" dirty="0" err="1" smtClean="0"/>
              <a:t>na</a:t>
            </a:r>
            <a:r>
              <a:rPr lang="en-GB" sz="2400" dirty="0"/>
              <a:t> </a:t>
            </a:r>
            <a:r>
              <a:rPr lang="en-GB" sz="2400" dirty="0" err="1" smtClean="0"/>
              <a:t>duilí</a:t>
            </a:r>
            <a:r>
              <a:rPr lang="en-GB" sz="2400" dirty="0" smtClean="0"/>
              <a:t> </a:t>
            </a:r>
            <a:r>
              <a:rPr lang="en-GB" sz="2400" dirty="0" err="1"/>
              <a:t>ar</a:t>
            </a:r>
            <a:r>
              <a:rPr lang="en-GB" sz="2400" dirty="0"/>
              <a:t> a </a:t>
            </a:r>
            <a:r>
              <a:rPr lang="en-GB" sz="2400" dirty="0" err="1"/>
              <a:t>dtugtar</a:t>
            </a:r>
            <a:r>
              <a:rPr lang="en-GB" sz="2400" dirty="0"/>
              <a:t> : </a:t>
            </a:r>
            <a:r>
              <a:rPr lang="en-GB" sz="2400" b="1" dirty="0"/>
              <a:t>STÓMAÍ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2" y="4041341"/>
            <a:ext cx="1223962" cy="4619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IE" sz="2400" b="1" dirty="0" err="1">
                <a:solidFill>
                  <a:srgbClr val="FF0000"/>
                </a:solidFill>
              </a:rPr>
              <a:t>stómaí</a:t>
            </a:r>
            <a:endParaRPr lang="en-IE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5877272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 smtClean="0"/>
              <a:t>Cén</a:t>
            </a:r>
            <a:r>
              <a:rPr lang="en-IE" dirty="0" smtClean="0"/>
              <a:t> </a:t>
            </a:r>
            <a:r>
              <a:rPr lang="en-IE" dirty="0" err="1" smtClean="0"/>
              <a:t>gás</a:t>
            </a:r>
            <a:r>
              <a:rPr lang="en-IE" dirty="0" smtClean="0"/>
              <a:t> a </a:t>
            </a:r>
            <a:r>
              <a:rPr lang="en-IE" dirty="0" err="1" smtClean="0"/>
              <a:t>tagann</a:t>
            </a:r>
            <a:r>
              <a:rPr lang="en-IE" dirty="0" smtClean="0"/>
              <a:t> </a:t>
            </a:r>
            <a:r>
              <a:rPr lang="en-IE" dirty="0" err="1" smtClean="0"/>
              <a:t>Isteach</a:t>
            </a:r>
            <a:r>
              <a:rPr lang="en-IE" dirty="0" smtClean="0"/>
              <a:t>?</a:t>
            </a:r>
          </a:p>
          <a:p>
            <a:r>
              <a:rPr lang="en-IE" dirty="0" err="1" smtClean="0"/>
              <a:t>Cén</a:t>
            </a:r>
            <a:r>
              <a:rPr lang="en-IE" dirty="0" smtClean="0"/>
              <a:t> </a:t>
            </a:r>
            <a:r>
              <a:rPr lang="en-IE" dirty="0" err="1" smtClean="0"/>
              <a:t>gás</a:t>
            </a:r>
            <a:r>
              <a:rPr lang="en-IE" dirty="0" smtClean="0"/>
              <a:t> a </a:t>
            </a:r>
            <a:r>
              <a:rPr lang="en-IE" dirty="0" err="1" smtClean="0"/>
              <a:t>ealaíonn</a:t>
            </a:r>
            <a:r>
              <a:rPr lang="en-IE" dirty="0" smtClean="0"/>
              <a:t> </a:t>
            </a:r>
            <a:r>
              <a:rPr lang="en-IE" dirty="0" err="1" smtClean="0"/>
              <a:t>amach</a:t>
            </a:r>
            <a:r>
              <a:rPr lang="en-IE" dirty="0" smtClean="0"/>
              <a:t>??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 u="sng" smtClean="0"/>
              <a:t>FÓTAISINTÉIS (photosynthesis</a:t>
            </a:r>
            <a:r>
              <a:rPr lang="en-GB" sz="4000" b="1" smtClean="0"/>
              <a:t>).</a:t>
            </a:r>
            <a:r>
              <a:rPr lang="en-GB" sz="4000" smtClean="0"/>
              <a:t/>
            </a:r>
            <a:br>
              <a:rPr lang="en-GB" sz="4000" smtClean="0"/>
            </a:br>
            <a:endParaRPr lang="en-GB" sz="40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713787" cy="3312715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dirty="0" err="1" smtClean="0"/>
              <a:t>Próiseas</a:t>
            </a:r>
            <a:r>
              <a:rPr lang="en-GB" sz="2800" dirty="0" smtClean="0"/>
              <a:t> </a:t>
            </a:r>
            <a:r>
              <a:rPr lang="en-GB" sz="2800" dirty="0" err="1" smtClean="0"/>
              <a:t>ina</a:t>
            </a:r>
            <a:r>
              <a:rPr lang="en-GB" sz="2800" dirty="0" smtClean="0"/>
              <a:t> </a:t>
            </a:r>
            <a:r>
              <a:rPr lang="en-GB" sz="2400" dirty="0" err="1" smtClean="0"/>
              <a:t>ndéanann</a:t>
            </a:r>
            <a:r>
              <a:rPr lang="en-GB" sz="2800" dirty="0" smtClean="0"/>
              <a:t> </a:t>
            </a:r>
            <a:r>
              <a:rPr lang="en-GB" sz="2800" dirty="0" err="1" smtClean="0"/>
              <a:t>plandaí</a:t>
            </a:r>
            <a:r>
              <a:rPr lang="en-GB" sz="2800" dirty="0" smtClean="0"/>
              <a:t> </a:t>
            </a:r>
            <a:r>
              <a:rPr lang="en-GB" sz="2800" dirty="0" err="1" smtClean="0"/>
              <a:t>glasa</a:t>
            </a:r>
            <a:r>
              <a:rPr lang="en-GB" sz="2800" dirty="0" smtClean="0"/>
              <a:t> a </a:t>
            </a:r>
            <a:r>
              <a:rPr lang="en-GB" sz="2800" dirty="0" err="1" smtClean="0"/>
              <a:t>gcuid</a:t>
            </a:r>
            <a:r>
              <a:rPr lang="en-GB" sz="2800" dirty="0" smtClean="0"/>
              <a:t> </a:t>
            </a:r>
            <a:r>
              <a:rPr lang="en-GB" sz="2800" dirty="0" err="1" smtClean="0"/>
              <a:t>bia</a:t>
            </a:r>
            <a:endParaRPr lang="en-GB" sz="2800" dirty="0" smtClean="0"/>
          </a:p>
          <a:p>
            <a:pPr eaLnBrk="1" hangingPunct="1">
              <a:buFontTx/>
              <a:buNone/>
            </a:pPr>
            <a:r>
              <a:rPr lang="en-GB" sz="2800" dirty="0" err="1" smtClean="0"/>
              <a:t>féin</a:t>
            </a:r>
            <a:r>
              <a:rPr lang="en-GB" sz="2800" dirty="0" smtClean="0"/>
              <a:t> ó: </a:t>
            </a:r>
          </a:p>
          <a:p>
            <a:pPr eaLnBrk="1" hangingPunct="1">
              <a:buFontTx/>
              <a:buNone/>
            </a:pPr>
            <a:r>
              <a:rPr lang="en-GB" sz="2800" dirty="0" smtClean="0"/>
              <a:t>(1) </a:t>
            </a:r>
            <a:r>
              <a:rPr lang="en-GB" sz="2800" b="1" dirty="0" smtClean="0">
                <a:solidFill>
                  <a:srgbClr val="FF0000"/>
                </a:solidFill>
              </a:rPr>
              <a:t>CO</a:t>
            </a:r>
            <a:r>
              <a:rPr lang="en-GB" sz="2800" b="1" dirty="0" smtClean="0">
                <a:solidFill>
                  <a:srgbClr val="FF0000"/>
                </a:solidFill>
                <a:latin typeface="Calibri"/>
              </a:rPr>
              <a:t>₂ 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GB" sz="2800" dirty="0" smtClean="0"/>
              <a:t>(2) </a:t>
            </a:r>
            <a:r>
              <a:rPr lang="en-GB" sz="2800" b="1" dirty="0" smtClean="0">
                <a:solidFill>
                  <a:srgbClr val="0070C0"/>
                </a:solidFill>
              </a:rPr>
              <a:t>H</a:t>
            </a:r>
            <a:r>
              <a:rPr lang="en-GB" sz="2800" b="1" dirty="0" smtClean="0">
                <a:solidFill>
                  <a:srgbClr val="0070C0"/>
                </a:solidFill>
                <a:latin typeface="Calibri"/>
              </a:rPr>
              <a:t>₂O</a:t>
            </a:r>
            <a:r>
              <a:rPr lang="en-GB" sz="2800" b="1" dirty="0" smtClean="0">
                <a:solidFill>
                  <a:srgbClr val="0070C0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GB" sz="2800" dirty="0" smtClean="0"/>
              <a:t>(3) </a:t>
            </a:r>
            <a:r>
              <a:rPr lang="en-GB" sz="2800" b="1" dirty="0" err="1" smtClean="0">
                <a:solidFill>
                  <a:srgbClr val="FF3300"/>
                </a:solidFill>
              </a:rPr>
              <a:t>fuinneamh</a:t>
            </a:r>
            <a:r>
              <a:rPr lang="en-GB" sz="2800" b="1" dirty="0" smtClean="0">
                <a:solidFill>
                  <a:srgbClr val="FF3300"/>
                </a:solidFill>
              </a:rPr>
              <a:t> ó </a:t>
            </a:r>
            <a:r>
              <a:rPr lang="en-GB" sz="2800" b="1" dirty="0" err="1" smtClean="0">
                <a:solidFill>
                  <a:srgbClr val="FF3300"/>
                </a:solidFill>
              </a:rPr>
              <a:t>solas</a:t>
            </a:r>
            <a:r>
              <a:rPr lang="en-GB" sz="2800" b="1" dirty="0" smtClean="0">
                <a:solidFill>
                  <a:srgbClr val="FF3300"/>
                </a:solidFill>
              </a:rPr>
              <a:t> </a:t>
            </a:r>
            <a:r>
              <a:rPr lang="en-GB" sz="2800" b="1" dirty="0" err="1" smtClean="0">
                <a:solidFill>
                  <a:srgbClr val="FF3300"/>
                </a:solidFill>
              </a:rPr>
              <a:t>na</a:t>
            </a:r>
            <a:r>
              <a:rPr lang="en-GB" sz="2800" b="1" dirty="0" smtClean="0">
                <a:solidFill>
                  <a:srgbClr val="FF3300"/>
                </a:solidFill>
              </a:rPr>
              <a:t> </a:t>
            </a:r>
            <a:r>
              <a:rPr lang="en-GB" sz="2800" b="1" dirty="0" err="1" smtClean="0">
                <a:solidFill>
                  <a:srgbClr val="FF3300"/>
                </a:solidFill>
              </a:rPr>
              <a:t>gréine</a:t>
            </a:r>
            <a:r>
              <a:rPr lang="en-GB" sz="2800" b="1" dirty="0" smtClean="0">
                <a:solidFill>
                  <a:srgbClr val="FF3300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GB" sz="2800" dirty="0" smtClean="0"/>
              <a:t>(4) </a:t>
            </a:r>
            <a:r>
              <a:rPr lang="en-GB" sz="2800" b="1" dirty="0" smtClean="0">
                <a:solidFill>
                  <a:srgbClr val="D60093"/>
                </a:solidFill>
              </a:rPr>
              <a:t>CLORAIFIL </a:t>
            </a:r>
            <a:r>
              <a:rPr lang="en-GB" sz="2800" dirty="0" smtClean="0"/>
              <a:t>(</a:t>
            </a:r>
            <a:r>
              <a:rPr lang="en-GB" sz="2800" dirty="0" err="1" smtClean="0"/>
              <a:t>dath</a:t>
            </a:r>
            <a:r>
              <a:rPr lang="en-GB" sz="2800" dirty="0" smtClean="0"/>
              <a:t> </a:t>
            </a:r>
            <a:r>
              <a:rPr lang="en-GB" sz="2800" dirty="0" err="1" smtClean="0"/>
              <a:t>glas</a:t>
            </a:r>
            <a:r>
              <a:rPr lang="en-GB" sz="2800" dirty="0" smtClean="0"/>
              <a:t> don </a:t>
            </a:r>
            <a:r>
              <a:rPr lang="en-GB" sz="2800" dirty="0" err="1" smtClean="0"/>
              <a:t>planda</a:t>
            </a:r>
            <a:r>
              <a:rPr lang="en-GB" sz="2800" dirty="0" smtClean="0"/>
              <a:t>)</a:t>
            </a:r>
            <a:endParaRPr lang="en-GB" sz="2800" b="1" dirty="0" smtClean="0"/>
          </a:p>
          <a:p>
            <a:pPr eaLnBrk="1" hangingPunct="1">
              <a:buFontTx/>
              <a:buNone/>
            </a:pPr>
            <a:endParaRPr lang="en-GB" sz="2800" b="1" dirty="0" smtClean="0"/>
          </a:p>
          <a:p>
            <a:pPr eaLnBrk="1" hangingPunct="1">
              <a:buFontTx/>
              <a:buNone/>
            </a:pPr>
            <a:r>
              <a:rPr lang="en-GB" sz="2000" b="1" dirty="0" smtClean="0"/>
              <a:t>		    	  		</a:t>
            </a:r>
            <a:endParaRPr lang="en-GB" sz="2000" b="1" dirty="0" smtClean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4509120"/>
            <a:ext cx="7416824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eaLnBrk="1" hangingPunct="1">
              <a:buFontTx/>
              <a:buNone/>
            </a:pPr>
            <a:r>
              <a:rPr lang="en-GB" sz="2400" b="1" dirty="0"/>
              <a:t> </a:t>
            </a:r>
            <a:r>
              <a:rPr lang="en-GB" sz="2400" b="1" dirty="0" smtClean="0"/>
              <a:t>                             </a:t>
            </a:r>
            <a:r>
              <a:rPr lang="en-GB" sz="2400" b="1" dirty="0" err="1" smtClean="0">
                <a:solidFill>
                  <a:srgbClr val="FF0000"/>
                </a:solidFill>
              </a:rPr>
              <a:t>Cloraifil</a:t>
            </a:r>
            <a:endParaRPr lang="en-GB" sz="2400" b="1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GB" sz="3600" b="1" dirty="0" smtClean="0">
                <a:solidFill>
                  <a:srgbClr val="FFFF00"/>
                </a:solidFill>
              </a:rPr>
              <a:t>CO</a:t>
            </a:r>
            <a:r>
              <a:rPr lang="en-GB" sz="3600" b="1" dirty="0" smtClean="0">
                <a:solidFill>
                  <a:srgbClr val="FFFF00"/>
                </a:solidFill>
                <a:latin typeface="Calibri"/>
              </a:rPr>
              <a:t>₂</a:t>
            </a:r>
            <a:r>
              <a:rPr lang="en-GB" sz="3600" b="1" dirty="0" smtClean="0">
                <a:solidFill>
                  <a:srgbClr val="FFFF00"/>
                </a:solidFill>
              </a:rPr>
              <a:t> </a:t>
            </a:r>
            <a:r>
              <a:rPr lang="en-GB" sz="3600" b="1" dirty="0">
                <a:solidFill>
                  <a:srgbClr val="FFFF00"/>
                </a:solidFill>
              </a:rPr>
              <a:t>+ </a:t>
            </a:r>
            <a:r>
              <a:rPr lang="en-GB" sz="3600" b="1" dirty="0" smtClean="0">
                <a:solidFill>
                  <a:srgbClr val="FFFF00"/>
                </a:solidFill>
              </a:rPr>
              <a:t>H</a:t>
            </a:r>
            <a:r>
              <a:rPr lang="en-GB" sz="3600" b="1" dirty="0" smtClean="0">
                <a:solidFill>
                  <a:srgbClr val="FFFF00"/>
                </a:solidFill>
                <a:latin typeface="Calibri"/>
              </a:rPr>
              <a:t>₂</a:t>
            </a:r>
            <a:r>
              <a:rPr lang="en-GB" sz="3600" b="1" dirty="0" smtClean="0">
                <a:solidFill>
                  <a:srgbClr val="FFFF00"/>
                </a:solidFill>
              </a:rPr>
              <a:t>O </a:t>
            </a:r>
            <a:r>
              <a:rPr lang="en-GB" sz="3600" b="1" dirty="0">
                <a:solidFill>
                  <a:srgbClr val="FF0000"/>
                </a:solidFill>
                <a:sym typeface="Wingdings" pitchFamily="2" charset="2"/>
              </a:rPr>
              <a:t>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</a:rPr>
              <a:t>Glúcós</a:t>
            </a:r>
            <a:r>
              <a:rPr lang="en-GB" sz="3600" b="1" dirty="0" smtClean="0">
                <a:solidFill>
                  <a:srgbClr val="FFFF00"/>
                </a:solidFill>
              </a:rPr>
              <a:t> + O</a:t>
            </a:r>
            <a:r>
              <a:rPr lang="en-GB" sz="3600" b="1" dirty="0" smtClean="0">
                <a:solidFill>
                  <a:srgbClr val="FFFF00"/>
                </a:solidFill>
                <a:latin typeface="Calibri"/>
              </a:rPr>
              <a:t>₂</a:t>
            </a:r>
            <a:endParaRPr lang="en-GB" sz="3600" b="1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en-GB" sz="3600" b="1" dirty="0" smtClean="0">
                <a:solidFill>
                  <a:srgbClr val="00B050"/>
                </a:solidFill>
              </a:rPr>
              <a:t>		      </a:t>
            </a:r>
            <a:r>
              <a:rPr lang="en-GB" sz="2800" b="1" dirty="0" smtClean="0">
                <a:solidFill>
                  <a:srgbClr val="FF0000"/>
                </a:solidFill>
              </a:rPr>
              <a:t>SOLAS	</a:t>
            </a:r>
            <a:r>
              <a:rPr lang="en-GB" sz="2400" b="1" dirty="0" smtClean="0">
                <a:solidFill>
                  <a:srgbClr val="00B050"/>
                </a:solidFill>
              </a:rPr>
              <a:t>		</a:t>
            </a:r>
            <a:endParaRPr lang="en-I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25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25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225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225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225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225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225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225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55576" y="1107103"/>
            <a:ext cx="1476424" cy="1385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IE" sz="2800" b="1" dirty="0" err="1" smtClean="0">
                <a:latin typeface="Tahoma" pitchFamily="34" charset="0"/>
              </a:rPr>
              <a:t>Solas</a:t>
            </a:r>
            <a:r>
              <a:rPr lang="en-IE" sz="2800" b="1" dirty="0" smtClean="0">
                <a:latin typeface="Tahoma" pitchFamily="34" charset="0"/>
              </a:rPr>
              <a:t> </a:t>
            </a:r>
            <a:r>
              <a:rPr lang="en-IE" sz="2800" b="1" dirty="0" err="1" smtClean="0">
                <a:latin typeface="Tahoma" pitchFamily="34" charset="0"/>
              </a:rPr>
              <a:t>na</a:t>
            </a:r>
            <a:r>
              <a:rPr lang="en-IE" sz="2800" b="1" dirty="0" smtClean="0">
                <a:latin typeface="Tahoma" pitchFamily="34" charset="0"/>
              </a:rPr>
              <a:t> </a:t>
            </a:r>
            <a:r>
              <a:rPr lang="en-IE" sz="2800" b="1" dirty="0" err="1" smtClean="0">
                <a:latin typeface="Tahoma" pitchFamily="34" charset="0"/>
              </a:rPr>
              <a:t>gréine</a:t>
            </a:r>
            <a:endParaRPr lang="en-GB" sz="2800" dirty="0" smtClean="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444000" y="1371374"/>
            <a:ext cx="1944688" cy="8572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IE" sz="2800" b="1" dirty="0" smtClean="0">
                <a:latin typeface="Tahoma" pitchFamily="34" charset="0"/>
              </a:rPr>
              <a:t>O²           AMACH</a:t>
            </a:r>
          </a:p>
          <a:p>
            <a:pPr eaLnBrk="1" hangingPunct="1">
              <a:defRPr/>
            </a:pPr>
            <a:endParaRPr lang="en-IE" b="1" dirty="0" smtClean="0">
              <a:latin typeface="Tahoma" pitchFamily="34" charset="0"/>
            </a:endParaRPr>
          </a:p>
          <a:p>
            <a:pPr eaLnBrk="1" hangingPunct="1">
              <a:defRPr/>
            </a:pPr>
            <a:endParaRPr lang="en-IE" b="1" dirty="0" smtClean="0">
              <a:latin typeface="Tahoma" pitchFamily="34" charset="0"/>
            </a:endParaRPr>
          </a:p>
          <a:p>
            <a:pPr eaLnBrk="1" hangingPunct="1">
              <a:defRPr/>
            </a:pPr>
            <a:endParaRPr lang="en-GB" dirty="0" smtClean="0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937281" y="4217558"/>
            <a:ext cx="1119434" cy="7472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IE" b="1" dirty="0" smtClean="0">
                <a:latin typeface="Tahoma" pitchFamily="34" charset="0"/>
              </a:rPr>
              <a:t> </a:t>
            </a:r>
            <a:r>
              <a:rPr lang="en-IE" sz="3200" b="1" dirty="0" smtClean="0">
                <a:latin typeface="Tahoma" pitchFamily="34" charset="0"/>
              </a:rPr>
              <a:t>CO²</a:t>
            </a:r>
            <a:endParaRPr lang="en-GB" sz="3200" dirty="0" smtClean="0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209925" y="5589240"/>
            <a:ext cx="1368152" cy="9549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IE" sz="2800" b="1" dirty="0" err="1" smtClean="0">
                <a:latin typeface="Tahoma" pitchFamily="34" charset="0"/>
              </a:rPr>
              <a:t>Uisce</a:t>
            </a:r>
            <a:r>
              <a:rPr lang="en-IE" sz="2800" b="1" dirty="0" smtClean="0">
                <a:latin typeface="Tahoma" pitchFamily="34" charset="0"/>
              </a:rPr>
              <a:t>- H²O</a:t>
            </a:r>
            <a:endParaRPr lang="en-GB" sz="2800" dirty="0" smtClean="0"/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3209925" y="2676525"/>
            <a:ext cx="1652588" cy="625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E" sz="1200" b="1">
                <a:latin typeface="Tahoma" pitchFamily="34" charset="0"/>
              </a:rPr>
              <a:t>Glúcós agus stáirse</a:t>
            </a:r>
            <a:endParaRPr lang="en-GB"/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0" t="-822" r="11724" b="822"/>
          <a:stretch/>
        </p:blipFill>
        <p:spPr bwMode="auto">
          <a:xfrm>
            <a:off x="2232000" y="972000"/>
            <a:ext cx="4212000" cy="4775200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3464791" y="2573763"/>
            <a:ext cx="1511548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400" b="1" dirty="0" err="1" smtClean="0">
                <a:solidFill>
                  <a:srgbClr val="FF0000"/>
                </a:solidFill>
              </a:rPr>
              <a:t>Glúcós</a:t>
            </a:r>
            <a:r>
              <a:rPr lang="en-GB" sz="2400" b="1" dirty="0" smtClean="0">
                <a:solidFill>
                  <a:srgbClr val="FF0000"/>
                </a:solidFill>
              </a:rPr>
              <a:t> &amp; </a:t>
            </a:r>
            <a:r>
              <a:rPr lang="en-GB" sz="2400" b="1" dirty="0" err="1" smtClean="0">
                <a:solidFill>
                  <a:srgbClr val="FF0000"/>
                </a:solidFill>
              </a:rPr>
              <a:t>Stáirse</a:t>
            </a:r>
            <a:endParaRPr lang="en-GB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6152" grpId="0" animBg="1"/>
      <p:bldP spid="6153" grpId="0" animBg="1"/>
      <p:bldP spid="61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692696"/>
            <a:ext cx="849694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GB" sz="3600" dirty="0" err="1"/>
              <a:t>Stóráileann</a:t>
            </a:r>
            <a:r>
              <a:rPr lang="en-GB" sz="3600" dirty="0"/>
              <a:t> an </a:t>
            </a:r>
            <a:r>
              <a:rPr lang="en-GB" sz="3600" dirty="0" err="1"/>
              <a:t>planda</a:t>
            </a:r>
            <a:r>
              <a:rPr lang="en-GB" sz="3600" dirty="0"/>
              <a:t> </a:t>
            </a:r>
            <a:r>
              <a:rPr lang="en-GB" sz="3600" dirty="0" err="1" smtClean="0"/>
              <a:t>glúcós</a:t>
            </a:r>
            <a:r>
              <a:rPr lang="en-GB" sz="3600" dirty="0" smtClean="0"/>
              <a:t> </a:t>
            </a:r>
            <a:r>
              <a:rPr lang="en-GB" sz="3600" dirty="0" err="1"/>
              <a:t>i</a:t>
            </a:r>
            <a:r>
              <a:rPr lang="en-GB" sz="3600" dirty="0"/>
              <a:t> </a:t>
            </a:r>
            <a:r>
              <a:rPr lang="en-GB" sz="3600" dirty="0" err="1"/>
              <a:t>bhfoirm</a:t>
            </a:r>
            <a:r>
              <a:rPr lang="en-GB" sz="3600" b="1" dirty="0"/>
              <a:t> </a:t>
            </a:r>
            <a:r>
              <a:rPr lang="en-GB" sz="3600" dirty="0" smtClean="0"/>
              <a:t>an </a:t>
            </a:r>
            <a:r>
              <a:rPr lang="en-GB" sz="3600" dirty="0" err="1" smtClean="0">
                <a:solidFill>
                  <a:srgbClr val="7030A0"/>
                </a:solidFill>
              </a:rPr>
              <a:t>Carbahidráit</a:t>
            </a:r>
            <a:r>
              <a:rPr lang="en-GB" sz="3600" dirty="0" smtClean="0">
                <a:solidFill>
                  <a:srgbClr val="7030A0"/>
                </a:solidFill>
              </a:rPr>
              <a:t> _________</a:t>
            </a:r>
            <a:endParaRPr lang="en-IE" sz="3600" dirty="0">
              <a:solidFill>
                <a:srgbClr val="7030A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3600" dirty="0" err="1"/>
              <a:t>Tarlaíonn</a:t>
            </a:r>
            <a:r>
              <a:rPr lang="en-GB" sz="3600" dirty="0"/>
              <a:t> </a:t>
            </a:r>
            <a:r>
              <a:rPr lang="en-GB" sz="3600" dirty="0" err="1" smtClean="0"/>
              <a:t>tionntú</a:t>
            </a:r>
            <a:r>
              <a:rPr lang="en-GB" sz="3600" dirty="0" smtClean="0"/>
              <a:t>/</a:t>
            </a:r>
            <a:r>
              <a:rPr lang="en-GB" sz="3600" dirty="0" err="1" smtClean="0"/>
              <a:t>aistriú</a:t>
            </a:r>
            <a:r>
              <a:rPr lang="en-GB" sz="3600" dirty="0" smtClean="0"/>
              <a:t> </a:t>
            </a:r>
            <a:r>
              <a:rPr lang="en-GB" sz="3600" dirty="0" err="1" smtClean="0"/>
              <a:t>fuinnimh</a:t>
            </a:r>
            <a:r>
              <a:rPr lang="en-GB" sz="3600" dirty="0" smtClean="0"/>
              <a:t>:</a:t>
            </a:r>
            <a:endParaRPr lang="en-IE" sz="3600" dirty="0" smtClean="0"/>
          </a:p>
          <a:p>
            <a:pPr lvl="1"/>
            <a:r>
              <a:rPr lang="en-GB" sz="2800" dirty="0" smtClean="0">
                <a:solidFill>
                  <a:srgbClr val="7030A0"/>
                </a:solidFill>
              </a:rPr>
              <a:t>_________</a:t>
            </a:r>
            <a:r>
              <a:rPr lang="en-GB" sz="2800" dirty="0" smtClean="0">
                <a:solidFill>
                  <a:srgbClr val="7030A0"/>
                </a:solidFill>
                <a:sym typeface="Wingdings" pitchFamily="2" charset="2"/>
              </a:rPr>
              <a:t> ____________ </a:t>
            </a:r>
            <a:r>
              <a:rPr lang="en-GB" sz="2800" dirty="0" err="1" smtClean="0">
                <a:solidFill>
                  <a:srgbClr val="7030A0"/>
                </a:solidFill>
                <a:sym typeface="Wingdings" pitchFamily="2" charset="2"/>
              </a:rPr>
              <a:t>anseo</a:t>
            </a:r>
            <a:endParaRPr lang="en-IE" sz="2800" dirty="0" smtClean="0">
              <a:solidFill>
                <a:srgbClr val="7030A0"/>
              </a:solidFill>
            </a:endParaRPr>
          </a:p>
          <a:p>
            <a:r>
              <a:rPr lang="en-GB" sz="2800" b="1" dirty="0">
                <a:solidFill>
                  <a:srgbClr val="7030A0"/>
                </a:solidFill>
              </a:rPr>
              <a:t> </a:t>
            </a:r>
            <a:endParaRPr lang="en-IE" sz="2800" dirty="0">
              <a:solidFill>
                <a:srgbClr val="7030A0"/>
              </a:solidFill>
            </a:endParaRPr>
          </a:p>
          <a:p>
            <a:r>
              <a:rPr lang="en-GB" sz="3600" b="1" u="sng" dirty="0" err="1">
                <a:solidFill>
                  <a:srgbClr val="FF0000"/>
                </a:solidFill>
              </a:rPr>
              <a:t>Tabhacht</a:t>
            </a:r>
            <a:r>
              <a:rPr lang="en-GB" sz="3600" b="1" u="sng" dirty="0">
                <a:solidFill>
                  <a:srgbClr val="FF0000"/>
                </a:solidFill>
              </a:rPr>
              <a:t> </a:t>
            </a:r>
            <a:r>
              <a:rPr lang="en-GB" sz="3600" b="1" u="sng" dirty="0" err="1">
                <a:solidFill>
                  <a:srgbClr val="FF0000"/>
                </a:solidFill>
              </a:rPr>
              <a:t>fótaisintéise</a:t>
            </a:r>
            <a:r>
              <a:rPr lang="en-GB" sz="3600" b="1" u="sng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GB" sz="2800" dirty="0" smtClean="0"/>
              <a:t>1</a:t>
            </a:r>
            <a:r>
              <a:rPr lang="en-GB" sz="2800" dirty="0"/>
              <a:t>. </a:t>
            </a:r>
            <a:r>
              <a:rPr lang="en-GB" sz="2800" dirty="0" err="1">
                <a:solidFill>
                  <a:srgbClr val="D60093"/>
                </a:solidFill>
              </a:rPr>
              <a:t>Bia</a:t>
            </a:r>
            <a:r>
              <a:rPr lang="en-GB" sz="2800" dirty="0">
                <a:solidFill>
                  <a:srgbClr val="D60093"/>
                </a:solidFill>
              </a:rPr>
              <a:t> a </a:t>
            </a:r>
            <a:r>
              <a:rPr lang="en-GB" sz="2800" dirty="0" err="1">
                <a:solidFill>
                  <a:srgbClr val="D60093"/>
                </a:solidFill>
              </a:rPr>
              <a:t>thairgeadh</a:t>
            </a:r>
            <a:r>
              <a:rPr lang="en-GB" sz="2800" dirty="0">
                <a:solidFill>
                  <a:srgbClr val="D60093"/>
                </a:solidFill>
              </a:rPr>
              <a:t> do </a:t>
            </a:r>
            <a:r>
              <a:rPr lang="en-GB" sz="2800" dirty="0" err="1">
                <a:solidFill>
                  <a:srgbClr val="D60093"/>
                </a:solidFill>
              </a:rPr>
              <a:t>gach</a:t>
            </a:r>
            <a:r>
              <a:rPr lang="en-GB" sz="2800" dirty="0">
                <a:solidFill>
                  <a:srgbClr val="D60093"/>
                </a:solidFill>
              </a:rPr>
              <a:t> </a:t>
            </a:r>
            <a:r>
              <a:rPr lang="en-GB" sz="2800" dirty="0" err="1">
                <a:solidFill>
                  <a:srgbClr val="D60093"/>
                </a:solidFill>
              </a:rPr>
              <a:t>ní</a:t>
            </a:r>
            <a:r>
              <a:rPr lang="en-GB" sz="2800" dirty="0">
                <a:solidFill>
                  <a:srgbClr val="D60093"/>
                </a:solidFill>
              </a:rPr>
              <a:t> </a:t>
            </a:r>
            <a:r>
              <a:rPr lang="en-GB" sz="2800" dirty="0" err="1">
                <a:solidFill>
                  <a:srgbClr val="D60093"/>
                </a:solidFill>
              </a:rPr>
              <a:t>beo</a:t>
            </a:r>
            <a:endParaRPr lang="en-IE" sz="2800" dirty="0">
              <a:solidFill>
                <a:srgbClr val="D60093"/>
              </a:solidFill>
            </a:endParaRPr>
          </a:p>
          <a:p>
            <a:r>
              <a:rPr lang="en-GB" sz="2800" dirty="0"/>
              <a:t>2. </a:t>
            </a:r>
            <a:r>
              <a:rPr lang="en-GB" sz="2800" b="1" dirty="0" smtClean="0">
                <a:solidFill>
                  <a:srgbClr val="0070C0"/>
                </a:solidFill>
              </a:rPr>
              <a:t>O</a:t>
            </a:r>
            <a:r>
              <a:rPr lang="en-GB" sz="2800" b="1" dirty="0" smtClean="0">
                <a:solidFill>
                  <a:srgbClr val="0070C0"/>
                </a:solidFill>
                <a:latin typeface="Calibri"/>
              </a:rPr>
              <a:t>₂</a:t>
            </a:r>
            <a:r>
              <a:rPr lang="en-GB" sz="2800" dirty="0" smtClean="0"/>
              <a:t> </a:t>
            </a:r>
            <a:r>
              <a:rPr lang="en-GB" sz="2800" dirty="0"/>
              <a:t>a </a:t>
            </a:r>
            <a:r>
              <a:rPr lang="en-GB" sz="2800" dirty="0" err="1"/>
              <a:t>scaoileadh</a:t>
            </a:r>
            <a:r>
              <a:rPr lang="en-GB" sz="2800" dirty="0"/>
              <a:t> </a:t>
            </a:r>
            <a:r>
              <a:rPr lang="en-GB" sz="2800" dirty="0" smtClean="0"/>
              <a:t>(</a:t>
            </a:r>
            <a:r>
              <a:rPr lang="en-GB" sz="2800" dirty="0" err="1" smtClean="0"/>
              <a:t>riospráide</a:t>
            </a:r>
            <a:r>
              <a:rPr lang="en-GB" sz="2800" dirty="0" smtClean="0"/>
              <a:t>)</a:t>
            </a:r>
            <a:endParaRPr lang="en-IE" sz="2800" dirty="0"/>
          </a:p>
          <a:p>
            <a:r>
              <a:rPr lang="en-GB" sz="2800" dirty="0"/>
              <a:t>3. </a:t>
            </a:r>
            <a:r>
              <a:rPr lang="en-GB" sz="2800" b="1" dirty="0" smtClean="0">
                <a:solidFill>
                  <a:srgbClr val="00B050"/>
                </a:solidFill>
              </a:rPr>
              <a:t>CO</a:t>
            </a:r>
            <a:r>
              <a:rPr lang="en-GB" sz="2800" b="1" dirty="0" smtClean="0">
                <a:solidFill>
                  <a:srgbClr val="00B050"/>
                </a:solidFill>
                <a:latin typeface="Calibri"/>
              </a:rPr>
              <a:t>₂-  </a:t>
            </a:r>
            <a:r>
              <a:rPr lang="en-GB" sz="3200" dirty="0" err="1" smtClean="0">
                <a:latin typeface="Calibri"/>
              </a:rPr>
              <a:t>laghdú</a:t>
            </a:r>
            <a:r>
              <a:rPr lang="en-GB" sz="3200" dirty="0" smtClean="0">
                <a:latin typeface="Calibri"/>
              </a:rPr>
              <a:t> </a:t>
            </a:r>
            <a:r>
              <a:rPr lang="en-GB" sz="3200" dirty="0" err="1" smtClean="0">
                <a:latin typeface="Calibri"/>
              </a:rPr>
              <a:t>iar</a:t>
            </a:r>
            <a:r>
              <a:rPr lang="en-IE" sz="3200" dirty="0" err="1" smtClean="0"/>
              <a:t>mhairt</a:t>
            </a:r>
            <a:r>
              <a:rPr lang="en-IE" sz="3200" dirty="0" smtClean="0"/>
              <a:t> </a:t>
            </a:r>
            <a:r>
              <a:rPr lang="en-IE" sz="2800" dirty="0" err="1"/>
              <a:t>cheaptha</a:t>
            </a:r>
            <a:r>
              <a:rPr lang="en-IE" sz="2800" dirty="0"/>
              <a:t> </a:t>
            </a:r>
            <a:r>
              <a:rPr lang="en-IE" sz="2800" dirty="0" err="1"/>
              <a:t>teasa</a:t>
            </a:r>
            <a:r>
              <a:rPr lang="en-IE" sz="2800" dirty="0"/>
              <a:t> (Greenhouse effect)</a:t>
            </a:r>
          </a:p>
        </p:txBody>
      </p:sp>
      <p:pic>
        <p:nvPicPr>
          <p:cNvPr id="3" name="Picture 4" descr="http://static-americas.fiskars.com/var/fiskars_amer/storage/images/media/images/apple/251300-1-eng-US/Apple_main_bann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24944"/>
            <a:ext cx="2339752" cy="174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34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1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9388" y="274638"/>
            <a:ext cx="8713092" cy="1143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600" b="1" kern="0" dirty="0" smtClean="0">
                <a:latin typeface="Calibri" pitchFamily="34" charset="0"/>
              </a:rPr>
              <a:t>A </a:t>
            </a:r>
            <a:r>
              <a:rPr lang="en-GB" sz="3600" b="1" kern="0" dirty="0" err="1" smtClean="0">
                <a:latin typeface="Calibri" pitchFamily="34" charset="0"/>
              </a:rPr>
              <a:t>thaispeáint</a:t>
            </a:r>
            <a:r>
              <a:rPr lang="en-GB" sz="3600" b="1" kern="0" dirty="0" smtClean="0">
                <a:latin typeface="Calibri" pitchFamily="34" charset="0"/>
              </a:rPr>
              <a:t> go </a:t>
            </a:r>
            <a:r>
              <a:rPr lang="en-GB" sz="3600" b="1" kern="0" dirty="0" err="1" smtClean="0">
                <a:latin typeface="Calibri" pitchFamily="34" charset="0"/>
              </a:rPr>
              <a:t>deanann</a:t>
            </a:r>
            <a:r>
              <a:rPr lang="en-GB" sz="3600" b="1" kern="0" dirty="0" smtClean="0">
                <a:latin typeface="Calibri" pitchFamily="34" charset="0"/>
              </a:rPr>
              <a:t> </a:t>
            </a:r>
            <a:r>
              <a:rPr lang="en-GB" sz="3600" b="1" kern="0" dirty="0" err="1" smtClean="0">
                <a:latin typeface="Calibri" pitchFamily="34" charset="0"/>
              </a:rPr>
              <a:t>planda</a:t>
            </a:r>
            <a:r>
              <a:rPr lang="en-GB" sz="3600" b="1" kern="0" dirty="0" smtClean="0">
                <a:latin typeface="Calibri" pitchFamily="34" charset="0"/>
              </a:rPr>
              <a:t> </a:t>
            </a:r>
            <a:r>
              <a:rPr lang="en-GB" sz="3600" b="1" kern="0" dirty="0" err="1" smtClean="0">
                <a:latin typeface="Calibri" pitchFamily="34" charset="0"/>
              </a:rPr>
              <a:t>fótaisintéise</a:t>
            </a:r>
            <a:r>
              <a:rPr lang="en-GB" sz="3600" b="1" kern="0" dirty="0" smtClean="0">
                <a:latin typeface="Calibri" pitchFamily="34" charset="0"/>
              </a:rPr>
              <a:t> </a:t>
            </a:r>
            <a:r>
              <a:rPr lang="en-GB" sz="3600" b="1" kern="0" dirty="0" err="1">
                <a:solidFill>
                  <a:srgbClr val="7030A0"/>
                </a:solidFill>
                <a:latin typeface="Calibri" pitchFamily="34" charset="0"/>
              </a:rPr>
              <a:t>S</a:t>
            </a:r>
            <a:r>
              <a:rPr lang="en-GB" sz="3600" b="1" kern="0" dirty="0" err="1" smtClean="0">
                <a:solidFill>
                  <a:srgbClr val="7030A0"/>
                </a:solidFill>
                <a:latin typeface="Calibri" pitchFamily="34" charset="0"/>
              </a:rPr>
              <a:t>táirse</a:t>
            </a:r>
            <a:r>
              <a:rPr lang="en-GB" sz="3600" b="1" kern="0" dirty="0" smtClean="0">
                <a:solidFill>
                  <a:srgbClr val="7030A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439311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err="1" smtClean="0">
                <a:solidFill>
                  <a:srgbClr val="7030A0"/>
                </a:solidFill>
              </a:rPr>
              <a:t>Treallamh</a:t>
            </a:r>
            <a:r>
              <a:rPr lang="en-IE" sz="2400" b="1" dirty="0" smtClean="0">
                <a:solidFill>
                  <a:srgbClr val="7030A0"/>
                </a:solidFill>
              </a:rPr>
              <a:t>: </a:t>
            </a:r>
            <a:r>
              <a:rPr lang="en-IE" sz="2800" dirty="0" err="1" smtClean="0"/>
              <a:t>Plánda</a:t>
            </a:r>
            <a:r>
              <a:rPr lang="en-IE" sz="2800" dirty="0" smtClean="0"/>
              <a:t>, </a:t>
            </a:r>
            <a:r>
              <a:rPr lang="en-IE" sz="2800" dirty="0" err="1" smtClean="0"/>
              <a:t>Scragall</a:t>
            </a:r>
            <a:r>
              <a:rPr lang="en-IE" sz="2800" dirty="0" smtClean="0"/>
              <a:t> </a:t>
            </a:r>
            <a:r>
              <a:rPr lang="en-IE" sz="2800" dirty="0" err="1" smtClean="0"/>
              <a:t>Alaminiam</a:t>
            </a:r>
            <a:r>
              <a:rPr lang="en-IE" sz="2800" dirty="0" smtClean="0"/>
              <a:t> (tinfoil)&amp; </a:t>
            </a:r>
            <a:r>
              <a:rPr lang="en-IE" sz="2800" dirty="0" err="1" smtClean="0"/>
              <a:t>Lampa</a:t>
            </a:r>
            <a:r>
              <a:rPr lang="en-IE" sz="2800" dirty="0" smtClean="0"/>
              <a:t>.</a:t>
            </a:r>
            <a:endParaRPr lang="en-IE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292" y="2060848"/>
            <a:ext cx="649603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Both"/>
            </a:pPr>
            <a:r>
              <a:rPr lang="en-IE" sz="2400" b="1" u="sng" dirty="0" err="1" smtClean="0">
                <a:solidFill>
                  <a:srgbClr val="7030A0"/>
                </a:solidFill>
              </a:rPr>
              <a:t>Ullmhúcáin</a:t>
            </a:r>
            <a:r>
              <a:rPr lang="en-IE" sz="2400" b="1" u="sng" dirty="0" smtClean="0">
                <a:solidFill>
                  <a:srgbClr val="7030A0"/>
                </a:solidFill>
              </a:rPr>
              <a:t> </a:t>
            </a:r>
            <a:r>
              <a:rPr lang="en-IE" sz="2400" b="1" u="sng" dirty="0" err="1" smtClean="0">
                <a:solidFill>
                  <a:srgbClr val="7030A0"/>
                </a:solidFill>
              </a:rPr>
              <a:t>riomh</a:t>
            </a:r>
            <a:r>
              <a:rPr lang="en-IE" sz="2400" b="1" u="sng" dirty="0" smtClean="0">
                <a:solidFill>
                  <a:srgbClr val="7030A0"/>
                </a:solidFill>
              </a:rPr>
              <a:t> </a:t>
            </a:r>
            <a:r>
              <a:rPr lang="en-IE" sz="2400" b="1" u="sng" dirty="0" err="1" smtClean="0">
                <a:solidFill>
                  <a:srgbClr val="7030A0"/>
                </a:solidFill>
              </a:rPr>
              <a:t>ré</a:t>
            </a:r>
            <a:r>
              <a:rPr lang="en-IE" sz="2400" u="sng" dirty="0" smtClean="0">
                <a:solidFill>
                  <a:srgbClr val="FF0000"/>
                </a:solidFill>
              </a:rPr>
              <a:t>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800" dirty="0" err="1" smtClean="0"/>
              <a:t>Planda</a:t>
            </a:r>
            <a:r>
              <a:rPr lang="en-IE" sz="2800" dirty="0" smtClean="0"/>
              <a:t> </a:t>
            </a:r>
            <a:r>
              <a:rPr lang="en-IE" sz="2800" dirty="0" err="1" smtClean="0"/>
              <a:t>sa</a:t>
            </a:r>
            <a:r>
              <a:rPr lang="en-IE" sz="2800" dirty="0" smtClean="0"/>
              <a:t> </a:t>
            </a:r>
            <a:r>
              <a:rPr lang="en-IE" sz="2800" dirty="0" err="1" smtClean="0"/>
              <a:t>dorchadas</a:t>
            </a:r>
            <a:r>
              <a:rPr lang="en-IE" sz="2800" dirty="0" smtClean="0"/>
              <a:t> </a:t>
            </a:r>
            <a:r>
              <a:rPr lang="en-IE" sz="2800" b="1" u="sng" dirty="0" err="1" smtClean="0"/>
              <a:t>thar</a:t>
            </a:r>
            <a:r>
              <a:rPr lang="en-IE" sz="2800" b="1" u="sng" dirty="0" smtClean="0"/>
              <a:t> </a:t>
            </a:r>
            <a:r>
              <a:rPr lang="en-IE" sz="2800" b="1" u="sng" dirty="0" err="1" smtClean="0"/>
              <a:t>oiche</a:t>
            </a:r>
            <a:r>
              <a:rPr lang="en-IE" sz="2800" b="1" u="sng" dirty="0" smtClean="0"/>
              <a:t> </a:t>
            </a:r>
            <a:r>
              <a:rPr lang="en-IE" sz="2800" dirty="0" smtClean="0"/>
              <a:t>(</a:t>
            </a:r>
            <a:r>
              <a:rPr lang="en-IE" sz="2800" dirty="0" err="1" smtClean="0"/>
              <a:t>idíonn</a:t>
            </a:r>
            <a:r>
              <a:rPr lang="en-IE" sz="2800" dirty="0" smtClean="0"/>
              <a:t> </a:t>
            </a:r>
            <a:r>
              <a:rPr lang="en-IE" sz="2800" dirty="0" err="1" smtClean="0"/>
              <a:t>sé</a:t>
            </a:r>
            <a:r>
              <a:rPr lang="en-IE" sz="2800" dirty="0" smtClean="0"/>
              <a:t> an </a:t>
            </a:r>
            <a:r>
              <a:rPr lang="en-IE" sz="2800" dirty="0" err="1" smtClean="0"/>
              <a:t>stáirse</a:t>
            </a:r>
            <a:r>
              <a:rPr lang="en-IE" sz="2800" dirty="0" smtClean="0"/>
              <a:t> ó </a:t>
            </a:r>
            <a:r>
              <a:rPr lang="en-IE" sz="2800" dirty="0" err="1" smtClean="0"/>
              <a:t>duilleoga</a:t>
            </a:r>
            <a:r>
              <a:rPr lang="en-IE" sz="2800" dirty="0" smtClean="0"/>
              <a:t>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800" dirty="0" err="1" smtClean="0"/>
              <a:t>Clúdaigh</a:t>
            </a:r>
            <a:r>
              <a:rPr lang="en-IE" sz="2800" dirty="0"/>
              <a:t> </a:t>
            </a:r>
            <a:r>
              <a:rPr lang="en-IE" sz="2800" dirty="0" err="1" smtClean="0"/>
              <a:t>duileí</a:t>
            </a:r>
            <a:r>
              <a:rPr lang="en-IE" sz="2800" dirty="0" smtClean="0"/>
              <a:t> </a:t>
            </a:r>
            <a:r>
              <a:rPr lang="en-IE" sz="2800" dirty="0" err="1" smtClean="0"/>
              <a:t>i</a:t>
            </a:r>
            <a:r>
              <a:rPr lang="en-IE" sz="2800" dirty="0" smtClean="0"/>
              <a:t> </a:t>
            </a:r>
            <a:r>
              <a:rPr lang="en-IE" sz="2800" dirty="0" smtClean="0">
                <a:solidFill>
                  <a:srgbClr val="FF0000"/>
                </a:solidFill>
              </a:rPr>
              <a:t>‘tinfoil’ </a:t>
            </a:r>
            <a:r>
              <a:rPr lang="en-IE" sz="2800" dirty="0" smtClean="0"/>
              <a:t>(</a:t>
            </a:r>
            <a:r>
              <a:rPr lang="en-IE" sz="2800" dirty="0" err="1" smtClean="0"/>
              <a:t>comhmeastóirí</a:t>
            </a:r>
            <a:r>
              <a:rPr lang="en-IE" sz="28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800" dirty="0" err="1" smtClean="0"/>
              <a:t>Anois</a:t>
            </a:r>
            <a:r>
              <a:rPr lang="en-IE" sz="2800" dirty="0" smtClean="0"/>
              <a:t> </a:t>
            </a:r>
            <a:r>
              <a:rPr lang="en-IE" sz="2800" dirty="0" err="1" smtClean="0"/>
              <a:t>cuir</a:t>
            </a:r>
            <a:r>
              <a:rPr lang="en-IE" sz="2800" dirty="0" smtClean="0"/>
              <a:t> an </a:t>
            </a:r>
            <a:r>
              <a:rPr lang="en-IE" sz="2800" dirty="0" err="1" smtClean="0"/>
              <a:t>planda</a:t>
            </a:r>
            <a:r>
              <a:rPr lang="en-IE" sz="2800" dirty="0" smtClean="0"/>
              <a:t> </a:t>
            </a:r>
            <a:r>
              <a:rPr lang="en-IE" sz="2800" dirty="0" err="1" smtClean="0"/>
              <a:t>sa</a:t>
            </a:r>
            <a:r>
              <a:rPr lang="en-IE" sz="2800" dirty="0" smtClean="0"/>
              <a:t> </a:t>
            </a:r>
            <a:r>
              <a:rPr lang="en-IE" sz="2800" dirty="0" err="1" smtClean="0"/>
              <a:t>Solas</a:t>
            </a:r>
            <a:r>
              <a:rPr lang="en-IE" sz="2800" dirty="0" smtClean="0"/>
              <a:t> </a:t>
            </a:r>
            <a:r>
              <a:rPr lang="en-IE" sz="2800" dirty="0" err="1" smtClean="0"/>
              <a:t>ar</a:t>
            </a:r>
            <a:r>
              <a:rPr lang="en-IE" sz="2800" dirty="0" smtClean="0"/>
              <a:t> </a:t>
            </a:r>
            <a:r>
              <a:rPr lang="en-IE" sz="2800" dirty="0" err="1" smtClean="0"/>
              <a:t>faigh</a:t>
            </a:r>
            <a:r>
              <a:rPr lang="en-IE" sz="2800" dirty="0" smtClean="0"/>
              <a:t> </a:t>
            </a:r>
            <a:r>
              <a:rPr lang="en-IE" sz="2800" dirty="0" err="1" smtClean="0"/>
              <a:t>cúpla</a:t>
            </a:r>
            <a:r>
              <a:rPr lang="en-IE" sz="2800" dirty="0" smtClean="0"/>
              <a:t> </a:t>
            </a:r>
            <a:r>
              <a:rPr lang="en-IE" sz="2800" dirty="0" err="1" smtClean="0"/>
              <a:t>uair</a:t>
            </a:r>
            <a:r>
              <a:rPr lang="en-IE" sz="2800" dirty="0" smtClean="0"/>
              <a:t> (</a:t>
            </a:r>
            <a:r>
              <a:rPr lang="en-IE" sz="2800" b="1" dirty="0" err="1" smtClean="0">
                <a:solidFill>
                  <a:srgbClr val="00B050"/>
                </a:solidFill>
              </a:rPr>
              <a:t>tosóigh</a:t>
            </a:r>
            <a:r>
              <a:rPr lang="en-IE" sz="2800" b="1" dirty="0" smtClean="0">
                <a:solidFill>
                  <a:srgbClr val="00B050"/>
                </a:solidFill>
              </a:rPr>
              <a:t> </a:t>
            </a:r>
            <a:r>
              <a:rPr lang="en-IE" sz="2800" b="1" dirty="0" err="1" smtClean="0">
                <a:solidFill>
                  <a:srgbClr val="00B050"/>
                </a:solidFill>
              </a:rPr>
              <a:t>Fotasintéis</a:t>
            </a:r>
            <a:r>
              <a:rPr lang="en-IE" sz="2800" b="1" dirty="0" smtClean="0">
                <a:solidFill>
                  <a:srgbClr val="00B050"/>
                </a:solidFill>
              </a:rPr>
              <a:t> </a:t>
            </a:r>
            <a:r>
              <a:rPr lang="en-IE" sz="2800" b="1" dirty="0" err="1" smtClean="0">
                <a:solidFill>
                  <a:srgbClr val="00B050"/>
                </a:solidFill>
              </a:rPr>
              <a:t>arís</a:t>
            </a:r>
            <a:r>
              <a:rPr lang="en-IE" sz="28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800" dirty="0" err="1" smtClean="0">
                <a:solidFill>
                  <a:srgbClr val="D60093"/>
                </a:solidFill>
              </a:rPr>
              <a:t>Déan</a:t>
            </a:r>
            <a:r>
              <a:rPr lang="en-IE" sz="2800" dirty="0" smtClean="0">
                <a:solidFill>
                  <a:srgbClr val="D60093"/>
                </a:solidFill>
              </a:rPr>
              <a:t> </a:t>
            </a:r>
            <a:r>
              <a:rPr lang="en-IE" sz="2800" dirty="0" err="1" smtClean="0">
                <a:solidFill>
                  <a:srgbClr val="D60093"/>
                </a:solidFill>
              </a:rPr>
              <a:t>na</a:t>
            </a:r>
            <a:r>
              <a:rPr lang="en-IE" sz="2800" dirty="0" smtClean="0">
                <a:solidFill>
                  <a:srgbClr val="D60093"/>
                </a:solidFill>
              </a:rPr>
              <a:t> </a:t>
            </a:r>
            <a:r>
              <a:rPr lang="en-IE" sz="2800" dirty="0" err="1" smtClean="0">
                <a:solidFill>
                  <a:srgbClr val="D60093"/>
                </a:solidFill>
              </a:rPr>
              <a:t>duillí</a:t>
            </a:r>
            <a:r>
              <a:rPr lang="en-IE" sz="2800" dirty="0" smtClean="0">
                <a:solidFill>
                  <a:srgbClr val="D60093"/>
                </a:solidFill>
              </a:rPr>
              <a:t> a </a:t>
            </a:r>
            <a:r>
              <a:rPr lang="en-IE" sz="2800" dirty="0" err="1" smtClean="0">
                <a:solidFill>
                  <a:srgbClr val="D60093"/>
                </a:solidFill>
              </a:rPr>
              <a:t>raibh</a:t>
            </a:r>
            <a:r>
              <a:rPr lang="en-IE" sz="2800" dirty="0" smtClean="0">
                <a:solidFill>
                  <a:srgbClr val="D60093"/>
                </a:solidFill>
              </a:rPr>
              <a:t> </a:t>
            </a:r>
            <a:r>
              <a:rPr lang="en-IE" sz="2800" dirty="0" err="1" smtClean="0">
                <a:solidFill>
                  <a:srgbClr val="D60093"/>
                </a:solidFill>
              </a:rPr>
              <a:t>clúdaithe</a:t>
            </a:r>
            <a:r>
              <a:rPr lang="en-IE" sz="2800" dirty="0" smtClean="0">
                <a:solidFill>
                  <a:srgbClr val="D60093"/>
                </a:solidFill>
              </a:rPr>
              <a:t> &amp; </a:t>
            </a:r>
            <a:r>
              <a:rPr lang="en-IE" sz="2800" dirty="0" err="1" smtClean="0">
                <a:solidFill>
                  <a:srgbClr val="D60093"/>
                </a:solidFill>
              </a:rPr>
              <a:t>na</a:t>
            </a:r>
            <a:r>
              <a:rPr lang="en-IE" sz="2800" dirty="0" smtClean="0">
                <a:solidFill>
                  <a:srgbClr val="D60093"/>
                </a:solidFill>
              </a:rPr>
              <a:t> </a:t>
            </a:r>
            <a:r>
              <a:rPr lang="en-IE" sz="2800" dirty="0" err="1" smtClean="0">
                <a:solidFill>
                  <a:srgbClr val="D60093"/>
                </a:solidFill>
              </a:rPr>
              <a:t>cinn</a:t>
            </a:r>
            <a:r>
              <a:rPr lang="en-IE" sz="2800" dirty="0" smtClean="0">
                <a:solidFill>
                  <a:srgbClr val="D60093"/>
                </a:solidFill>
              </a:rPr>
              <a:t> </a:t>
            </a:r>
            <a:r>
              <a:rPr lang="en-IE" sz="2800" dirty="0" err="1" smtClean="0">
                <a:solidFill>
                  <a:srgbClr val="D60093"/>
                </a:solidFill>
              </a:rPr>
              <a:t>nach</a:t>
            </a:r>
            <a:r>
              <a:rPr lang="en-IE" sz="2800" dirty="0" smtClean="0">
                <a:solidFill>
                  <a:srgbClr val="D60093"/>
                </a:solidFill>
              </a:rPr>
              <a:t> </a:t>
            </a:r>
            <a:r>
              <a:rPr lang="en-IE" sz="2800" dirty="0" err="1" smtClean="0">
                <a:solidFill>
                  <a:srgbClr val="D60093"/>
                </a:solidFill>
              </a:rPr>
              <a:t>raibh</a:t>
            </a:r>
            <a:r>
              <a:rPr lang="en-IE" sz="2800" dirty="0" smtClean="0">
                <a:solidFill>
                  <a:srgbClr val="D60093"/>
                </a:solidFill>
              </a:rPr>
              <a:t> a </a:t>
            </a:r>
            <a:r>
              <a:rPr lang="en-IE" sz="2800" dirty="0" err="1" smtClean="0">
                <a:solidFill>
                  <a:srgbClr val="D60093"/>
                </a:solidFill>
              </a:rPr>
              <a:t>tastáil</a:t>
            </a:r>
            <a:r>
              <a:rPr lang="en-IE" sz="2800" dirty="0" smtClean="0">
                <a:solidFill>
                  <a:srgbClr val="D60093"/>
                </a:solidFill>
              </a:rPr>
              <a:t> do </a:t>
            </a:r>
            <a:r>
              <a:rPr lang="en-IE" sz="2800" dirty="0" err="1" smtClean="0">
                <a:solidFill>
                  <a:srgbClr val="D60093"/>
                </a:solidFill>
              </a:rPr>
              <a:t>Stáirse</a:t>
            </a:r>
            <a:r>
              <a:rPr lang="en-IE" sz="2800" dirty="0" smtClean="0">
                <a:solidFill>
                  <a:srgbClr val="D60093"/>
                </a:solidFill>
              </a:rPr>
              <a:t> </a:t>
            </a:r>
            <a:r>
              <a:rPr lang="en-IE" sz="2800" dirty="0" err="1" smtClean="0">
                <a:solidFill>
                  <a:srgbClr val="D60093"/>
                </a:solidFill>
              </a:rPr>
              <a:t>anois</a:t>
            </a:r>
            <a:r>
              <a:rPr lang="en-IE" sz="2400" dirty="0" smtClean="0">
                <a:solidFill>
                  <a:srgbClr val="D60093"/>
                </a:solidFill>
              </a:rPr>
              <a:t>.</a:t>
            </a:r>
          </a:p>
          <a:p>
            <a:endParaRPr lang="en-IE" dirty="0"/>
          </a:p>
        </p:txBody>
      </p:sp>
      <p:pic>
        <p:nvPicPr>
          <p:cNvPr id="1026" name="Picture 2" descr="http://t3.gstatic.com/images?q=tbn:ANd9GcQqYbxIR0UBkLaz0cok3UNNrv28i-LTpfacgOeK2FKOffUH5M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332" y="1972015"/>
            <a:ext cx="2362117" cy="324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96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8713092" cy="922114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FF0000"/>
                </a:solidFill>
                <a:latin typeface="Calibri" pitchFamily="34" charset="0"/>
              </a:rPr>
              <a:t>(b) </a:t>
            </a:r>
            <a:r>
              <a:rPr lang="en-GB" sz="3600" b="1" dirty="0" err="1" smtClean="0">
                <a:solidFill>
                  <a:srgbClr val="FF0000"/>
                </a:solidFill>
                <a:latin typeface="Calibri" pitchFamily="34" charset="0"/>
              </a:rPr>
              <a:t>Duillí</a:t>
            </a:r>
            <a:r>
              <a:rPr lang="en-GB" sz="3600" b="1" dirty="0" smtClean="0">
                <a:solidFill>
                  <a:srgbClr val="FF0000"/>
                </a:solidFill>
                <a:latin typeface="Calibri" pitchFamily="34" charset="0"/>
              </a:rPr>
              <a:t> a </a:t>
            </a:r>
            <a:r>
              <a:rPr lang="en-GB" sz="3600" b="1" dirty="0" err="1" smtClean="0">
                <a:solidFill>
                  <a:srgbClr val="FF0000"/>
                </a:solidFill>
                <a:latin typeface="Calibri" pitchFamily="34" charset="0"/>
              </a:rPr>
              <a:t>thástáil</a:t>
            </a:r>
            <a:r>
              <a:rPr lang="en-GB" sz="36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GB" sz="3600" b="1" dirty="0" smtClean="0">
                <a:solidFill>
                  <a:srgbClr val="FF0000"/>
                </a:solidFill>
                <a:latin typeface="Calibri" pitchFamily="34" charset="0"/>
              </a:rPr>
              <a:t>do </a:t>
            </a:r>
            <a:r>
              <a:rPr lang="en-GB" sz="3600" b="1" dirty="0" err="1" smtClean="0">
                <a:solidFill>
                  <a:srgbClr val="FF0000"/>
                </a:solidFill>
                <a:latin typeface="Calibri" pitchFamily="34" charset="0"/>
              </a:rPr>
              <a:t>Stáirse</a:t>
            </a:r>
            <a:endParaRPr lang="en-GB" sz="36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520" y="1628775"/>
            <a:ext cx="3095922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84984"/>
            <a:ext cx="3384375" cy="336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science.taskermilward.org.uk/mod1/Year%209/Yr9Biol/Yr9Biol_img/chemicals%2001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14795" r="12069" b="15198"/>
          <a:stretch/>
        </p:blipFill>
        <p:spPr bwMode="auto">
          <a:xfrm>
            <a:off x="251520" y="1137320"/>
            <a:ext cx="2520000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31" y="4028871"/>
            <a:ext cx="3059832" cy="1200329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1. </a:t>
            </a:r>
            <a:r>
              <a:rPr lang="en-IE" sz="2400" dirty="0" err="1" smtClean="0"/>
              <a:t>Cuir</a:t>
            </a:r>
            <a:r>
              <a:rPr lang="en-IE" sz="2400" dirty="0" smtClean="0"/>
              <a:t> </a:t>
            </a:r>
            <a:r>
              <a:rPr lang="en-IE" sz="2400" dirty="0" err="1" smtClean="0"/>
              <a:t>na</a:t>
            </a:r>
            <a:r>
              <a:rPr lang="en-IE" sz="2400" dirty="0" smtClean="0"/>
              <a:t> </a:t>
            </a:r>
            <a:r>
              <a:rPr lang="en-IE" sz="2400" dirty="0" err="1" smtClean="0"/>
              <a:t>duillí</a:t>
            </a:r>
            <a:r>
              <a:rPr lang="en-IE" sz="2400" dirty="0" smtClean="0"/>
              <a:t> in </a:t>
            </a:r>
            <a:r>
              <a:rPr lang="en-IE" sz="2400" dirty="0" err="1" smtClean="0"/>
              <a:t>eascra</a:t>
            </a:r>
            <a:r>
              <a:rPr lang="en-IE" sz="2400" dirty="0" smtClean="0"/>
              <a:t> &amp; </a:t>
            </a:r>
            <a:r>
              <a:rPr lang="en-IE" sz="2400" dirty="0" err="1" smtClean="0"/>
              <a:t>Fiuch</a:t>
            </a:r>
            <a:r>
              <a:rPr lang="en-IE" sz="2400" dirty="0" smtClean="0"/>
              <a:t> (boil) </a:t>
            </a:r>
            <a:r>
              <a:rPr lang="en-IE" sz="2400" dirty="0" smtClean="0">
                <a:solidFill>
                  <a:srgbClr val="FF0000"/>
                </a:solidFill>
              </a:rPr>
              <a:t>2 </a:t>
            </a:r>
            <a:r>
              <a:rPr lang="en-IE" sz="2400" dirty="0" err="1" smtClean="0">
                <a:solidFill>
                  <a:srgbClr val="FF0000"/>
                </a:solidFill>
              </a:rPr>
              <a:t>nóim</a:t>
            </a:r>
            <a:endParaRPr lang="en-IE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8466" y="4813701"/>
            <a:ext cx="2458535" cy="1200329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2. </a:t>
            </a:r>
            <a:r>
              <a:rPr lang="en-IE" sz="2400" dirty="0" err="1" smtClean="0"/>
              <a:t>Cuir</a:t>
            </a:r>
            <a:r>
              <a:rPr lang="en-IE" sz="2400" dirty="0" smtClean="0"/>
              <a:t> </a:t>
            </a:r>
            <a:r>
              <a:rPr lang="en-IE" sz="2400" dirty="0" err="1" smtClean="0"/>
              <a:t>na</a:t>
            </a:r>
            <a:r>
              <a:rPr lang="en-IE" sz="2400" dirty="0" smtClean="0"/>
              <a:t> </a:t>
            </a:r>
            <a:r>
              <a:rPr lang="en-IE" sz="2400" dirty="0" err="1" smtClean="0"/>
              <a:t>duillí</a:t>
            </a:r>
            <a:r>
              <a:rPr lang="en-IE" sz="2400" dirty="0" smtClean="0"/>
              <a:t> in </a:t>
            </a:r>
            <a:r>
              <a:rPr lang="en-IE" sz="2400" dirty="0" err="1" smtClean="0"/>
              <a:t>alcól</a:t>
            </a:r>
            <a:r>
              <a:rPr lang="en-IE" sz="2400" dirty="0" smtClean="0"/>
              <a:t> </a:t>
            </a:r>
            <a:r>
              <a:rPr lang="en-IE" sz="2400" dirty="0" smtClean="0">
                <a:solidFill>
                  <a:srgbClr val="FF0000"/>
                </a:solidFill>
              </a:rPr>
              <a:t>10 </a:t>
            </a:r>
            <a:r>
              <a:rPr lang="en-IE" sz="2400" dirty="0" err="1" smtClean="0">
                <a:solidFill>
                  <a:srgbClr val="FF0000"/>
                </a:solidFill>
              </a:rPr>
              <a:t>nóim</a:t>
            </a:r>
            <a:r>
              <a:rPr lang="en-IE" sz="2400" dirty="0" smtClean="0">
                <a:solidFill>
                  <a:srgbClr val="FF0000"/>
                </a:solidFill>
              </a:rPr>
              <a:t> (san </a:t>
            </a:r>
            <a:r>
              <a:rPr lang="en-IE" sz="2400" dirty="0" err="1" smtClean="0">
                <a:solidFill>
                  <a:srgbClr val="FF0000"/>
                </a:solidFill>
              </a:rPr>
              <a:t>uisce</a:t>
            </a:r>
            <a:r>
              <a:rPr lang="en-IE" sz="2400" dirty="0" smtClean="0">
                <a:solidFill>
                  <a:srgbClr val="FF0000"/>
                </a:solidFill>
              </a:rPr>
              <a:t> </a:t>
            </a:r>
            <a:r>
              <a:rPr lang="en-IE" sz="2400" dirty="0" err="1" smtClean="0">
                <a:solidFill>
                  <a:srgbClr val="FF0000"/>
                </a:solidFill>
              </a:rPr>
              <a:t>te</a:t>
            </a:r>
            <a:r>
              <a:rPr lang="en-IE" sz="2400" dirty="0" smtClean="0">
                <a:solidFill>
                  <a:srgbClr val="FF0000"/>
                </a:solidFill>
              </a:rPr>
              <a:t>)</a:t>
            </a:r>
            <a:endParaRPr lang="en-IE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7573" y="1111599"/>
            <a:ext cx="3059832" cy="1200329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3. </a:t>
            </a:r>
            <a:r>
              <a:rPr lang="en-IE" sz="2400" dirty="0" err="1" smtClean="0"/>
              <a:t>Cuir</a:t>
            </a:r>
            <a:r>
              <a:rPr lang="en-IE" sz="2400" dirty="0" smtClean="0"/>
              <a:t> </a:t>
            </a:r>
            <a:r>
              <a:rPr lang="en-IE" sz="2400" dirty="0" err="1" smtClean="0"/>
              <a:t>na</a:t>
            </a:r>
            <a:r>
              <a:rPr lang="en-IE" sz="2400" dirty="0" smtClean="0"/>
              <a:t> </a:t>
            </a:r>
            <a:r>
              <a:rPr lang="en-IE" sz="2400" dirty="0" err="1" smtClean="0"/>
              <a:t>duillí</a:t>
            </a:r>
            <a:r>
              <a:rPr lang="en-IE" sz="2400" dirty="0" smtClean="0"/>
              <a:t> </a:t>
            </a:r>
            <a:r>
              <a:rPr lang="en-IE" sz="2400" dirty="0" err="1" smtClean="0"/>
              <a:t>ar</a:t>
            </a:r>
            <a:r>
              <a:rPr lang="en-IE" sz="2400" dirty="0" smtClean="0"/>
              <a:t> </a:t>
            </a:r>
            <a:r>
              <a:rPr lang="en-IE" sz="2400" dirty="0" err="1" smtClean="0"/>
              <a:t>ais</a:t>
            </a:r>
            <a:r>
              <a:rPr lang="en-IE" sz="2400" dirty="0" smtClean="0"/>
              <a:t> san </a:t>
            </a:r>
            <a:r>
              <a:rPr lang="en-IE" sz="2400" dirty="0" err="1" smtClean="0"/>
              <a:t>uisce</a:t>
            </a:r>
            <a:r>
              <a:rPr lang="en-IE" sz="2400" dirty="0" smtClean="0"/>
              <a:t> </a:t>
            </a:r>
            <a:r>
              <a:rPr lang="en-IE" sz="2400" dirty="0" err="1" smtClean="0"/>
              <a:t>ar</a:t>
            </a:r>
            <a:r>
              <a:rPr lang="en-IE" sz="2400" dirty="0" smtClean="0"/>
              <a:t> </a:t>
            </a:r>
            <a:r>
              <a:rPr lang="en-IE" sz="2400" dirty="0" err="1" smtClean="0"/>
              <a:t>faigh</a:t>
            </a:r>
            <a:r>
              <a:rPr lang="en-IE" sz="2400" dirty="0"/>
              <a:t> </a:t>
            </a:r>
            <a:endParaRPr lang="en-IE" sz="2400" dirty="0" smtClean="0"/>
          </a:p>
          <a:p>
            <a:pPr algn="ctr"/>
            <a:r>
              <a:rPr lang="en-IE" sz="2400" dirty="0" smtClean="0">
                <a:solidFill>
                  <a:srgbClr val="FF0000"/>
                </a:solidFill>
              </a:rPr>
              <a:t>5 </a:t>
            </a:r>
            <a:r>
              <a:rPr lang="en-IE" sz="2400" dirty="0" err="1" smtClean="0">
                <a:solidFill>
                  <a:srgbClr val="FF0000"/>
                </a:solidFill>
              </a:rPr>
              <a:t>soic</a:t>
            </a:r>
            <a:endParaRPr lang="en-IE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75428" y="2684819"/>
            <a:ext cx="3059832" cy="1200329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4. </a:t>
            </a:r>
            <a:r>
              <a:rPr lang="en-IE" sz="2400" dirty="0" err="1" smtClean="0"/>
              <a:t>Cuir</a:t>
            </a:r>
            <a:r>
              <a:rPr lang="en-IE" sz="2400" dirty="0" smtClean="0"/>
              <a:t> </a:t>
            </a:r>
            <a:r>
              <a:rPr lang="en-IE" sz="2400" dirty="0" err="1" smtClean="0"/>
              <a:t>na</a:t>
            </a:r>
            <a:r>
              <a:rPr lang="en-IE" sz="2400" dirty="0" smtClean="0"/>
              <a:t> </a:t>
            </a:r>
            <a:r>
              <a:rPr lang="en-IE" sz="2400" dirty="0" err="1" smtClean="0"/>
              <a:t>duillí</a:t>
            </a:r>
            <a:r>
              <a:rPr lang="en-IE" sz="2400" dirty="0" smtClean="0"/>
              <a:t> </a:t>
            </a:r>
            <a:r>
              <a:rPr lang="en-IE" sz="2400" dirty="0" err="1" smtClean="0"/>
              <a:t>ar</a:t>
            </a:r>
            <a:r>
              <a:rPr lang="en-IE" sz="2400" dirty="0" smtClean="0"/>
              <a:t> </a:t>
            </a:r>
            <a:r>
              <a:rPr lang="en-IE" sz="2400" dirty="0" err="1" smtClean="0"/>
              <a:t>tíle</a:t>
            </a:r>
            <a:r>
              <a:rPr lang="en-IE" sz="2400" dirty="0" smtClean="0"/>
              <a:t> </a:t>
            </a:r>
            <a:r>
              <a:rPr lang="en-IE" sz="2400" dirty="0" err="1" smtClean="0"/>
              <a:t>bán</a:t>
            </a:r>
            <a:r>
              <a:rPr lang="en-IE" sz="2400" dirty="0" smtClean="0"/>
              <a:t> &amp; </a:t>
            </a:r>
            <a:r>
              <a:rPr lang="en-IE" sz="2400" dirty="0" err="1" smtClean="0"/>
              <a:t>chuir</a:t>
            </a:r>
            <a:r>
              <a:rPr lang="en-IE" sz="2400" dirty="0" smtClean="0"/>
              <a:t> </a:t>
            </a:r>
            <a:r>
              <a:rPr lang="en-IE" sz="2400" b="1" dirty="0" smtClean="0">
                <a:solidFill>
                  <a:srgbClr val="0070C0"/>
                </a:solidFill>
              </a:rPr>
              <a:t>IAIDÍN</a:t>
            </a:r>
            <a:r>
              <a:rPr lang="en-IE" sz="2400" dirty="0" smtClean="0"/>
              <a:t> </a:t>
            </a:r>
            <a:r>
              <a:rPr lang="en-IE" sz="2400" dirty="0" err="1" smtClean="0"/>
              <a:t>orthu</a:t>
            </a:r>
            <a:r>
              <a:rPr lang="en-IE" sz="2400" dirty="0" smtClean="0"/>
              <a:t>.</a:t>
            </a:r>
            <a:endParaRPr lang="en-IE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2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391</Words>
  <Application>Microsoft Office PowerPoint</Application>
  <PresentationFormat>On-screen Show (4:3)</PresentationFormat>
  <Paragraphs>96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 Na Bláthphlandaí</vt:lpstr>
      <vt:lpstr>Is nithe beo iad. </vt:lpstr>
      <vt:lpstr>An Bláthphlanda</vt:lpstr>
      <vt:lpstr>PowerPoint Presentation</vt:lpstr>
      <vt:lpstr>FÓTAISINTÉIS (photosynthesis). </vt:lpstr>
      <vt:lpstr>PowerPoint Presentation</vt:lpstr>
      <vt:lpstr>PowerPoint Presentation</vt:lpstr>
      <vt:lpstr>PowerPoint Presentation</vt:lpstr>
      <vt:lpstr>(b) Duillí a thástáil do Stáirse</vt:lpstr>
      <vt:lpstr>Torthaí:</vt:lpstr>
    </vt:vector>
  </TitlesOfParts>
  <Company>Larkhill Road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Caibidil 47 Bitheolaíocht na bPlandaí</dc:title>
  <dc:creator>Carmel and Alison</dc:creator>
  <cp:lastModifiedBy>Administrator</cp:lastModifiedBy>
  <cp:revision>85</cp:revision>
  <cp:lastPrinted>2011-05-03T11:28:23Z</cp:lastPrinted>
  <dcterms:created xsi:type="dcterms:W3CDTF">2007-04-15T12:13:05Z</dcterms:created>
  <dcterms:modified xsi:type="dcterms:W3CDTF">2015-01-13T10:31:16Z</dcterms:modified>
</cp:coreProperties>
</file>