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8" r:id="rId11"/>
    <p:sldId id="264" r:id="rId12"/>
    <p:sldId id="269" r:id="rId13"/>
    <p:sldId id="266" r:id="rId14"/>
    <p:sldId id="267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379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59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8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24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231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025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58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58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44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911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054A-1975-4654-BE44-823FC29942A7}" type="datetimeFigureOut">
              <a:rPr lang="en-IE" smtClean="0"/>
              <a:t>09/09/2014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F362-DD99-4458-AB5E-ED720342C5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4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692696"/>
            <a:ext cx="7772400" cy="1470025"/>
          </a:xfrm>
        </p:spPr>
        <p:txBody>
          <a:bodyPr>
            <a:normAutofit/>
          </a:bodyPr>
          <a:lstStyle/>
          <a:p>
            <a:r>
              <a:rPr lang="en-IE" sz="8000" b="1" dirty="0" err="1" smtClean="0"/>
              <a:t>Aigéid</a:t>
            </a:r>
            <a:r>
              <a:rPr lang="en-IE" sz="8000" b="1" dirty="0" smtClean="0"/>
              <a:t> &amp; </a:t>
            </a:r>
            <a:r>
              <a:rPr lang="en-IE" sz="8000" b="1" dirty="0" err="1" smtClean="0"/>
              <a:t>Bunanna</a:t>
            </a:r>
            <a:endParaRPr lang="en-IE" sz="8000" b="1" dirty="0"/>
          </a:p>
        </p:txBody>
      </p:sp>
      <p:pic>
        <p:nvPicPr>
          <p:cNvPr id="1026" name="Picture 2" descr="http://www.mhhe.com/physsci/chemistry/chang7/esp/folder_structure/cr/m3/s3/assets/images/crm3s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40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Torthaí</a:t>
            </a:r>
            <a:r>
              <a:rPr lang="en-IE" b="1" dirty="0" smtClean="0">
                <a:solidFill>
                  <a:srgbClr val="FF0000"/>
                </a:solidFill>
              </a:rPr>
              <a:t>: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E" dirty="0" err="1" smtClean="0"/>
              <a:t>Athraíonn</a:t>
            </a:r>
            <a:r>
              <a:rPr lang="en-IE" dirty="0" smtClean="0"/>
              <a:t> an </a:t>
            </a:r>
            <a:r>
              <a:rPr lang="en-IE" dirty="0" err="1" smtClean="0"/>
              <a:t>táscaire</a:t>
            </a:r>
            <a:r>
              <a:rPr lang="en-IE" dirty="0" smtClean="0"/>
              <a:t> </a:t>
            </a:r>
            <a:r>
              <a:rPr lang="en-IE" dirty="0" err="1" smtClean="0"/>
              <a:t>ón</a:t>
            </a:r>
            <a:r>
              <a:rPr lang="en-IE" dirty="0" smtClean="0"/>
              <a:t> </a:t>
            </a:r>
            <a:r>
              <a:rPr lang="en-IE" dirty="0" err="1" smtClean="0"/>
              <a:t>cabásiste</a:t>
            </a:r>
            <a:r>
              <a:rPr lang="en-IE" dirty="0" smtClean="0"/>
              <a:t> go </a:t>
            </a:r>
            <a:r>
              <a:rPr lang="en-IE" dirty="0" err="1" smtClean="0"/>
              <a:t>dath</a:t>
            </a:r>
            <a:r>
              <a:rPr lang="en-IE" dirty="0" smtClean="0"/>
              <a:t>  _________ in </a:t>
            </a:r>
            <a:r>
              <a:rPr lang="en-IE" dirty="0" err="1" smtClean="0"/>
              <a:t>aigéid</a:t>
            </a:r>
            <a:r>
              <a:rPr lang="en-IE" dirty="0" smtClean="0"/>
              <a:t> (</a:t>
            </a:r>
            <a:r>
              <a:rPr lang="en-IE" dirty="0" err="1" smtClean="0"/>
              <a:t>finéagar</a:t>
            </a:r>
            <a:r>
              <a:rPr lang="en-IE" dirty="0" smtClean="0"/>
              <a:t>)</a:t>
            </a:r>
          </a:p>
          <a:p>
            <a:r>
              <a:rPr lang="en-IE" dirty="0" err="1"/>
              <a:t>Athraíonn</a:t>
            </a:r>
            <a:r>
              <a:rPr lang="en-IE" dirty="0"/>
              <a:t> an </a:t>
            </a:r>
            <a:r>
              <a:rPr lang="en-IE" dirty="0" err="1"/>
              <a:t>táscaire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dirty="0" err="1"/>
              <a:t>cabásiste</a:t>
            </a:r>
            <a:r>
              <a:rPr lang="en-IE" dirty="0"/>
              <a:t> </a:t>
            </a:r>
            <a:r>
              <a:rPr lang="en-IE" dirty="0" smtClean="0"/>
              <a:t>go </a:t>
            </a:r>
            <a:r>
              <a:rPr lang="en-IE" dirty="0" err="1" smtClean="0"/>
              <a:t>dath</a:t>
            </a:r>
            <a:r>
              <a:rPr lang="en-IE" dirty="0" smtClean="0"/>
              <a:t> _________ </a:t>
            </a:r>
            <a:r>
              <a:rPr lang="en-IE" dirty="0"/>
              <a:t>in </a:t>
            </a:r>
            <a:r>
              <a:rPr lang="en-IE" dirty="0" err="1" smtClean="0"/>
              <a:t>alcaile</a:t>
            </a:r>
            <a:r>
              <a:rPr lang="en-IE" dirty="0" smtClean="0"/>
              <a:t> (</a:t>
            </a:r>
            <a:r>
              <a:rPr lang="en-IE" dirty="0" err="1" smtClean="0"/>
              <a:t>sóid</a:t>
            </a:r>
            <a:r>
              <a:rPr lang="en-IE" dirty="0" smtClean="0"/>
              <a:t> </a:t>
            </a:r>
            <a:r>
              <a:rPr lang="en-IE" dirty="0" err="1" smtClean="0"/>
              <a:t>arán</a:t>
            </a:r>
            <a:r>
              <a:rPr lang="en-IE" dirty="0" smtClean="0"/>
              <a:t>)</a:t>
            </a:r>
            <a:endParaRPr lang="en-IE" dirty="0"/>
          </a:p>
          <a:p>
            <a:pPr lvl="8"/>
            <a:r>
              <a:rPr lang="en-IE" sz="3200" dirty="0" smtClean="0"/>
              <a:t>  </a:t>
            </a:r>
            <a:r>
              <a:rPr lang="en-IE" sz="3200" dirty="0" err="1" smtClean="0"/>
              <a:t>Athraíonn</a:t>
            </a:r>
            <a:r>
              <a:rPr lang="en-IE" sz="3200" dirty="0" smtClean="0"/>
              <a:t> </a:t>
            </a:r>
            <a:r>
              <a:rPr lang="en-IE" sz="3200" dirty="0"/>
              <a:t>an </a:t>
            </a:r>
            <a:r>
              <a:rPr lang="en-IE" sz="3200" dirty="0" err="1"/>
              <a:t>táscaire</a:t>
            </a:r>
            <a:r>
              <a:rPr lang="en-IE" sz="3200" dirty="0"/>
              <a:t> </a:t>
            </a:r>
            <a:r>
              <a:rPr lang="en-IE" sz="3200" dirty="0" smtClean="0"/>
              <a:t> </a:t>
            </a:r>
            <a:r>
              <a:rPr lang="en-IE" sz="3200" dirty="0" err="1" smtClean="0"/>
              <a:t>ón</a:t>
            </a:r>
            <a:r>
              <a:rPr lang="en-IE" sz="3200" dirty="0" smtClean="0"/>
              <a:t>  </a:t>
            </a:r>
            <a:r>
              <a:rPr lang="en-IE" sz="3200" dirty="0" err="1" smtClean="0"/>
              <a:t>cabáiste</a:t>
            </a:r>
            <a:r>
              <a:rPr lang="en-IE" sz="3200" dirty="0" smtClean="0"/>
              <a:t> </a:t>
            </a:r>
            <a:r>
              <a:rPr lang="en-IE" sz="3200" dirty="0"/>
              <a:t>_________ </a:t>
            </a:r>
            <a:r>
              <a:rPr lang="en-IE" sz="3200" dirty="0" smtClean="0"/>
              <a:t>I  </a:t>
            </a:r>
            <a:r>
              <a:rPr lang="en-IE" sz="3200" dirty="0" err="1" smtClean="0"/>
              <a:t>substáint</a:t>
            </a:r>
            <a:r>
              <a:rPr lang="en-IE" sz="3200" dirty="0" smtClean="0"/>
              <a:t> </a:t>
            </a:r>
            <a:r>
              <a:rPr lang="en-IE" sz="3200" dirty="0" err="1" smtClean="0"/>
              <a:t>neodrach</a:t>
            </a:r>
            <a:r>
              <a:rPr lang="en-IE" sz="3200" dirty="0" smtClean="0"/>
              <a:t> (</a:t>
            </a:r>
            <a:r>
              <a:rPr lang="en-IE" sz="3200" dirty="0" err="1" smtClean="0"/>
              <a:t>uisce</a:t>
            </a:r>
            <a:r>
              <a:rPr lang="en-IE" sz="3200" dirty="0" smtClean="0"/>
              <a:t>)</a:t>
            </a:r>
            <a:endParaRPr lang="en-IE" sz="3200" dirty="0"/>
          </a:p>
          <a:p>
            <a:endParaRPr lang="en-IE" dirty="0"/>
          </a:p>
        </p:txBody>
      </p:sp>
      <p:pic>
        <p:nvPicPr>
          <p:cNvPr id="4" name="Picture 4" descr="http://www.scienceprojectlab.com/image-files/redcabbage_acid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744416" cy="30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sz="6600" b="1" dirty="0" err="1" smtClean="0"/>
              <a:t>Substáintí</a:t>
            </a:r>
            <a:r>
              <a:rPr lang="en-IE" sz="6600" b="1" dirty="0" smtClean="0"/>
              <a:t> </a:t>
            </a:r>
            <a:r>
              <a:rPr lang="en-IE" sz="6600" b="1" dirty="0" err="1" smtClean="0"/>
              <a:t>Neodrach</a:t>
            </a:r>
            <a:r>
              <a:rPr lang="en-IE" sz="6600" b="1" dirty="0" smtClean="0"/>
              <a:t>-</a:t>
            </a:r>
            <a:endParaRPr lang="en-IE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785395"/>
          </a:xfrm>
        </p:spPr>
        <p:txBody>
          <a:bodyPr/>
          <a:lstStyle/>
          <a:p>
            <a:r>
              <a:rPr lang="en-IE" b="1" dirty="0" err="1" smtClean="0">
                <a:solidFill>
                  <a:srgbClr val="FF0000"/>
                </a:solidFill>
              </a:rPr>
              <a:t>Substáintí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chemeClr val="accent2">
                    <a:lumMod val="75000"/>
                  </a:schemeClr>
                </a:solidFill>
              </a:rPr>
              <a:t>nach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2">
                    <a:lumMod val="75000"/>
                  </a:schemeClr>
                </a:solidFill>
              </a:rPr>
              <a:t>bhfuil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b="1" dirty="0" err="1" smtClean="0">
                <a:solidFill>
                  <a:schemeClr val="accent2">
                    <a:lumMod val="75000"/>
                  </a:schemeClr>
                </a:solidFill>
              </a:rPr>
              <a:t>Aigéideach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 NÓ </a:t>
            </a:r>
            <a:r>
              <a:rPr lang="en-IE" b="1" dirty="0" err="1" smtClean="0">
                <a:solidFill>
                  <a:schemeClr val="accent2">
                    <a:lumMod val="75000"/>
                  </a:schemeClr>
                </a:solidFill>
              </a:rPr>
              <a:t>Bunach</a:t>
            </a:r>
            <a:r>
              <a:rPr lang="en-IE" b="1" dirty="0" smtClean="0">
                <a:solidFill>
                  <a:srgbClr val="FF0000"/>
                </a:solidFill>
              </a:rPr>
              <a:t>/ </a:t>
            </a:r>
            <a:r>
              <a:rPr lang="en-IE" b="1" dirty="0" err="1" smtClean="0">
                <a:solidFill>
                  <a:srgbClr val="FF0000"/>
                </a:solidFill>
              </a:rPr>
              <a:t>Alcaileach</a:t>
            </a:r>
            <a:endParaRPr lang="en-IE" b="1" dirty="0" smtClean="0">
              <a:solidFill>
                <a:srgbClr val="FF0000"/>
              </a:solidFill>
            </a:endParaRPr>
          </a:p>
          <a:p>
            <a:r>
              <a:rPr lang="en-IE" b="1" dirty="0" err="1" smtClean="0">
                <a:solidFill>
                  <a:srgbClr val="FF0000"/>
                </a:solidFill>
              </a:rPr>
              <a:t>Ní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cuireann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siad</a:t>
            </a:r>
            <a:r>
              <a:rPr lang="en-IE" b="1" dirty="0" smtClean="0">
                <a:solidFill>
                  <a:srgbClr val="FF0000"/>
                </a:solidFill>
              </a:rPr>
              <a:t> AON </a:t>
            </a:r>
            <a:r>
              <a:rPr lang="en-IE" b="1" dirty="0" err="1" smtClean="0">
                <a:solidFill>
                  <a:srgbClr val="FF0000"/>
                </a:solidFill>
              </a:rPr>
              <a:t>athrú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dath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ar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páipéir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Litmas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b="1" u="sng" dirty="0" smtClean="0"/>
              <a:t>	</a:t>
            </a:r>
            <a:r>
              <a:rPr lang="en-IE" b="1" u="sng" dirty="0" err="1" smtClean="0"/>
              <a:t>Samplaí</a:t>
            </a:r>
            <a:r>
              <a:rPr lang="en-IE" b="1" u="sng" dirty="0" smtClean="0"/>
              <a:t>:</a:t>
            </a:r>
            <a:endParaRPr lang="en-IE" b="1" u="sng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sz="4400" b="1" dirty="0" err="1" smtClean="0"/>
              <a:t>Uisce</a:t>
            </a:r>
            <a:endParaRPr lang="en-IE" sz="4400" b="1" dirty="0" smtClean="0"/>
          </a:p>
          <a:p>
            <a:pPr marL="0" indent="0">
              <a:buNone/>
            </a:pPr>
            <a:r>
              <a:rPr lang="en-IE" sz="4400" b="1" dirty="0" smtClean="0"/>
              <a:t>	</a:t>
            </a:r>
            <a:r>
              <a:rPr lang="en-IE" sz="4400" b="1" dirty="0" err="1" smtClean="0"/>
              <a:t>Siúcra</a:t>
            </a:r>
            <a:endParaRPr lang="en-IE" sz="4400" b="1" dirty="0" smtClean="0"/>
          </a:p>
          <a:p>
            <a:pPr marL="0" indent="0">
              <a:buNone/>
            </a:pPr>
            <a:r>
              <a:rPr lang="en-IE" sz="4400" b="1" dirty="0" smtClean="0"/>
              <a:t>	</a:t>
            </a:r>
            <a:r>
              <a:rPr lang="en-IE" sz="4400" b="1" dirty="0" err="1" smtClean="0"/>
              <a:t>Salann</a:t>
            </a:r>
            <a:endParaRPr lang="en-IE" sz="4400" b="1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http://cache2.allpostersimages.com/p/LRG/27/2707/G83ND00Z/posters/touzon-raul-sunlight-reflects-on-the-sea-floor-through-crystal-clear-blue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llymoreshoponline.ie/prodimages/Siucra%20-%20Cube%20Sug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6837"/>
          <a:stretch/>
        </p:blipFill>
        <p:spPr bwMode="auto">
          <a:xfrm>
            <a:off x="2987824" y="2996952"/>
            <a:ext cx="18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IE" sz="5400" b="1" dirty="0" smtClean="0"/>
              <a:t>So Cad </a:t>
            </a:r>
            <a:r>
              <a:rPr lang="en-IE" sz="5400" b="1" dirty="0" err="1" smtClean="0"/>
              <a:t>iad</a:t>
            </a:r>
            <a:r>
              <a:rPr lang="en-IE" sz="5400" b="1" dirty="0" smtClean="0"/>
              <a:t>?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Is </a:t>
            </a:r>
            <a:r>
              <a:rPr lang="en-IE" b="1" dirty="0" err="1" smtClean="0">
                <a:solidFill>
                  <a:srgbClr val="FF0000"/>
                </a:solidFill>
              </a:rPr>
              <a:t>féidir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linn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gach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ceimicáin</a:t>
            </a:r>
            <a:r>
              <a:rPr lang="en-IE" b="1" dirty="0" smtClean="0">
                <a:solidFill>
                  <a:srgbClr val="FF0000"/>
                </a:solidFill>
              </a:rPr>
              <a:t>/</a:t>
            </a:r>
            <a:r>
              <a:rPr lang="en-IE" b="1" dirty="0" err="1" smtClean="0">
                <a:solidFill>
                  <a:srgbClr val="FF0000"/>
                </a:solidFill>
              </a:rPr>
              <a:t>leacht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ar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Domhan</a:t>
            </a:r>
            <a:r>
              <a:rPr lang="en-IE" b="1" dirty="0" smtClean="0">
                <a:solidFill>
                  <a:srgbClr val="FF0000"/>
                </a:solidFill>
              </a:rPr>
              <a:t> a </a:t>
            </a:r>
            <a:r>
              <a:rPr lang="en-IE" b="1" dirty="0" err="1" smtClean="0">
                <a:solidFill>
                  <a:srgbClr val="FF0000"/>
                </a:solidFill>
              </a:rPr>
              <a:t>aicmiú</a:t>
            </a:r>
            <a:r>
              <a:rPr lang="en-IE" b="1" dirty="0" smtClean="0">
                <a:solidFill>
                  <a:srgbClr val="FF0000"/>
                </a:solidFill>
              </a:rPr>
              <a:t> (classify) de </a:t>
            </a:r>
            <a:r>
              <a:rPr lang="en-IE" b="1" dirty="0" err="1" smtClean="0">
                <a:solidFill>
                  <a:srgbClr val="FF0000"/>
                </a:solidFill>
              </a:rPr>
              <a:t>réir</a:t>
            </a:r>
            <a:r>
              <a:rPr lang="en-IE" b="1" dirty="0" smtClean="0">
                <a:solidFill>
                  <a:srgbClr val="FF0000"/>
                </a:solidFill>
              </a:rPr>
              <a:t> a </a:t>
            </a:r>
            <a:r>
              <a:rPr lang="en-IE" b="1" dirty="0" err="1" smtClean="0">
                <a:solidFill>
                  <a:srgbClr val="FF0000"/>
                </a:solidFill>
              </a:rPr>
              <a:t>airíonna</a:t>
            </a:r>
            <a:r>
              <a:rPr lang="en-IE" b="1" dirty="0" smtClean="0">
                <a:solidFill>
                  <a:srgbClr val="FF0000"/>
                </a:solidFill>
              </a:rPr>
              <a:t> (properties).</a:t>
            </a:r>
          </a:p>
          <a:p>
            <a:r>
              <a:rPr lang="en-IE" dirty="0" err="1" smtClean="0">
                <a:solidFill>
                  <a:srgbClr val="0070C0"/>
                </a:solidFill>
              </a:rPr>
              <a:t>Má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bhfuileadar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Gearr</a:t>
            </a:r>
            <a:r>
              <a:rPr lang="en-IE" dirty="0" smtClean="0">
                <a:solidFill>
                  <a:srgbClr val="0070C0"/>
                </a:solidFill>
              </a:rPr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Athraíonn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siad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litmas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Dearg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glaochamíd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AIGEIDI </a:t>
            </a:r>
            <a:r>
              <a:rPr lang="en-IE" dirty="0" err="1" smtClean="0">
                <a:solidFill>
                  <a:srgbClr val="0070C0"/>
                </a:solidFill>
              </a:rPr>
              <a:t>orthu</a:t>
            </a:r>
            <a:r>
              <a:rPr lang="en-IE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Má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bhfuileadar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Searbh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Athraíonn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siad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litmas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 go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Gorm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bíonn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siad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‘soapy’ in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uisce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glaochamíd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E" b="1" dirty="0" smtClean="0">
                <a:solidFill>
                  <a:schemeClr val="accent4">
                    <a:lumMod val="50000"/>
                  </a:schemeClr>
                </a:solidFill>
              </a:rPr>
              <a:t>ALCAILE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orthu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n-IE" dirty="0" err="1" smtClean="0"/>
              <a:t>Muna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err="1" smtClean="0"/>
              <a:t>Gearr</a:t>
            </a:r>
            <a:r>
              <a:rPr lang="en-IE" dirty="0" smtClean="0"/>
              <a:t>,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athrú</a:t>
            </a:r>
            <a:r>
              <a:rPr lang="en-IE" dirty="0" smtClean="0"/>
              <a:t> </a:t>
            </a:r>
            <a:r>
              <a:rPr lang="en-IE" dirty="0" err="1" smtClean="0"/>
              <a:t>dath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Litmas</a:t>
            </a:r>
            <a:r>
              <a:rPr lang="en-IE" dirty="0" smtClean="0"/>
              <a:t> is </a:t>
            </a:r>
            <a:r>
              <a:rPr lang="en-IE" dirty="0" err="1" smtClean="0"/>
              <a:t>substáini</a:t>
            </a:r>
            <a:r>
              <a:rPr lang="en-IE" dirty="0" smtClean="0"/>
              <a:t> </a:t>
            </a:r>
            <a:r>
              <a:rPr lang="en-IE" b="1" dirty="0" smtClean="0"/>
              <a:t>NEODRACH</a:t>
            </a:r>
            <a:r>
              <a:rPr lang="en-IE" dirty="0" smtClean="0"/>
              <a:t> </a:t>
            </a:r>
            <a:r>
              <a:rPr lang="en-IE" dirty="0" err="1" smtClean="0"/>
              <a:t>iad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9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en-IE" sz="6600" b="1" dirty="0" smtClean="0">
                <a:solidFill>
                  <a:srgbClr val="FF0000"/>
                </a:solidFill>
              </a:rPr>
              <a:t>An </a:t>
            </a:r>
            <a:r>
              <a:rPr lang="en-IE" sz="6600" b="1" dirty="0" err="1" smtClean="0">
                <a:solidFill>
                  <a:srgbClr val="FF0000"/>
                </a:solidFill>
              </a:rPr>
              <a:t>Scála</a:t>
            </a:r>
            <a:r>
              <a:rPr lang="en-IE" sz="6600" b="1" dirty="0" smtClean="0">
                <a:solidFill>
                  <a:srgbClr val="FF0000"/>
                </a:solidFill>
              </a:rPr>
              <a:t> pH</a:t>
            </a:r>
            <a:endParaRPr lang="en-IE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IE" b="1" u="sng" dirty="0" err="1" smtClean="0"/>
              <a:t>Scála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chun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méid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aigéideach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nó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méid</a:t>
            </a:r>
            <a:r>
              <a:rPr lang="en-IE" b="1" u="sng" dirty="0" smtClean="0"/>
              <a:t> </a:t>
            </a:r>
            <a:r>
              <a:rPr lang="en-IE" b="1" u="sng" dirty="0" err="1" smtClean="0"/>
              <a:t>alcaile</a:t>
            </a:r>
            <a:r>
              <a:rPr lang="en-IE" b="1" u="sng" dirty="0" smtClean="0"/>
              <a:t> I </a:t>
            </a:r>
            <a:r>
              <a:rPr lang="en-IE" b="1" u="sng" dirty="0" err="1" smtClean="0"/>
              <a:t>leachtanna</a:t>
            </a:r>
            <a:r>
              <a:rPr lang="en-IE" b="1" u="sng" dirty="0" smtClean="0"/>
              <a:t> a </a:t>
            </a:r>
            <a:r>
              <a:rPr lang="en-IE" b="1" u="sng" dirty="0" err="1" smtClean="0"/>
              <a:t>tomhas</a:t>
            </a:r>
            <a:r>
              <a:rPr lang="en-IE" b="1" u="sng" dirty="0" smtClean="0"/>
              <a:t>.</a:t>
            </a:r>
          </a:p>
          <a:p>
            <a:r>
              <a:rPr lang="en-IE" dirty="0" err="1" smtClean="0"/>
              <a:t>Teann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ó </a:t>
            </a:r>
            <a:r>
              <a:rPr lang="en-IE" b="1" i="1" dirty="0" smtClean="0"/>
              <a:t>0-14.</a:t>
            </a:r>
            <a:endParaRPr lang="en-IE" b="1" i="1" dirty="0"/>
          </a:p>
        </p:txBody>
      </p:sp>
      <p:pic>
        <p:nvPicPr>
          <p:cNvPr id="10242" name="Picture 2" descr="http://2.bp.blogspot.com/_M2AQXb9-Bl8/TLhaApFRYuI/AAAAAAAAAMQ/0opdFPVWOpY/s1600/ph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4249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191997"/>
            <a:ext cx="189021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 smtClean="0"/>
              <a:t>Aigéideach</a:t>
            </a:r>
            <a:endParaRPr lang="en-I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6047710"/>
            <a:ext cx="18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 smtClean="0"/>
              <a:t>Alcaileach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968444"/>
            <a:ext cx="165618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 smtClean="0"/>
              <a:t>Neodrach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460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IE" sz="6600" b="1" dirty="0" smtClean="0"/>
              <a:t>An </a:t>
            </a:r>
            <a:r>
              <a:rPr lang="en-IE" sz="6600" b="1" dirty="0" err="1" smtClean="0"/>
              <a:t>Scála</a:t>
            </a:r>
            <a:r>
              <a:rPr lang="en-IE" sz="6600" b="1" dirty="0" smtClean="0"/>
              <a:t> pH</a:t>
            </a:r>
            <a:endParaRPr lang="en-IE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0-</a:t>
            </a:r>
            <a:r>
              <a:rPr lang="en-IE" sz="4000" b="1" dirty="0" smtClean="0">
                <a:solidFill>
                  <a:srgbClr val="FFFF00"/>
                </a:solidFill>
              </a:rPr>
              <a:t>6</a:t>
            </a:r>
            <a:r>
              <a:rPr lang="en-IE" sz="4000" b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= </a:t>
            </a:r>
            <a:r>
              <a:rPr lang="en-IE" dirty="0" err="1" smtClean="0"/>
              <a:t>Substáintí</a:t>
            </a:r>
            <a:r>
              <a:rPr lang="en-IE" dirty="0" smtClean="0"/>
              <a:t> </a:t>
            </a:r>
            <a:r>
              <a:rPr lang="en-IE" dirty="0" err="1" smtClean="0"/>
              <a:t>Aigéideach</a:t>
            </a:r>
            <a:endParaRPr lang="en-IE" dirty="0" smtClean="0"/>
          </a:p>
          <a:p>
            <a:r>
              <a:rPr lang="en-IE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 7 </a:t>
            </a:r>
            <a:r>
              <a:rPr lang="en-IE" dirty="0" smtClean="0"/>
              <a:t>= </a:t>
            </a:r>
            <a:r>
              <a:rPr lang="en-IE" dirty="0" err="1" smtClean="0"/>
              <a:t>Neodrach</a:t>
            </a:r>
            <a:endParaRPr lang="en-IE" dirty="0" smtClean="0"/>
          </a:p>
          <a:p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IE" sz="4000" b="1" dirty="0" smtClean="0">
                <a:solidFill>
                  <a:schemeClr val="accent4">
                    <a:lumMod val="75000"/>
                  </a:schemeClr>
                </a:solidFill>
              </a:rPr>
              <a:t>-14</a:t>
            </a:r>
            <a:r>
              <a:rPr lang="en-IE" sz="4000" dirty="0" smtClean="0"/>
              <a:t> </a:t>
            </a:r>
            <a:r>
              <a:rPr lang="en-IE" dirty="0" smtClean="0"/>
              <a:t>= </a:t>
            </a:r>
            <a:r>
              <a:rPr lang="en-IE" dirty="0" err="1" smtClean="0"/>
              <a:t>Substáintí</a:t>
            </a:r>
            <a:r>
              <a:rPr lang="en-IE" dirty="0" smtClean="0"/>
              <a:t> </a:t>
            </a:r>
            <a:r>
              <a:rPr lang="en-IE" dirty="0" err="1" smtClean="0"/>
              <a:t>Alcaileach</a:t>
            </a:r>
            <a:endParaRPr lang="en-IE" dirty="0"/>
          </a:p>
        </p:txBody>
      </p:sp>
      <p:pic>
        <p:nvPicPr>
          <p:cNvPr id="4" name="Picture 2" descr="http://2.bp.blogspot.com/_M2AQXb9-Bl8/TLhaApFRYuI/AAAAAAAAAMQ/0opdFPVWOpY/s1600/ph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7" y="3573016"/>
            <a:ext cx="84249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en-IE" sz="6600" b="1" dirty="0" err="1" smtClean="0"/>
              <a:t>Firicí</a:t>
            </a:r>
            <a:r>
              <a:rPr lang="en-IE" sz="6600" b="1" dirty="0" smtClean="0"/>
              <a:t>…..</a:t>
            </a:r>
            <a:endParaRPr lang="en-IE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472608"/>
          </a:xfrm>
        </p:spPr>
        <p:txBody>
          <a:bodyPr>
            <a:normAutofit lnSpcReduction="10000"/>
          </a:bodyPr>
          <a:lstStyle/>
          <a:p>
            <a:r>
              <a:rPr lang="en-IE" sz="4400" b="1" dirty="0" smtClean="0">
                <a:solidFill>
                  <a:srgbClr val="FF0000"/>
                </a:solidFill>
              </a:rPr>
              <a:t>TNT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 as an </a:t>
            </a:r>
            <a:r>
              <a:rPr lang="en-IE" dirty="0" err="1" smtClean="0"/>
              <a:t>gás</a:t>
            </a:r>
            <a:r>
              <a:rPr lang="en-IE" dirty="0" smtClean="0"/>
              <a:t> ammonia </a:t>
            </a:r>
            <a:r>
              <a:rPr lang="en-IE" dirty="0" err="1" smtClean="0"/>
              <a:t>measctha</a:t>
            </a:r>
            <a:r>
              <a:rPr lang="en-IE" dirty="0" smtClean="0"/>
              <a:t> le </a:t>
            </a:r>
            <a:r>
              <a:rPr lang="en-IE" dirty="0" err="1" smtClean="0"/>
              <a:t>uisce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substáintí</a:t>
            </a:r>
            <a:r>
              <a:rPr lang="en-IE" dirty="0" smtClean="0"/>
              <a:t> </a:t>
            </a:r>
            <a:r>
              <a:rPr lang="en-IE" dirty="0" err="1" smtClean="0"/>
              <a:t>Alcaileach</a:t>
            </a:r>
            <a:r>
              <a:rPr lang="en-IE" dirty="0" smtClean="0"/>
              <a:t>, </a:t>
            </a:r>
            <a:r>
              <a:rPr lang="en-IE" dirty="0" err="1" smtClean="0"/>
              <a:t>dainséarach</a:t>
            </a:r>
            <a:r>
              <a:rPr lang="en-IE" dirty="0" smtClean="0"/>
              <a:t> a </a:t>
            </a:r>
            <a:r>
              <a:rPr lang="en-IE" dirty="0" err="1" smtClean="0"/>
              <a:t>tairgiú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Bíonn</a:t>
            </a:r>
            <a:r>
              <a:rPr lang="en-IE" dirty="0" smtClean="0"/>
              <a:t> </a:t>
            </a:r>
            <a:r>
              <a:rPr lang="en-IE" dirty="0" err="1" smtClean="0"/>
              <a:t>dathanna</a:t>
            </a:r>
            <a:r>
              <a:rPr lang="en-IE" dirty="0" smtClean="0"/>
              <a:t> </a:t>
            </a:r>
            <a:r>
              <a:rPr lang="en-IE" dirty="0" err="1" smtClean="0"/>
              <a:t>difrúile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blathplandaí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‘Hydrangea’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braith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cinnáil</a:t>
            </a:r>
            <a:r>
              <a:rPr lang="en-IE" dirty="0" smtClean="0"/>
              <a:t> </a:t>
            </a:r>
            <a:r>
              <a:rPr lang="en-IE" dirty="0" err="1" smtClean="0"/>
              <a:t>ithir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fás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r>
              <a:rPr lang="en-IE" b="1" dirty="0" err="1" smtClean="0"/>
              <a:t>Ithir</a:t>
            </a:r>
            <a:r>
              <a:rPr lang="en-IE" b="1" dirty="0" smtClean="0"/>
              <a:t> </a:t>
            </a:r>
            <a:r>
              <a:rPr lang="en-IE" b="1" dirty="0" err="1" smtClean="0"/>
              <a:t>aigéideach</a:t>
            </a:r>
            <a:r>
              <a:rPr lang="en-IE" b="1" dirty="0" smtClean="0"/>
              <a:t>= </a:t>
            </a:r>
          </a:p>
          <a:p>
            <a:pPr marL="0" indent="0">
              <a:buNone/>
            </a:pPr>
            <a:r>
              <a:rPr lang="en-IE" b="1" dirty="0" err="1" smtClean="0"/>
              <a:t>bláth</a:t>
            </a:r>
            <a:r>
              <a:rPr lang="en-IE" b="1" dirty="0" smtClean="0"/>
              <a:t> </a:t>
            </a:r>
            <a:r>
              <a:rPr lang="en-IE" b="1" dirty="0" err="1" smtClean="0"/>
              <a:t>Dearg</a:t>
            </a:r>
            <a:endParaRPr lang="en-IE" b="1" dirty="0" smtClean="0"/>
          </a:p>
          <a:p>
            <a:pPr marL="0" indent="0">
              <a:buNone/>
            </a:pPr>
            <a:r>
              <a:rPr lang="en-IE" b="1" dirty="0" err="1" smtClean="0"/>
              <a:t>Ithir</a:t>
            </a:r>
            <a:r>
              <a:rPr lang="en-IE" b="1" dirty="0" smtClean="0"/>
              <a:t> </a:t>
            </a:r>
            <a:r>
              <a:rPr lang="en-IE" b="1" dirty="0" err="1" smtClean="0"/>
              <a:t>alcaileach</a:t>
            </a:r>
            <a:r>
              <a:rPr lang="en-IE" b="1" dirty="0" smtClean="0"/>
              <a:t>= </a:t>
            </a:r>
          </a:p>
          <a:p>
            <a:pPr marL="0" indent="0">
              <a:buNone/>
            </a:pPr>
            <a:r>
              <a:rPr lang="en-IE" b="1" dirty="0" err="1" smtClean="0"/>
              <a:t>bláth</a:t>
            </a:r>
            <a:r>
              <a:rPr lang="en-IE" b="1" dirty="0" smtClean="0"/>
              <a:t> </a:t>
            </a:r>
            <a:r>
              <a:rPr lang="en-IE" b="1" dirty="0" err="1" smtClean="0"/>
              <a:t>Gorm</a:t>
            </a:r>
            <a:endParaRPr lang="en-IE" b="1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 descr="http://www.416-florist.com/bmz_cache/7/7bd94fbc2ed67b164b912d9feeeea272.image.300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60" y="3657600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emenvanthura.com/flowercatalogue/hydrangea0506/Hydrangea%20Blue%2060cm%20L.J.%2014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5579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err="1" smtClean="0"/>
              <a:t>Baisteach</a:t>
            </a:r>
            <a:r>
              <a:rPr lang="en-IE" sz="6000" b="1" dirty="0" smtClean="0"/>
              <a:t> </a:t>
            </a:r>
            <a:r>
              <a:rPr lang="en-IE" sz="6000" b="1" dirty="0" err="1" smtClean="0"/>
              <a:t>Aigéideach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100" name="Picture 4" descr="http://www.layoutlocator.com/graphics/dldimg/64f566082af91bb371b93778d842a9b9_acid_rain_burns-46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3242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ecoproject.org/wp-content/uploads/2009/03/caryat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6" y="1484784"/>
            <a:ext cx="5191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44644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 smtClean="0"/>
              <a:t>Creimeach</a:t>
            </a:r>
            <a:r>
              <a:rPr lang="en-IE" sz="3200" b="1" dirty="0" smtClean="0"/>
              <a:t> </a:t>
            </a:r>
            <a:r>
              <a:rPr lang="en-IE" sz="3200" b="1" dirty="0" err="1" smtClean="0"/>
              <a:t>forgnaimh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5879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en-IE" sz="5400" b="1" dirty="0" err="1"/>
              <a:t>Firicí</a:t>
            </a:r>
            <a:r>
              <a:rPr lang="en-IE" sz="5400" b="1" dirty="0"/>
              <a:t>…..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475252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 smtClean="0">
                <a:solidFill>
                  <a:srgbClr val="FF0000"/>
                </a:solidFill>
              </a:rPr>
              <a:t>Baisteach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díobhálach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aigéideach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de </a:t>
            </a:r>
            <a:r>
              <a:rPr lang="en-IE" dirty="0" err="1" smtClean="0"/>
              <a:t>bharr</a:t>
            </a:r>
            <a:r>
              <a:rPr lang="en-IE" dirty="0" smtClean="0"/>
              <a:t> </a:t>
            </a:r>
            <a:r>
              <a:rPr lang="en-IE" dirty="0" err="1" smtClean="0"/>
              <a:t>trualliú</a:t>
            </a:r>
            <a:r>
              <a:rPr lang="en-IE" dirty="0" smtClean="0"/>
              <a:t> ó </a:t>
            </a:r>
            <a:r>
              <a:rPr lang="en-IE" dirty="0" err="1" smtClean="0"/>
              <a:t>munarchain</a:t>
            </a:r>
            <a:endParaRPr lang="en-IE" dirty="0" smtClean="0"/>
          </a:p>
          <a:p>
            <a:r>
              <a:rPr lang="en-IE" dirty="0" err="1" smtClean="0"/>
              <a:t>Creimeann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forgnaimh</a:t>
            </a:r>
            <a:endParaRPr lang="en-IE" dirty="0" smtClean="0"/>
          </a:p>
          <a:p>
            <a:r>
              <a:rPr lang="en-IE" dirty="0" err="1" smtClean="0"/>
              <a:t>Maraíonn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plandaí</a:t>
            </a:r>
            <a:r>
              <a:rPr lang="en-IE" dirty="0" smtClean="0"/>
              <a:t>, </a:t>
            </a:r>
            <a:r>
              <a:rPr lang="en-IE" dirty="0" err="1" smtClean="0"/>
              <a:t>iasc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…</a:t>
            </a:r>
          </a:p>
          <a:p>
            <a:r>
              <a:rPr lang="en-IE" dirty="0" err="1" smtClean="0"/>
              <a:t>Damáiste</a:t>
            </a:r>
            <a:r>
              <a:rPr lang="en-IE" dirty="0" smtClean="0"/>
              <a:t> so </a:t>
            </a:r>
            <a:r>
              <a:rPr lang="en-IE" dirty="0" err="1" smtClean="0"/>
              <a:t>sláinte</a:t>
            </a:r>
            <a:r>
              <a:rPr lang="en-IE" dirty="0" smtClean="0"/>
              <a:t> </a:t>
            </a:r>
            <a:r>
              <a:rPr lang="en-IE" dirty="0" err="1" smtClean="0"/>
              <a:t>daoine</a:t>
            </a:r>
            <a:r>
              <a:rPr lang="en-IE" dirty="0" smtClean="0"/>
              <a:t> </a:t>
            </a:r>
          </a:p>
          <a:p>
            <a:r>
              <a:rPr lang="en-IE" dirty="0" err="1" smtClean="0"/>
              <a:t>Comónta</a:t>
            </a:r>
            <a:r>
              <a:rPr lang="en-IE" dirty="0" smtClean="0"/>
              <a:t> san </a:t>
            </a:r>
            <a:r>
              <a:rPr lang="en-IE" dirty="0" err="1" smtClean="0"/>
              <a:t>Ind</a:t>
            </a:r>
            <a:r>
              <a:rPr lang="en-IE" dirty="0" smtClean="0"/>
              <a:t>, </a:t>
            </a:r>
            <a:r>
              <a:rPr lang="en-IE" dirty="0" err="1" smtClean="0"/>
              <a:t>tSín</a:t>
            </a:r>
            <a:r>
              <a:rPr lang="en-IE" dirty="0" smtClean="0"/>
              <a:t>, </a:t>
            </a:r>
            <a:r>
              <a:rPr lang="en-IE" dirty="0" err="1" smtClean="0"/>
              <a:t>oirthear</a:t>
            </a:r>
            <a:r>
              <a:rPr lang="en-IE" dirty="0" smtClean="0"/>
              <a:t> &amp; </a:t>
            </a:r>
            <a:r>
              <a:rPr lang="en-IE" dirty="0" err="1" smtClean="0"/>
              <a:t>Lár</a:t>
            </a:r>
            <a:r>
              <a:rPr lang="en-IE" dirty="0" smtClean="0"/>
              <a:t> an </a:t>
            </a:r>
            <a:r>
              <a:rPr lang="en-IE" dirty="0" err="1" smtClean="0"/>
              <a:t>Eorap</a:t>
            </a:r>
            <a:r>
              <a:rPr lang="en-IE" dirty="0" smtClean="0"/>
              <a:t>, </a:t>
            </a:r>
            <a:r>
              <a:rPr lang="en-IE" dirty="0" err="1" smtClean="0"/>
              <a:t>Meircéa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..</a:t>
            </a:r>
            <a:endParaRPr lang="en-IE" dirty="0"/>
          </a:p>
        </p:txBody>
      </p:sp>
      <p:pic>
        <p:nvPicPr>
          <p:cNvPr id="3074" name="Picture 2" descr="http://maps.grida.no/library/files/acid_rain_in_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962"/>
            <a:ext cx="40252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shapedia.pbworks.com/f/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IE" sz="5400" b="1" dirty="0" smtClean="0"/>
              <a:t>1. </a:t>
            </a:r>
            <a:r>
              <a:rPr lang="en-IE" sz="5400" b="1" dirty="0" err="1" smtClean="0"/>
              <a:t>Aigéidí</a:t>
            </a:r>
            <a:r>
              <a:rPr lang="en-IE" sz="5400" b="1" dirty="0" smtClean="0"/>
              <a:t>…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34" y="823619"/>
            <a:ext cx="8229600" cy="1800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IE" dirty="0" err="1" smtClean="0"/>
              <a:t>Tagann</a:t>
            </a:r>
            <a:r>
              <a:rPr lang="en-IE" dirty="0" smtClean="0"/>
              <a:t> an focal ‘acid’ </a:t>
            </a:r>
            <a:r>
              <a:rPr lang="en-IE" dirty="0" err="1" smtClean="0"/>
              <a:t>ón</a:t>
            </a:r>
            <a:r>
              <a:rPr lang="en-IE" dirty="0" smtClean="0"/>
              <a:t> </a:t>
            </a:r>
            <a:r>
              <a:rPr lang="en-IE" dirty="0" err="1" smtClean="0"/>
              <a:t>laidin</a:t>
            </a:r>
            <a:r>
              <a:rPr lang="en-IE" dirty="0" smtClean="0"/>
              <a:t> ‘</a:t>
            </a:r>
            <a:r>
              <a:rPr lang="en-IE" dirty="0" err="1" smtClean="0"/>
              <a:t>acidus</a:t>
            </a:r>
            <a:r>
              <a:rPr lang="en-IE" dirty="0" smtClean="0"/>
              <a:t>’ leis an  </a:t>
            </a:r>
            <a:r>
              <a:rPr lang="en-IE" dirty="0" err="1" smtClean="0"/>
              <a:t>ciall</a:t>
            </a:r>
            <a:r>
              <a:rPr lang="en-IE" dirty="0" smtClean="0"/>
              <a:t> ‘</a:t>
            </a:r>
            <a:r>
              <a:rPr lang="en-IE" b="1" dirty="0" err="1" smtClean="0"/>
              <a:t>searbh</a:t>
            </a:r>
            <a:r>
              <a:rPr lang="en-IE" b="1" dirty="0" smtClean="0"/>
              <a:t>’ (sour).</a:t>
            </a:r>
          </a:p>
          <a:p>
            <a:r>
              <a:rPr lang="en-IE" dirty="0" err="1" smtClean="0"/>
              <a:t>Féach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substáintí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b="1" dirty="0" err="1" smtClean="0"/>
              <a:t>atá</a:t>
            </a:r>
            <a:r>
              <a:rPr lang="en-IE" b="1" dirty="0" smtClean="0"/>
              <a:t> </a:t>
            </a:r>
            <a:r>
              <a:rPr lang="en-IE" b="1" dirty="0" err="1" smtClean="0"/>
              <a:t>searbh</a:t>
            </a:r>
            <a:r>
              <a:rPr lang="en-IE" b="1" dirty="0" smtClean="0"/>
              <a:t>/</a:t>
            </a:r>
            <a:r>
              <a:rPr lang="en-IE" b="1" dirty="0" err="1" smtClean="0"/>
              <a:t>géar</a:t>
            </a:r>
            <a:r>
              <a:rPr lang="en-IE" b="1" dirty="0"/>
              <a:t>:</a:t>
            </a:r>
          </a:p>
        </p:txBody>
      </p:sp>
      <p:pic>
        <p:nvPicPr>
          <p:cNvPr id="4098" name="Picture 2" descr="http://jewishsinglemaltwhiskysociety.com/wp-content/uploads/2010/10/milk_was_a_bad_choice-777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4" y="2512030"/>
            <a:ext cx="4392488" cy="33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84" y="5324103"/>
            <a:ext cx="39604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Aigéid</a:t>
            </a:r>
            <a:r>
              <a:rPr lang="en-IE" sz="2000" b="1" dirty="0" smtClean="0"/>
              <a:t> ‘</a:t>
            </a:r>
            <a:r>
              <a:rPr lang="en-IE" sz="2000" b="1" dirty="0" err="1" smtClean="0"/>
              <a:t>lactach</a:t>
            </a:r>
            <a:r>
              <a:rPr lang="en-IE" sz="2000" b="1" dirty="0" smtClean="0"/>
              <a:t>’ </a:t>
            </a:r>
            <a:r>
              <a:rPr lang="en-IE" sz="2000" b="1" dirty="0" err="1" smtClean="0"/>
              <a:t>atá</a:t>
            </a:r>
            <a:r>
              <a:rPr lang="en-IE" sz="2000" b="1" dirty="0" smtClean="0"/>
              <a:t> i </a:t>
            </a:r>
            <a:r>
              <a:rPr lang="en-IE" sz="2000" b="1" dirty="0" err="1" smtClean="0"/>
              <a:t>mbainne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géar</a:t>
            </a:r>
            <a:endParaRPr lang="en-IE" sz="2000" b="1" dirty="0"/>
          </a:p>
        </p:txBody>
      </p:sp>
      <p:pic>
        <p:nvPicPr>
          <p:cNvPr id="4100" name="Picture 4" descr="http://2.bp.blogspot.com/_G4M9DwgZrzU/SYwybDgLWZI/AAAAAAAAAHQ/4T-kJIA7wdY/s320/187_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33" y="2644577"/>
            <a:ext cx="26193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4520" y="2645636"/>
            <a:ext cx="31683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 smtClean="0"/>
              <a:t>Aigéid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HCl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sa</a:t>
            </a:r>
            <a:r>
              <a:rPr lang="en-IE" sz="2400" b="1" dirty="0" smtClean="0"/>
              <a:t> </a:t>
            </a:r>
            <a:r>
              <a:rPr lang="en-IE" sz="2400" b="1" dirty="0" err="1" smtClean="0"/>
              <a:t>goile</a:t>
            </a:r>
            <a:endParaRPr lang="en-IE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8144" y="3044687"/>
            <a:ext cx="1152128" cy="600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4.bp.blogspot.com/_XNt5-jdKA2Y/TDVxjKSQy-I/AAAAAAAAEuk/NP73opTYVUQ/s1600/citrus-fru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48" y="3075344"/>
            <a:ext cx="187220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9282" y="4211093"/>
            <a:ext cx="296587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Aigéid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citreach</a:t>
            </a:r>
            <a:r>
              <a:rPr lang="en-IE" sz="2000" b="1" dirty="0" smtClean="0"/>
              <a:t> I </a:t>
            </a:r>
            <a:r>
              <a:rPr lang="en-IE" sz="2000" b="1" dirty="0" err="1" smtClean="0"/>
              <a:t>torthaí</a:t>
            </a:r>
            <a:endParaRPr lang="en-IE" sz="2000" b="1" dirty="0"/>
          </a:p>
        </p:txBody>
      </p:sp>
      <p:pic>
        <p:nvPicPr>
          <p:cNvPr id="4102" name="Picture 6" descr="http://www.killingcarpenterants.info/wp-content/uploads/2010/07/Killing-Carpenter-An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847"/>
          <a:stretch/>
        </p:blipFill>
        <p:spPr bwMode="auto">
          <a:xfrm>
            <a:off x="5906164" y="4758859"/>
            <a:ext cx="3016202" cy="19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5997433"/>
            <a:ext cx="381425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Aigéid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formeach</a:t>
            </a:r>
            <a:r>
              <a:rPr lang="en-IE" sz="2000" b="1" dirty="0" smtClean="0"/>
              <a:t> i </a:t>
            </a:r>
            <a:r>
              <a:rPr lang="en-IE" sz="2000" b="1" dirty="0" err="1" smtClean="0"/>
              <a:t>cealg</a:t>
            </a:r>
            <a:r>
              <a:rPr lang="en-IE" sz="2000" b="1" dirty="0" smtClean="0"/>
              <a:t> an </a:t>
            </a:r>
            <a:r>
              <a:rPr lang="en-IE" sz="2000" b="1" dirty="0" err="1" smtClean="0"/>
              <a:t>sealgán</a:t>
            </a:r>
            <a:endParaRPr lang="en-IE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5322989" y="5620904"/>
            <a:ext cx="1166349" cy="321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09479" y="3194771"/>
            <a:ext cx="1149096" cy="3001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IE" sz="5400" b="1" dirty="0" err="1" smtClean="0"/>
              <a:t>Aigéidí</a:t>
            </a:r>
            <a:r>
              <a:rPr lang="en-IE" sz="5400" b="1" dirty="0" smtClean="0"/>
              <a:t>: cad </a:t>
            </a:r>
            <a:r>
              <a:rPr lang="en-IE" sz="5400" b="1" dirty="0" err="1" smtClean="0"/>
              <a:t>iad</a:t>
            </a:r>
            <a:r>
              <a:rPr lang="en-IE" sz="5400" b="1" dirty="0" smtClean="0"/>
              <a:t>??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80020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en-IE" sz="4300" b="1" u="sng" dirty="0" smtClean="0"/>
              <a:t>An </a:t>
            </a:r>
            <a:r>
              <a:rPr lang="en-IE" sz="4300" b="1" u="sng" dirty="0" err="1" smtClean="0"/>
              <a:t>bhfuil</a:t>
            </a:r>
            <a:r>
              <a:rPr lang="en-IE" sz="4300" b="1" u="sng" dirty="0" smtClean="0"/>
              <a:t> </a:t>
            </a:r>
            <a:r>
              <a:rPr lang="en-IE" sz="4300" b="1" u="sng" dirty="0" err="1" smtClean="0"/>
              <a:t>gach</a:t>
            </a:r>
            <a:r>
              <a:rPr lang="en-IE" sz="4300" b="1" u="sng" dirty="0" smtClean="0"/>
              <a:t> </a:t>
            </a:r>
            <a:r>
              <a:rPr lang="en-IE" sz="4300" b="1" u="sng" dirty="0" err="1" smtClean="0"/>
              <a:t>aigéid</a:t>
            </a:r>
            <a:r>
              <a:rPr lang="en-IE" sz="4300" b="1" u="sng" dirty="0" smtClean="0"/>
              <a:t> </a:t>
            </a:r>
            <a:r>
              <a:rPr lang="en-IE" sz="4300" b="1" u="sng" dirty="0" err="1" smtClean="0"/>
              <a:t>dainséarach</a:t>
            </a:r>
            <a:r>
              <a:rPr lang="en-IE" sz="4300" b="1" u="sng" dirty="0" smtClean="0"/>
              <a:t>??</a:t>
            </a:r>
          </a:p>
          <a:p>
            <a:pPr marL="0" indent="0">
              <a:buNone/>
            </a:pPr>
            <a:r>
              <a:rPr lang="en-IE" b="1" dirty="0" err="1" smtClean="0">
                <a:solidFill>
                  <a:srgbClr val="FF0000"/>
                </a:solidFill>
              </a:rPr>
              <a:t>Uaireanta</a:t>
            </a:r>
            <a:r>
              <a:rPr lang="en-IE" b="1" dirty="0" smtClean="0">
                <a:solidFill>
                  <a:srgbClr val="FF0000"/>
                </a:solidFill>
              </a:rPr>
              <a:t>, </a:t>
            </a:r>
            <a:r>
              <a:rPr lang="en-IE" dirty="0" err="1" smtClean="0"/>
              <a:t>m.s</a:t>
            </a:r>
            <a:r>
              <a:rPr lang="en-IE" dirty="0" smtClean="0"/>
              <a:t>: </a:t>
            </a:r>
            <a:r>
              <a:rPr lang="en-IE" dirty="0" err="1" smtClean="0"/>
              <a:t>aigéid</a:t>
            </a:r>
            <a:r>
              <a:rPr lang="en-IE" dirty="0" smtClean="0"/>
              <a:t> </a:t>
            </a:r>
            <a:r>
              <a:rPr lang="en-IE" dirty="0" err="1" smtClean="0"/>
              <a:t>sna</a:t>
            </a:r>
            <a:r>
              <a:rPr lang="en-IE" dirty="0" smtClean="0"/>
              <a:t> </a:t>
            </a:r>
            <a:r>
              <a:rPr lang="en-IE" dirty="0" err="1" smtClean="0"/>
              <a:t>batairí</a:t>
            </a:r>
            <a:r>
              <a:rPr lang="en-IE" dirty="0" smtClean="0"/>
              <a:t> </a:t>
            </a:r>
            <a:r>
              <a:rPr lang="en-IE" dirty="0" err="1" smtClean="0"/>
              <a:t>gluaistáin</a:t>
            </a:r>
            <a:r>
              <a:rPr lang="en-IE" dirty="0" smtClean="0"/>
              <a:t>- </a:t>
            </a:r>
            <a:r>
              <a:rPr lang="en-IE" dirty="0" err="1" smtClean="0"/>
              <a:t>ana</a:t>
            </a:r>
            <a:r>
              <a:rPr lang="en-IE" dirty="0" smtClean="0"/>
              <a:t> </a:t>
            </a:r>
            <a:r>
              <a:rPr lang="en-IE" dirty="0" err="1" smtClean="0"/>
              <a:t>creimneach</a:t>
            </a:r>
            <a:r>
              <a:rPr lang="en-IE" dirty="0" smtClean="0"/>
              <a:t>, </a:t>
            </a:r>
            <a:r>
              <a:rPr lang="en-IE" dirty="0" err="1" smtClean="0"/>
              <a:t>baisteach</a:t>
            </a:r>
            <a:r>
              <a:rPr lang="en-IE" dirty="0" smtClean="0"/>
              <a:t> </a:t>
            </a:r>
            <a:r>
              <a:rPr lang="en-IE" dirty="0" err="1" smtClean="0"/>
              <a:t>aigéideach</a:t>
            </a:r>
            <a:r>
              <a:rPr lang="en-IE" dirty="0" smtClean="0"/>
              <a:t> de </a:t>
            </a:r>
            <a:r>
              <a:rPr lang="en-IE" dirty="0" err="1" smtClean="0"/>
              <a:t>bhárr</a:t>
            </a:r>
            <a:r>
              <a:rPr lang="en-IE" dirty="0" smtClean="0"/>
              <a:t> </a:t>
            </a:r>
            <a:r>
              <a:rPr lang="en-IE" dirty="0" err="1" smtClean="0"/>
              <a:t>truilliú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 descr="http://www.rpi.edu/dept/chem-eng/Biotech-Environ/Environmental/acidrain/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9847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29089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IE" dirty="0" err="1" smtClean="0"/>
              <a:t>Bíonn</a:t>
            </a:r>
            <a:r>
              <a:rPr lang="en-IE" dirty="0" smtClean="0"/>
              <a:t> </a:t>
            </a:r>
            <a:r>
              <a:rPr lang="en-IE" dirty="0" err="1" smtClean="0"/>
              <a:t>aigéid</a:t>
            </a:r>
            <a:r>
              <a:rPr lang="en-IE" dirty="0" smtClean="0"/>
              <a:t> le </a:t>
            </a:r>
            <a:r>
              <a:rPr lang="en-IE" dirty="0" err="1" smtClean="0"/>
              <a:t>fáil</a:t>
            </a:r>
            <a:r>
              <a:rPr lang="en-IE" dirty="0" smtClean="0"/>
              <a:t> i </a:t>
            </a:r>
            <a:r>
              <a:rPr lang="en-IE" dirty="0" err="1" smtClean="0"/>
              <a:t>substáintí</a:t>
            </a:r>
            <a:r>
              <a:rPr lang="en-IE" dirty="0" smtClean="0"/>
              <a:t> a </a:t>
            </a:r>
            <a:r>
              <a:rPr lang="en-IE" dirty="0" err="1" smtClean="0"/>
              <a:t>úsáidamuid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lá</a:t>
            </a:r>
            <a:r>
              <a:rPr lang="en-IE" dirty="0" smtClean="0"/>
              <a:t> i </a:t>
            </a:r>
            <a:r>
              <a:rPr lang="en-IE" dirty="0" err="1" smtClean="0"/>
              <a:t>mbia</a:t>
            </a:r>
            <a:r>
              <a:rPr lang="en-IE" dirty="0" smtClean="0"/>
              <a:t> mar:</a:t>
            </a:r>
          </a:p>
          <a:p>
            <a:pPr marL="0" indent="0">
              <a:buNone/>
            </a:pPr>
            <a:r>
              <a:rPr lang="en-IE" b="1" dirty="0" smtClean="0"/>
              <a:t>1. </a:t>
            </a:r>
            <a:r>
              <a:rPr lang="en-IE" b="1" dirty="0" err="1" smtClean="0"/>
              <a:t>Torthaí</a:t>
            </a:r>
            <a:r>
              <a:rPr lang="en-IE" b="1" dirty="0" smtClean="0"/>
              <a:t> </a:t>
            </a:r>
            <a:r>
              <a:rPr lang="en-IE" b="1" dirty="0" err="1" smtClean="0"/>
              <a:t>citreacha</a:t>
            </a:r>
            <a:endParaRPr lang="en-IE" b="1" dirty="0" smtClean="0"/>
          </a:p>
          <a:p>
            <a:pPr marL="0" indent="0">
              <a:buNone/>
            </a:pPr>
            <a:r>
              <a:rPr lang="en-IE" b="1" dirty="0" smtClean="0"/>
              <a:t>2. </a:t>
            </a:r>
            <a:r>
              <a:rPr lang="en-IE" b="1" dirty="0" err="1" smtClean="0"/>
              <a:t>Finéagair</a:t>
            </a:r>
            <a:endParaRPr lang="en-IE" b="1" dirty="0" smtClean="0"/>
          </a:p>
          <a:p>
            <a:pPr marL="0" indent="0">
              <a:buNone/>
            </a:pPr>
            <a:r>
              <a:rPr lang="en-IE" b="1" dirty="0" smtClean="0"/>
              <a:t>3. </a:t>
            </a:r>
            <a:r>
              <a:rPr lang="en-IE" b="1" dirty="0" err="1" smtClean="0"/>
              <a:t>Deochanna</a:t>
            </a:r>
            <a:r>
              <a:rPr lang="en-IE" b="1" dirty="0" smtClean="0"/>
              <a:t> </a:t>
            </a:r>
            <a:r>
              <a:rPr lang="en-IE" b="1" dirty="0" err="1" smtClean="0"/>
              <a:t>coipeacha</a:t>
            </a:r>
            <a:r>
              <a:rPr lang="en-IE" b="1" dirty="0" smtClean="0"/>
              <a:t> (fizzy)</a:t>
            </a:r>
            <a:endParaRPr lang="en-IE" b="1" dirty="0"/>
          </a:p>
        </p:txBody>
      </p:sp>
      <p:pic>
        <p:nvPicPr>
          <p:cNvPr id="3074" name="Picture 2" descr="http://t0.gstatic.com/images?q=tbn:ANd9GcQrHBefoqJf8Dkaq7Lv1IPu0OQZJ3SMuUC9cPMu98eNjTdOyQ_l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88" y="1628800"/>
            <a:ext cx="34598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XNt5-jdKA2Y/TDVxjKSQy-I/AAAAAAAAEuk/NP73opTYVUQ/s1600/citrus-fr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504056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99" y="548680"/>
            <a:ext cx="871296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IE" sz="4000" b="1" dirty="0" smtClean="0"/>
              <a:t>Ag </a:t>
            </a:r>
            <a:r>
              <a:rPr lang="en-IE" sz="4000" b="1" dirty="0" err="1" smtClean="0"/>
              <a:t>tástáil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substáint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haghaidh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aigéid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79552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* </a:t>
            </a:r>
            <a:r>
              <a:rPr lang="en-IE" dirty="0" err="1" smtClean="0">
                <a:solidFill>
                  <a:srgbClr val="002060"/>
                </a:solidFill>
              </a:rPr>
              <a:t>Úsáidamíd</a:t>
            </a:r>
            <a:r>
              <a:rPr lang="en-IE" dirty="0" smtClean="0">
                <a:solidFill>
                  <a:srgbClr val="002060"/>
                </a:solidFill>
              </a:rPr>
              <a:t> </a:t>
            </a:r>
            <a:r>
              <a:rPr lang="en-IE" b="1" dirty="0" smtClean="0">
                <a:solidFill>
                  <a:srgbClr val="FF0000"/>
                </a:solidFill>
              </a:rPr>
              <a:t>TÁSCAIRE</a:t>
            </a:r>
            <a:r>
              <a:rPr lang="en-IE" b="1" dirty="0" smtClean="0">
                <a:solidFill>
                  <a:srgbClr val="002060"/>
                </a:solidFill>
              </a:rPr>
              <a:t> </a:t>
            </a:r>
            <a:r>
              <a:rPr lang="en-IE" b="1" dirty="0" err="1" smtClean="0">
                <a:solidFill>
                  <a:srgbClr val="002060"/>
                </a:solidFill>
              </a:rPr>
              <a:t>chun</a:t>
            </a:r>
            <a:r>
              <a:rPr lang="en-IE" b="1" dirty="0" smtClean="0">
                <a:solidFill>
                  <a:srgbClr val="002060"/>
                </a:solidFill>
              </a:rPr>
              <a:t> </a:t>
            </a:r>
            <a:r>
              <a:rPr lang="en-IE" b="1" dirty="0" err="1" smtClean="0">
                <a:solidFill>
                  <a:srgbClr val="002060"/>
                </a:solidFill>
              </a:rPr>
              <a:t>substáintí</a:t>
            </a:r>
            <a:r>
              <a:rPr lang="en-IE" b="1" dirty="0" smtClean="0">
                <a:solidFill>
                  <a:srgbClr val="002060"/>
                </a:solidFill>
              </a:rPr>
              <a:t> a </a:t>
            </a:r>
            <a:r>
              <a:rPr lang="en-IE" b="1" dirty="0" err="1" smtClean="0">
                <a:solidFill>
                  <a:srgbClr val="002060"/>
                </a:solidFill>
              </a:rPr>
              <a:t>tástáil</a:t>
            </a:r>
            <a:r>
              <a:rPr lang="en-IE" b="1" dirty="0" smtClean="0">
                <a:solidFill>
                  <a:srgbClr val="002060"/>
                </a:solidFill>
              </a:rPr>
              <a:t> do </a:t>
            </a:r>
            <a:r>
              <a:rPr lang="en-IE" b="1" dirty="0" err="1" smtClean="0">
                <a:solidFill>
                  <a:srgbClr val="002060"/>
                </a:solidFill>
              </a:rPr>
              <a:t>aigéideacht</a:t>
            </a:r>
            <a:r>
              <a:rPr lang="en-IE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348881"/>
            <a:ext cx="4104456" cy="4308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u="sng" dirty="0" smtClean="0"/>
              <a:t>TÁSCAIRE(indicator):</a:t>
            </a:r>
          </a:p>
          <a:p>
            <a:r>
              <a:rPr lang="en-IE" sz="3600" b="1" dirty="0" err="1" smtClean="0">
                <a:solidFill>
                  <a:srgbClr val="FF0000"/>
                </a:solidFill>
              </a:rPr>
              <a:t>Páipéir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Litmas</a:t>
            </a:r>
            <a:r>
              <a:rPr lang="en-IE" sz="3600" b="1" dirty="0" smtClean="0">
                <a:solidFill>
                  <a:srgbClr val="FF0000"/>
                </a:solidFill>
              </a:rPr>
              <a:t>.</a:t>
            </a:r>
          </a:p>
          <a:p>
            <a:endParaRPr lang="en-IE" sz="3600" b="1" dirty="0" smtClean="0"/>
          </a:p>
          <a:p>
            <a:r>
              <a:rPr lang="en-IE" sz="3600" b="1" u="sng" dirty="0" smtClean="0"/>
              <a:t>AIGÉID:</a:t>
            </a:r>
          </a:p>
          <a:p>
            <a:r>
              <a:rPr lang="en-IE" sz="3600" b="1" dirty="0" err="1" smtClean="0"/>
              <a:t>Casann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sé</a:t>
            </a:r>
            <a:r>
              <a:rPr lang="en-IE" sz="3600" b="1" dirty="0" smtClean="0"/>
              <a:t> an </a:t>
            </a:r>
            <a:r>
              <a:rPr lang="en-IE" sz="3600" b="1" dirty="0" err="1" smtClean="0"/>
              <a:t>pháipéir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litmas</a:t>
            </a:r>
            <a:r>
              <a:rPr lang="en-IE" sz="3600" b="1" dirty="0" smtClean="0"/>
              <a:t> ó </a:t>
            </a:r>
          </a:p>
          <a:p>
            <a:r>
              <a:rPr lang="en-IE" sz="4000" b="1" dirty="0" smtClean="0">
                <a:solidFill>
                  <a:srgbClr val="002060"/>
                </a:solidFill>
              </a:rPr>
              <a:t>GORM</a:t>
            </a:r>
            <a:r>
              <a:rPr lang="en-IE" sz="4000" b="1" dirty="0" smtClean="0">
                <a:sym typeface="Wingdings" pitchFamily="2" charset="2"/>
              </a:rPr>
              <a:t> </a:t>
            </a:r>
            <a:r>
              <a:rPr lang="en-IE" sz="4000" b="1" dirty="0" smtClean="0">
                <a:solidFill>
                  <a:srgbClr val="FF0000"/>
                </a:solidFill>
                <a:sym typeface="Wingdings" pitchFamily="2" charset="2"/>
              </a:rPr>
              <a:t>DEARG</a:t>
            </a:r>
            <a:endParaRPr lang="en-IE" sz="4000" b="1" dirty="0" smtClean="0">
              <a:solidFill>
                <a:srgbClr val="FF0000"/>
              </a:solidFill>
            </a:endParaRPr>
          </a:p>
          <a:p>
            <a:endParaRPr lang="en-IE" dirty="0"/>
          </a:p>
        </p:txBody>
      </p:sp>
      <p:pic>
        <p:nvPicPr>
          <p:cNvPr id="5122" name="Picture 2" descr="http://t2.gstatic.com/images?q=tbn:ANd9GcS2owGfE4kw838mpGKjcBJEmi8DUAOEPOmrTu-nESZ3hoFob20n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48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203848" y="2858818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09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E" sz="5400" b="1" dirty="0" smtClean="0"/>
              <a:t>2. </a:t>
            </a:r>
            <a:r>
              <a:rPr lang="en-IE" sz="5400" b="1" dirty="0" err="1" smtClean="0"/>
              <a:t>Bunanna</a:t>
            </a:r>
            <a:r>
              <a:rPr lang="en-IE" sz="5400" b="1" dirty="0" smtClean="0"/>
              <a:t> (bases)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65" y="1340768"/>
            <a:ext cx="8640960" cy="2621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/>
              <a:t>An </a:t>
            </a:r>
            <a:r>
              <a:rPr lang="en-IE" b="1" dirty="0" err="1" smtClean="0"/>
              <a:t>mhalairt</a:t>
            </a:r>
            <a:r>
              <a:rPr lang="en-IE" b="1" dirty="0" smtClean="0"/>
              <a:t> do </a:t>
            </a:r>
            <a:r>
              <a:rPr lang="en-IE" b="1" dirty="0" err="1" smtClean="0"/>
              <a:t>na</a:t>
            </a:r>
            <a:r>
              <a:rPr lang="en-IE" b="1" dirty="0" smtClean="0"/>
              <a:t> </a:t>
            </a:r>
            <a:r>
              <a:rPr lang="en-IE" b="1" dirty="0" err="1" smtClean="0"/>
              <a:t>aigéidí</a:t>
            </a:r>
            <a:r>
              <a:rPr lang="en-IE" b="1" dirty="0" smtClean="0"/>
              <a:t>.</a:t>
            </a:r>
          </a:p>
          <a:p>
            <a:pPr marL="0" indent="0">
              <a:buNone/>
            </a:pPr>
            <a:r>
              <a:rPr lang="en-IE" b="1" dirty="0" err="1" smtClean="0"/>
              <a:t>Athraíonn</a:t>
            </a:r>
            <a:r>
              <a:rPr lang="en-IE" b="1" dirty="0" smtClean="0"/>
              <a:t>  </a:t>
            </a:r>
            <a:r>
              <a:rPr lang="en-IE" b="1" dirty="0" err="1" smtClean="0"/>
              <a:t>na</a:t>
            </a:r>
            <a:r>
              <a:rPr lang="en-IE" b="1" dirty="0" smtClean="0"/>
              <a:t> </a:t>
            </a:r>
            <a:r>
              <a:rPr lang="en-IE" b="1" dirty="0" err="1" smtClean="0"/>
              <a:t>substáintí</a:t>
            </a:r>
            <a:r>
              <a:rPr lang="en-IE" b="1" dirty="0" smtClean="0"/>
              <a:t> </a:t>
            </a:r>
            <a:r>
              <a:rPr lang="en-IE" b="1" dirty="0" err="1" smtClean="0"/>
              <a:t>seo</a:t>
            </a:r>
            <a:r>
              <a:rPr lang="en-IE" b="1" dirty="0" smtClean="0"/>
              <a:t> LITMAS ó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rgbClr val="FF0000"/>
                </a:solidFill>
              </a:rPr>
              <a:t>DEARG</a:t>
            </a:r>
            <a:r>
              <a:rPr lang="en-IE" sz="4400" dirty="0" smtClean="0"/>
              <a:t> </a:t>
            </a:r>
            <a:r>
              <a:rPr lang="en-IE" dirty="0" smtClean="0">
                <a:sym typeface="Wingdings" pitchFamily="2" charset="2"/>
              </a:rPr>
              <a:t> </a:t>
            </a:r>
            <a:r>
              <a:rPr lang="en-I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GORM   (‘Bases turn Blue’)</a:t>
            </a:r>
          </a:p>
          <a:p>
            <a:pPr marL="0" indent="0">
              <a:buNone/>
            </a:pPr>
            <a:r>
              <a:rPr lang="en-IE" sz="4400" b="1" u="sng" dirty="0" err="1" smtClean="0">
                <a:sym typeface="Wingdings" pitchFamily="2" charset="2"/>
              </a:rPr>
              <a:t>Bunanna</a:t>
            </a:r>
            <a:r>
              <a:rPr lang="en-IE" sz="4400" b="1" u="sng" dirty="0" smtClean="0">
                <a:sym typeface="Wingdings" pitchFamily="2" charset="2"/>
              </a:rPr>
              <a:t> </a:t>
            </a:r>
            <a:r>
              <a:rPr lang="en-IE" sz="4400" b="1" u="sng" dirty="0" err="1" smtClean="0">
                <a:sym typeface="Wingdings" pitchFamily="2" charset="2"/>
              </a:rPr>
              <a:t>comónta</a:t>
            </a:r>
            <a:r>
              <a:rPr lang="en-IE" sz="4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:</a:t>
            </a:r>
            <a:endParaRPr lang="en-IE" sz="4400" dirty="0">
              <a:sym typeface="Wingdings" pitchFamily="2" charset="2"/>
            </a:endParaRPr>
          </a:p>
          <a:p>
            <a:pPr marL="0" indent="0">
              <a:buNone/>
            </a:pPr>
            <a:endParaRPr lang="en-IE" sz="4400" b="1" dirty="0"/>
          </a:p>
        </p:txBody>
      </p:sp>
      <p:pic>
        <p:nvPicPr>
          <p:cNvPr id="6146" name="Picture 2" descr="http://www.lifehacker.com/assets/resources/2008/06/alka-seltzer-d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63956"/>
            <a:ext cx="3168352" cy="34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hhe.com/physsci/chemistry/chang7/esp/folder_structure/cr/m3/s3/assets/images/crm3s3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4" t="7818" r="-28" b="7818"/>
          <a:stretch/>
        </p:blipFill>
        <p:spPr bwMode="auto">
          <a:xfrm>
            <a:off x="371364" y="3962760"/>
            <a:ext cx="49685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>
            <a:normAutofit/>
          </a:bodyPr>
          <a:lstStyle/>
          <a:p>
            <a:r>
              <a:rPr lang="en-IE" sz="4800" b="1" dirty="0" smtClean="0"/>
              <a:t>3. </a:t>
            </a:r>
            <a:r>
              <a:rPr lang="en-IE" sz="4800" b="1" dirty="0" err="1" smtClean="0"/>
              <a:t>Substáintí</a:t>
            </a:r>
            <a:r>
              <a:rPr lang="en-IE" sz="4800" b="1" dirty="0" smtClean="0"/>
              <a:t> </a:t>
            </a:r>
            <a:r>
              <a:rPr lang="en-IE" sz="4800" b="1" dirty="0" err="1" smtClean="0"/>
              <a:t>Alcaileacha</a:t>
            </a:r>
            <a:r>
              <a:rPr lang="en-IE" sz="4800" b="1" dirty="0" smtClean="0"/>
              <a:t> (alkali)</a:t>
            </a:r>
            <a:endParaRPr lang="en-I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r>
              <a:rPr lang="en-IE" sz="3600" b="1" dirty="0" err="1" smtClean="0">
                <a:solidFill>
                  <a:srgbClr val="FF0000"/>
                </a:solidFill>
              </a:rPr>
              <a:t>Substáintí</a:t>
            </a:r>
            <a:r>
              <a:rPr lang="en-IE" sz="3600" b="1" dirty="0" smtClean="0">
                <a:solidFill>
                  <a:srgbClr val="FF0000"/>
                </a:solidFill>
              </a:rPr>
              <a:t> BUNACHA a </a:t>
            </a:r>
            <a:r>
              <a:rPr lang="en-IE" sz="3600" b="1" dirty="0" err="1" smtClean="0">
                <a:solidFill>
                  <a:srgbClr val="FF0000"/>
                </a:solidFill>
              </a:rPr>
              <a:t>tuaslagan</a:t>
            </a:r>
            <a:r>
              <a:rPr lang="en-IE" sz="3600" b="1" dirty="0" smtClean="0">
                <a:solidFill>
                  <a:srgbClr val="FF0000"/>
                </a:solidFill>
              </a:rPr>
              <a:t> in </a:t>
            </a:r>
            <a:r>
              <a:rPr lang="en-IE" sz="3600" b="1" dirty="0" err="1" smtClean="0">
                <a:solidFill>
                  <a:srgbClr val="FF0000"/>
                </a:solidFill>
              </a:rPr>
              <a:t>uisce</a:t>
            </a:r>
            <a:r>
              <a:rPr lang="en-IE" sz="36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IE" u="sng" dirty="0" smtClean="0"/>
              <a:t>Mar </a:t>
            </a:r>
            <a:r>
              <a:rPr lang="en-IE" u="sng" dirty="0" err="1" smtClean="0"/>
              <a:t>shámpla</a:t>
            </a:r>
            <a:r>
              <a:rPr lang="en-IE" u="sng" dirty="0" smtClean="0"/>
              <a:t>:</a:t>
            </a:r>
          </a:p>
          <a:p>
            <a:pPr marL="0" indent="0">
              <a:buNone/>
            </a:pPr>
            <a:r>
              <a:rPr lang="en-IE" b="1" dirty="0" err="1" smtClean="0"/>
              <a:t>Hidrocsáid</a:t>
            </a:r>
            <a:r>
              <a:rPr lang="en-IE" b="1" dirty="0" smtClean="0"/>
              <a:t> </a:t>
            </a:r>
            <a:r>
              <a:rPr lang="en-IE" b="1" dirty="0" err="1" smtClean="0"/>
              <a:t>Sodiam</a:t>
            </a:r>
            <a:r>
              <a:rPr lang="en-IE" b="1" dirty="0" smtClean="0"/>
              <a:t> (</a:t>
            </a:r>
            <a:r>
              <a:rPr lang="en-IE" dirty="0" err="1" smtClean="0"/>
              <a:t>NaOH</a:t>
            </a:r>
            <a:r>
              <a:rPr lang="en-IE" dirty="0" smtClean="0"/>
              <a:t>), </a:t>
            </a:r>
            <a:r>
              <a:rPr lang="en-IE" dirty="0" err="1" smtClean="0"/>
              <a:t>substáint</a:t>
            </a:r>
            <a:r>
              <a:rPr lang="en-IE" dirty="0" smtClean="0"/>
              <a:t> </a:t>
            </a:r>
            <a:r>
              <a:rPr lang="en-IE" dirty="0" err="1" smtClean="0"/>
              <a:t>alcaileach</a:t>
            </a:r>
            <a:r>
              <a:rPr lang="en-IE" dirty="0" smtClean="0"/>
              <a:t> </a:t>
            </a:r>
            <a:r>
              <a:rPr lang="en-IE" b="1" i="1" dirty="0" err="1" smtClean="0">
                <a:solidFill>
                  <a:srgbClr val="FF0000"/>
                </a:solidFill>
              </a:rPr>
              <a:t>sár</a:t>
            </a:r>
            <a:r>
              <a:rPr lang="en-IE" b="1" i="1" dirty="0" smtClean="0">
                <a:solidFill>
                  <a:srgbClr val="FF0000"/>
                </a:solidFill>
              </a:rPr>
              <a:t> </a:t>
            </a:r>
            <a:r>
              <a:rPr lang="en-IE" b="1" i="1" dirty="0" err="1" smtClean="0">
                <a:solidFill>
                  <a:srgbClr val="FF0000"/>
                </a:solidFill>
              </a:rPr>
              <a:t>creimneach</a:t>
            </a:r>
            <a:r>
              <a:rPr lang="en-IE" b="1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i.e. </a:t>
            </a:r>
            <a:r>
              <a:rPr lang="en-IE" dirty="0" err="1" smtClean="0"/>
              <a:t>ar</a:t>
            </a:r>
            <a:r>
              <a:rPr lang="en-IE" dirty="0" smtClean="0"/>
              <a:t> do </a:t>
            </a:r>
            <a:r>
              <a:rPr lang="en-IE" dirty="0" err="1" smtClean="0"/>
              <a:t>chraiceann</a:t>
            </a:r>
            <a:r>
              <a:rPr lang="en-IE" dirty="0" smtClean="0"/>
              <a:t>!</a:t>
            </a:r>
            <a:endParaRPr lang="en-IE" dirty="0"/>
          </a:p>
        </p:txBody>
      </p:sp>
      <p:pic>
        <p:nvPicPr>
          <p:cNvPr id="7170" name="Picture 2" descr="http://www.sodium-hydroxide.co.uk/data/uploads/Sodium%20Hydroxide%20Haz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817"/>
            <a:ext cx="2381250" cy="24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pcontent.answcdn.com/wikipedia/commons/thumb/0/09/Sodium_hydroxide_burn.png/170px-Sodium_hydroxide_bu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36777"/>
            <a:ext cx="288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ysupermarket.co.uk/Images/ExternalImages/ProductsDetailed/4/128504.jpg?ts=633902907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15329"/>
            <a:ext cx="2520280" cy="32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779912" y="3487888"/>
            <a:ext cx="432048" cy="113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1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IE" sz="6000" b="1" dirty="0" smtClean="0">
                <a:solidFill>
                  <a:srgbClr val="FF0000"/>
                </a:solidFill>
              </a:rPr>
              <a:t>4. </a:t>
            </a:r>
            <a:r>
              <a:rPr lang="en-IE" sz="6000" b="1" dirty="0" err="1" smtClean="0">
                <a:solidFill>
                  <a:srgbClr val="FF0000"/>
                </a:solidFill>
              </a:rPr>
              <a:t>Tascaire</a:t>
            </a:r>
            <a:r>
              <a:rPr lang="en-IE" sz="6000" b="1" dirty="0" smtClean="0">
                <a:solidFill>
                  <a:srgbClr val="FF0000"/>
                </a:solidFill>
              </a:rPr>
              <a:t> (indicator):</a:t>
            </a:r>
            <a:endParaRPr lang="en-IE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IE" dirty="0" err="1" smtClean="0"/>
              <a:t>Substáint</a:t>
            </a:r>
            <a:r>
              <a:rPr lang="en-IE" dirty="0" smtClean="0"/>
              <a:t> a </a:t>
            </a:r>
            <a:r>
              <a:rPr lang="en-IE" dirty="0" err="1" smtClean="0"/>
              <a:t>athraíonn</a:t>
            </a:r>
            <a:r>
              <a:rPr lang="en-IE" dirty="0" smtClean="0"/>
              <a:t> </a:t>
            </a:r>
            <a:r>
              <a:rPr lang="en-IE" dirty="0" err="1" smtClean="0"/>
              <a:t>dath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aigéid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bun a </a:t>
            </a:r>
            <a:r>
              <a:rPr lang="en-IE" dirty="0" err="1" smtClean="0"/>
              <a:t>léiriú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8194" name="Picture 2" descr="http://cnmesm.wikispaces.com/file/view/CabbageWater.jpg/96685290/Cabbage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3" y="2276872"/>
            <a:ext cx="47625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3586" y="2564904"/>
            <a:ext cx="3600400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u="sng" dirty="0" err="1" smtClean="0">
                <a:solidFill>
                  <a:srgbClr val="FF0000"/>
                </a:solidFill>
              </a:rPr>
              <a:t>Samplaí</a:t>
            </a:r>
            <a:r>
              <a:rPr lang="en-IE" sz="3600" b="1" u="sng" dirty="0" smtClean="0">
                <a:solidFill>
                  <a:srgbClr val="FF0000"/>
                </a:solidFill>
              </a:rPr>
              <a:t> </a:t>
            </a:r>
            <a:r>
              <a:rPr lang="en-IE" sz="3600" b="1" u="sng" dirty="0" err="1" smtClean="0">
                <a:solidFill>
                  <a:srgbClr val="FF0000"/>
                </a:solidFill>
              </a:rPr>
              <a:t>dóibh</a:t>
            </a:r>
            <a:r>
              <a:rPr lang="en-IE" sz="3600" b="1" u="sng" dirty="0" smtClean="0">
                <a:solidFill>
                  <a:srgbClr val="FF0000"/>
                </a:solidFill>
              </a:rPr>
              <a:t>:</a:t>
            </a:r>
          </a:p>
          <a:p>
            <a:endParaRPr lang="en-IE" sz="3600" b="1" u="sng" dirty="0" smtClean="0">
              <a:solidFill>
                <a:srgbClr val="FF0000"/>
              </a:solidFill>
            </a:endParaRPr>
          </a:p>
          <a:p>
            <a:r>
              <a:rPr lang="en-IE" sz="3600" b="1" dirty="0" smtClean="0">
                <a:solidFill>
                  <a:srgbClr val="FF0000"/>
                </a:solidFill>
              </a:rPr>
              <a:t>1. </a:t>
            </a:r>
            <a:r>
              <a:rPr lang="en-IE" sz="3600" b="1" dirty="0" err="1" smtClean="0">
                <a:solidFill>
                  <a:srgbClr val="FF0000"/>
                </a:solidFill>
              </a:rPr>
              <a:t>Páipéir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Litmas</a:t>
            </a:r>
            <a:endParaRPr lang="en-IE" sz="3600" b="1" dirty="0" smtClean="0">
              <a:solidFill>
                <a:srgbClr val="FF0000"/>
              </a:solidFill>
            </a:endParaRPr>
          </a:p>
          <a:p>
            <a:r>
              <a:rPr lang="en-IE" sz="3600" b="1" dirty="0" smtClean="0">
                <a:solidFill>
                  <a:srgbClr val="FF0000"/>
                </a:solidFill>
              </a:rPr>
              <a:t>2. </a:t>
            </a:r>
            <a:r>
              <a:rPr lang="en-IE" sz="3600" b="1" dirty="0" err="1" smtClean="0">
                <a:solidFill>
                  <a:srgbClr val="FF0000"/>
                </a:solidFill>
              </a:rPr>
              <a:t>Táscaire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Uilíoch</a:t>
            </a:r>
            <a:endParaRPr lang="en-IE" sz="3600" b="1" dirty="0" smtClean="0">
              <a:solidFill>
                <a:srgbClr val="FF0000"/>
              </a:solidFill>
            </a:endParaRPr>
          </a:p>
          <a:p>
            <a:r>
              <a:rPr lang="en-IE" sz="3600" b="1" dirty="0" smtClean="0">
                <a:solidFill>
                  <a:srgbClr val="FF0000"/>
                </a:solidFill>
              </a:rPr>
              <a:t>3. </a:t>
            </a:r>
            <a:r>
              <a:rPr lang="en-IE" sz="3600" b="1" dirty="0" err="1" smtClean="0">
                <a:solidFill>
                  <a:srgbClr val="FF0000"/>
                </a:solidFill>
              </a:rPr>
              <a:t>Cabáiste</a:t>
            </a:r>
            <a:r>
              <a:rPr lang="en-IE" sz="3600" b="1" dirty="0" smtClean="0">
                <a:solidFill>
                  <a:srgbClr val="FF0000"/>
                </a:solidFill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</a:rPr>
              <a:t>Dearg</a:t>
            </a:r>
            <a:endParaRPr lang="en-I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Chun </a:t>
            </a:r>
            <a:r>
              <a:rPr lang="en-IE" b="1" dirty="0" err="1" smtClean="0">
                <a:solidFill>
                  <a:srgbClr val="FF0000"/>
                </a:solidFill>
              </a:rPr>
              <a:t>táscaire</a:t>
            </a:r>
            <a:r>
              <a:rPr lang="en-IE" b="1" dirty="0" smtClean="0">
                <a:solidFill>
                  <a:srgbClr val="FF0000"/>
                </a:solidFill>
              </a:rPr>
              <a:t> a </a:t>
            </a:r>
            <a:r>
              <a:rPr lang="en-IE" b="1" dirty="0" err="1" smtClean="0">
                <a:solidFill>
                  <a:srgbClr val="FF0000"/>
                </a:solidFill>
              </a:rPr>
              <a:t>baint</a:t>
            </a:r>
            <a:r>
              <a:rPr lang="en-IE" b="1" dirty="0" smtClean="0">
                <a:solidFill>
                  <a:srgbClr val="FF0000"/>
                </a:solidFill>
              </a:rPr>
              <a:t> as </a:t>
            </a:r>
            <a:r>
              <a:rPr lang="en-IE" b="1" dirty="0" err="1" smtClean="0">
                <a:solidFill>
                  <a:srgbClr val="FF0000"/>
                </a:solidFill>
              </a:rPr>
              <a:t>cabáiste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dearg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556792"/>
            <a:ext cx="4834880" cy="453650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IE" dirty="0" err="1" smtClean="0"/>
              <a:t>Gearr</a:t>
            </a:r>
            <a:r>
              <a:rPr lang="en-IE" dirty="0" smtClean="0"/>
              <a:t> an </a:t>
            </a:r>
            <a:r>
              <a:rPr lang="en-IE" dirty="0" err="1" smtClean="0"/>
              <a:t>cabáiste</a:t>
            </a:r>
            <a:r>
              <a:rPr lang="en-IE" dirty="0" smtClean="0"/>
              <a:t> go </a:t>
            </a:r>
            <a:r>
              <a:rPr lang="en-IE" dirty="0" err="1" smtClean="0"/>
              <a:t>garbh</a:t>
            </a:r>
            <a:endParaRPr lang="en-IE" dirty="0" smtClean="0"/>
          </a:p>
          <a:p>
            <a:r>
              <a:rPr lang="en-IE" dirty="0" err="1" smtClean="0"/>
              <a:t>Fiuch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faigh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0000"/>
                </a:solidFill>
              </a:rPr>
              <a:t>15nóim</a:t>
            </a:r>
          </a:p>
          <a:p>
            <a:r>
              <a:rPr lang="en-IE" dirty="0" err="1" smtClean="0"/>
              <a:t>Lig</a:t>
            </a:r>
            <a:r>
              <a:rPr lang="en-IE" dirty="0" smtClean="0"/>
              <a:t> don </a:t>
            </a:r>
            <a:r>
              <a:rPr lang="en-IE" dirty="0" err="1" smtClean="0"/>
              <a:t>tuaslagán</a:t>
            </a:r>
            <a:r>
              <a:rPr lang="en-IE" dirty="0" smtClean="0"/>
              <a:t> </a:t>
            </a:r>
            <a:r>
              <a:rPr lang="en-IE" dirty="0" err="1" smtClean="0"/>
              <a:t>fuarú</a:t>
            </a:r>
            <a:endParaRPr lang="en-IE" dirty="0" smtClean="0"/>
          </a:p>
          <a:p>
            <a:r>
              <a:rPr lang="en-IE" dirty="0" err="1" smtClean="0"/>
              <a:t>Déan</a:t>
            </a:r>
            <a:r>
              <a:rPr lang="en-IE" dirty="0" smtClean="0"/>
              <a:t> é a </a:t>
            </a:r>
            <a:r>
              <a:rPr lang="en-IE" dirty="0" err="1" smtClean="0"/>
              <a:t>scagadh</a:t>
            </a:r>
            <a:r>
              <a:rPr lang="en-IE" dirty="0" smtClean="0"/>
              <a:t> I </a:t>
            </a:r>
            <a:r>
              <a:rPr lang="en-IE" dirty="0" err="1" smtClean="0"/>
              <a:t>tonnadóir</a:t>
            </a:r>
            <a:r>
              <a:rPr lang="en-IE" dirty="0"/>
              <a:t> </a:t>
            </a:r>
            <a:r>
              <a:rPr lang="en-IE" dirty="0" smtClean="0"/>
              <a:t>le </a:t>
            </a:r>
            <a:r>
              <a:rPr lang="en-IE" dirty="0" err="1" smtClean="0"/>
              <a:t>scagphaipéir</a:t>
            </a:r>
            <a:endParaRPr lang="en-IE" dirty="0" smtClean="0"/>
          </a:p>
          <a:p>
            <a:r>
              <a:rPr lang="en-IE" dirty="0" err="1" smtClean="0"/>
              <a:t>Caith</a:t>
            </a:r>
            <a:r>
              <a:rPr lang="en-IE" dirty="0" smtClean="0"/>
              <a:t> </a:t>
            </a:r>
            <a:r>
              <a:rPr lang="en-IE" dirty="0" err="1" smtClean="0"/>
              <a:t>amach</a:t>
            </a:r>
            <a:r>
              <a:rPr lang="en-IE" dirty="0" smtClean="0"/>
              <a:t> an </a:t>
            </a:r>
            <a:r>
              <a:rPr lang="en-IE" dirty="0" err="1" smtClean="0"/>
              <a:t>cabáiste</a:t>
            </a:r>
            <a:endParaRPr lang="en-IE" dirty="0" smtClean="0"/>
          </a:p>
          <a:p>
            <a:r>
              <a:rPr lang="en-IE" dirty="0" err="1" smtClean="0"/>
              <a:t>Úsáid</a:t>
            </a:r>
            <a:r>
              <a:rPr lang="en-IE" dirty="0" smtClean="0"/>
              <a:t> an </a:t>
            </a:r>
            <a:r>
              <a:rPr lang="en-IE" dirty="0" err="1" smtClean="0"/>
              <a:t>leacht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substáintí</a:t>
            </a:r>
            <a:r>
              <a:rPr lang="en-IE" dirty="0" smtClean="0"/>
              <a:t> a </a:t>
            </a:r>
            <a:r>
              <a:rPr lang="en-IE" dirty="0" err="1" smtClean="0"/>
              <a:t>tastáil</a:t>
            </a:r>
            <a:r>
              <a:rPr lang="en-IE" dirty="0" smtClean="0"/>
              <a:t> do </a:t>
            </a:r>
            <a:r>
              <a:rPr lang="en-IE" dirty="0" err="1" smtClean="0"/>
              <a:t>aigéid</a:t>
            </a:r>
            <a:r>
              <a:rPr lang="en-IE" dirty="0" smtClean="0"/>
              <a:t>, </a:t>
            </a:r>
            <a:r>
              <a:rPr lang="en-IE" dirty="0" err="1" smtClean="0"/>
              <a:t>alcaile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neodrach</a:t>
            </a:r>
            <a:endParaRPr lang="en-IE" dirty="0"/>
          </a:p>
        </p:txBody>
      </p:sp>
      <p:pic>
        <p:nvPicPr>
          <p:cNvPr id="9218" name="Picture 2" descr="http://www.chemistryland.com/CHM107Lab/Syllabus/RedCabbageP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" y="1124744"/>
            <a:ext cx="36817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546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Aigéid &amp; Bunanna</vt:lpstr>
      <vt:lpstr>1. Aigéidí…</vt:lpstr>
      <vt:lpstr>Aigéidí: cad iad??</vt:lpstr>
      <vt:lpstr>PowerPoint Presentation</vt:lpstr>
      <vt:lpstr>Ag tástáil substáint haghaidh aigéid</vt:lpstr>
      <vt:lpstr>2. Bunanna (bases)</vt:lpstr>
      <vt:lpstr>3. Substáintí Alcaileacha (alkali)</vt:lpstr>
      <vt:lpstr>4. Tascaire (indicator):</vt:lpstr>
      <vt:lpstr> Chun táscaire a baint as cabáiste dearg</vt:lpstr>
      <vt:lpstr>Torthaí:</vt:lpstr>
      <vt:lpstr>Substáintí Neodrach-</vt:lpstr>
      <vt:lpstr>So Cad iad?</vt:lpstr>
      <vt:lpstr>An Scála pH</vt:lpstr>
      <vt:lpstr>An Scála pH</vt:lpstr>
      <vt:lpstr>Firicí…..</vt:lpstr>
      <vt:lpstr>Baisteach Aigéideach</vt:lpstr>
      <vt:lpstr>Firicí…..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Aigéid &amp; Bunanna</dc:title>
  <dc:creator>user</dc:creator>
  <cp:lastModifiedBy>Administrator</cp:lastModifiedBy>
  <cp:revision>80</cp:revision>
  <dcterms:created xsi:type="dcterms:W3CDTF">2011-05-03T18:56:48Z</dcterms:created>
  <dcterms:modified xsi:type="dcterms:W3CDTF">2014-09-09T11:29:47Z</dcterms:modified>
</cp:coreProperties>
</file>